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33" r:id="rId7"/>
    <p:sldMasterId id="2147483745" r:id="rId8"/>
    <p:sldMasterId id="2147483757" r:id="rId9"/>
    <p:sldMasterId id="2147483769" r:id="rId10"/>
    <p:sldMasterId id="2147483781" r:id="rId11"/>
    <p:sldMasterId id="2147483794" r:id="rId12"/>
  </p:sldMasterIdLst>
  <p:notesMasterIdLst>
    <p:notesMasterId r:id="rId60"/>
  </p:notesMasterIdLst>
  <p:sldIdLst>
    <p:sldId id="303" r:id="rId13"/>
    <p:sldId id="284" r:id="rId14"/>
    <p:sldId id="304" r:id="rId15"/>
    <p:sldId id="324" r:id="rId16"/>
    <p:sldId id="301" r:id="rId17"/>
    <p:sldId id="325" r:id="rId18"/>
    <p:sldId id="322" r:id="rId19"/>
    <p:sldId id="297" r:id="rId20"/>
    <p:sldId id="285" r:id="rId21"/>
    <p:sldId id="289" r:id="rId22"/>
    <p:sldId id="290" r:id="rId23"/>
    <p:sldId id="293" r:id="rId24"/>
    <p:sldId id="294" r:id="rId25"/>
    <p:sldId id="306" r:id="rId26"/>
    <p:sldId id="317" r:id="rId27"/>
    <p:sldId id="318" r:id="rId28"/>
    <p:sldId id="319" r:id="rId29"/>
    <p:sldId id="275" r:id="rId30"/>
    <p:sldId id="277" r:id="rId31"/>
    <p:sldId id="300" r:id="rId32"/>
    <p:sldId id="295" r:id="rId33"/>
    <p:sldId id="280" r:id="rId34"/>
    <p:sldId id="264" r:id="rId35"/>
    <p:sldId id="291" r:id="rId36"/>
    <p:sldId id="265" r:id="rId37"/>
    <p:sldId id="292" r:id="rId38"/>
    <p:sldId id="267" r:id="rId39"/>
    <p:sldId id="281" r:id="rId40"/>
    <p:sldId id="307" r:id="rId41"/>
    <p:sldId id="273" r:id="rId42"/>
    <p:sldId id="258" r:id="rId43"/>
    <p:sldId id="260" r:id="rId44"/>
    <p:sldId id="261" r:id="rId45"/>
    <p:sldId id="298" r:id="rId46"/>
    <p:sldId id="296" r:id="rId47"/>
    <p:sldId id="320" r:id="rId48"/>
    <p:sldId id="308" r:id="rId49"/>
    <p:sldId id="309" r:id="rId50"/>
    <p:sldId id="311" r:id="rId51"/>
    <p:sldId id="312" r:id="rId52"/>
    <p:sldId id="313" r:id="rId53"/>
    <p:sldId id="316" r:id="rId54"/>
    <p:sldId id="323" r:id="rId55"/>
    <p:sldId id="321" r:id="rId56"/>
    <p:sldId id="314" r:id="rId57"/>
    <p:sldId id="315" r:id="rId58"/>
    <p:sldId id="30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p:scale>
          <a:sx n="70" d="100"/>
          <a:sy n="70" d="100"/>
        </p:scale>
        <p:origin x="-112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A3CDD5-E60C-4230-826D-40046F4E6587}" type="datetimeFigureOut">
              <a:rPr lang="en-US" smtClean="0"/>
              <a:pPr/>
              <a:t>8/24/2013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55967E-E5B7-4CC2-B037-9D3EE7D473DF}" type="slidenum">
              <a:rPr lang="en-US" smtClean="0"/>
              <a:pPr/>
              <a:t>‹#›</a:t>
            </a:fld>
            <a:endParaRPr lang="en-US"/>
          </a:p>
        </p:txBody>
      </p:sp>
    </p:spTree>
    <p:extLst>
      <p:ext uri="{BB962C8B-B14F-4D97-AF65-F5344CB8AC3E}">
        <p14:creationId xmlns:p14="http://schemas.microsoft.com/office/powerpoint/2010/main" val="212458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ciencedirect.com/science/article/pii/S0092867411000675#figs3"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ciencedirect.com/science/article/pii/S0960982209013773#fig1"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sciencedirect.com/science/journal/09609822/19/1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4FF529-A5D0-4B28-858D-CEC154D678F2}" type="slidenum">
              <a:rPr lang="en-US" smtClean="0">
                <a:solidFill>
                  <a:prstClr val="black"/>
                </a:solidFill>
              </a:rPr>
              <a:pPr/>
              <a:t>8</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BLM reconstituted with EIM from </a:t>
            </a:r>
            <a:r>
              <a:rPr lang="en-US" dirty="0" err="1" smtClean="0"/>
              <a:t>Aerobacter</a:t>
            </a:r>
            <a:r>
              <a:rPr lang="en-US" dirty="0" smtClean="0"/>
              <a:t> cloacae.</a:t>
            </a:r>
            <a:r>
              <a:rPr lang="en-US" baseline="0" dirty="0" smtClean="0"/>
              <a:t> Say that similar results obtained with EIM from </a:t>
            </a:r>
            <a:r>
              <a:rPr lang="en-US" baseline="0" dirty="0" err="1" smtClean="0"/>
              <a:t>rbc</a:t>
            </a:r>
            <a:r>
              <a:rPr lang="en-US" baseline="0" dirty="0" smtClean="0"/>
              <a:t> ghosts, brewer’s yeast, </a:t>
            </a:r>
            <a:r>
              <a:rPr lang="en-US" baseline="0" dirty="0" err="1" smtClean="0"/>
              <a:t>Chara</a:t>
            </a:r>
            <a:r>
              <a:rPr lang="en-US" baseline="0" dirty="0" smtClean="0"/>
              <a:t> and </a:t>
            </a:r>
            <a:r>
              <a:rPr lang="en-US" baseline="0" dirty="0" err="1" smtClean="0"/>
              <a:t>Nitella</a:t>
            </a:r>
            <a:r>
              <a:rPr lang="en-US" baseline="0" smtClean="0"/>
              <a:t>.</a:t>
            </a:r>
            <a:endParaRPr lang="en-GB" dirty="0"/>
          </a:p>
        </p:txBody>
      </p:sp>
      <p:sp>
        <p:nvSpPr>
          <p:cNvPr id="4" name="Slide Number Placeholder 3"/>
          <p:cNvSpPr>
            <a:spLocks noGrp="1"/>
          </p:cNvSpPr>
          <p:nvPr>
            <p:ph type="sldNum" sz="quarter" idx="10"/>
          </p:nvPr>
        </p:nvSpPr>
        <p:spPr/>
        <p:txBody>
          <a:bodyPr/>
          <a:lstStyle/>
          <a:p>
            <a:fld id="{4B6A98E2-0906-4B87-8B4A-14ACACF3ADDD}" type="slidenum">
              <a:rPr lang="en-GB" smtClean="0"/>
              <a:t>29</a:t>
            </a:fld>
            <a:endParaRPr lang="en-GB"/>
          </a:p>
        </p:txBody>
      </p:sp>
    </p:spTree>
    <p:extLst>
      <p:ext uri="{BB962C8B-B14F-4D97-AF65-F5344CB8AC3E}">
        <p14:creationId xmlns:p14="http://schemas.microsoft.com/office/powerpoint/2010/main" val="3208338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Highlights</a:t>
            </a:r>
          </a:p>
          <a:p>
            <a:pPr fontAlgn="base"/>
            <a:r>
              <a:rPr lang="en-US" sz="1200" b="0" i="0" kern="1200" dirty="0" smtClean="0">
                <a:solidFill>
                  <a:schemeClr val="tx1"/>
                </a:solidFill>
                <a:effectLst/>
                <a:latin typeface="+mn-lt"/>
                <a:ea typeface="+mn-ea"/>
                <a:cs typeface="+mn-cs"/>
              </a:rPr>
              <a:t>► The antenna houses the </a:t>
            </a:r>
            <a:r>
              <a:rPr lang="en-US" sz="1200" b="0" i="1" kern="1200" dirty="0" smtClean="0">
                <a:solidFill>
                  <a:schemeClr val="tx1"/>
                </a:solidFill>
                <a:effectLst/>
                <a:latin typeface="+mn-lt"/>
                <a:ea typeface="+mn-ea"/>
                <a:cs typeface="+mn-cs"/>
              </a:rPr>
              <a:t>Drosophila</a:t>
            </a:r>
            <a:r>
              <a:rPr lang="en-US" sz="1200" b="0" i="0" kern="1200" dirty="0" smtClean="0">
                <a:solidFill>
                  <a:schemeClr val="tx1"/>
                </a:solidFill>
                <a:effectLst/>
                <a:latin typeface="+mn-lt"/>
                <a:ea typeface="+mn-ea"/>
                <a:cs typeface="+mn-cs"/>
              </a:rPr>
              <a:t> HOT and COLD temperature-sensing neurons ► The hot and cold cells project to separate brain targets in the </a:t>
            </a:r>
            <a:r>
              <a:rPr lang="en-US" sz="1200" b="0" i="0" kern="1200" dirty="0" err="1" smtClean="0">
                <a:solidFill>
                  <a:schemeClr val="tx1"/>
                </a:solidFill>
                <a:effectLst/>
                <a:latin typeface="+mn-lt"/>
                <a:ea typeface="+mn-ea"/>
                <a:cs typeface="+mn-cs"/>
              </a:rPr>
              <a:t>Protocerebrum</a:t>
            </a:r>
            <a:r>
              <a:rPr lang="en-US" sz="1200" b="0" i="0" kern="1200" dirty="0" smtClean="0">
                <a:solidFill>
                  <a:schemeClr val="tx1"/>
                </a:solidFill>
                <a:effectLst/>
                <a:latin typeface="+mn-lt"/>
                <a:ea typeface="+mn-ea"/>
                <a:cs typeface="+mn-cs"/>
              </a:rPr>
              <a:t> (PAP) ► Two-photon calcium imaging reveals a spatial map of temperature in the PAP ► Functional studies show labeled lines for processing thermal signals in the fly brain</a:t>
            </a:r>
          </a:p>
          <a:p>
            <a:endParaRPr lang="en-US" dirty="0" smtClean="0"/>
          </a:p>
          <a:p>
            <a:pPr fontAlgn="base"/>
            <a:r>
              <a:rPr lang="en-US" b="0" dirty="0" smtClean="0">
                <a:effectLst/>
              </a:rPr>
              <a:t>Figure 3. Hot and Cold temperature Receptors in the </a:t>
            </a:r>
            <a:r>
              <a:rPr lang="en-US" b="0" i="1" dirty="0" smtClean="0">
                <a:effectLst/>
              </a:rPr>
              <a:t>Drosophila</a:t>
            </a:r>
            <a:r>
              <a:rPr lang="en-US" b="0" dirty="0" smtClean="0">
                <a:effectLst/>
              </a:rPr>
              <a:t> Antenna(A) Scanning electron micrograph of </a:t>
            </a:r>
            <a:r>
              <a:rPr lang="en-US" b="0" dirty="0" err="1" smtClean="0">
                <a:effectLst/>
              </a:rPr>
              <a:t>the</a:t>
            </a:r>
            <a:r>
              <a:rPr lang="en-US" b="0" i="1" dirty="0" err="1" smtClean="0">
                <a:effectLst/>
              </a:rPr>
              <a:t>Drosophila</a:t>
            </a:r>
            <a:r>
              <a:rPr lang="en-US" b="0" dirty="0" smtClean="0">
                <a:effectLst/>
              </a:rPr>
              <a:t> antenna. The arista (white box) houses six neurons, four of which are visible on the focal plane shown in (B).(B) Basal fluorescence and maximal response images of 4 neurons expressing G-</a:t>
            </a:r>
            <a:r>
              <a:rPr lang="en-US" b="0" dirty="0" err="1" smtClean="0">
                <a:effectLst/>
              </a:rPr>
              <a:t>CaMP</a:t>
            </a:r>
            <a:r>
              <a:rPr lang="en-US" b="0" dirty="0" smtClean="0">
                <a:effectLst/>
              </a:rPr>
              <a:t> under the control of elav-Gal4. Functional imaging reveals that these cells respond to either hot (cells 1 and 2) or cold (cells 3 and 4) thermal stimuli (Stimuli are Δt∼5°C from 22°C; red dot: hot stimulus; blue dot: cold stimulus).(C) Response profile of the two hot- (cells 1 and 2 in panel [B]) and the two cold-sensing neurons (cells 3 and 4 in panel [B]) to a stimulus of Δt∼5°C; red traces denote responses of hot cells, and blue traces depict the cold cells. Note that cold sensing neurons display a drop in intracellular calcium in response to hot stimuli, and the hot-sensing neurons display a decrease in intracellular calcium in response to warming (scale bar represents 20 μm, see also </a:t>
            </a:r>
            <a:r>
              <a:rPr lang="en-US" sz="1200" b="0" u="none" strike="noStrike" kern="1200" dirty="0" smtClean="0">
                <a:solidFill>
                  <a:schemeClr val="tx1"/>
                </a:solidFill>
                <a:effectLst/>
                <a:latin typeface="+mn-lt"/>
                <a:ea typeface="+mn-ea"/>
                <a:cs typeface="+mn-cs"/>
                <a:hlinkClick r:id="rId3"/>
              </a:rPr>
              <a:t>Figure S3</a:t>
            </a:r>
            <a:r>
              <a:rPr lang="en-US" b="0" dirty="0" smtClean="0">
                <a:effectLst/>
              </a:rPr>
              <a:t>).</a:t>
            </a:r>
          </a:p>
          <a:p>
            <a:r>
              <a:rPr lang="en-US" dirty="0" smtClean="0"/>
              <a:t/>
            </a:r>
            <a:br>
              <a:rPr lang="en-US" dirty="0" smtClean="0"/>
            </a:br>
            <a:endParaRPr lang="en-GB" dirty="0"/>
          </a:p>
        </p:txBody>
      </p:sp>
      <p:sp>
        <p:nvSpPr>
          <p:cNvPr id="4" name="Slide Number Placeholder 3"/>
          <p:cNvSpPr>
            <a:spLocks noGrp="1"/>
          </p:cNvSpPr>
          <p:nvPr>
            <p:ph type="sldNum" sz="quarter" idx="10"/>
          </p:nvPr>
        </p:nvSpPr>
        <p:spPr/>
        <p:txBody>
          <a:bodyPr/>
          <a:lstStyle/>
          <a:p>
            <a:fld id="{5A55967E-E5B7-4CC2-B037-9D3EE7D473DF}" type="slidenum">
              <a:rPr lang="en-US" smtClean="0"/>
              <a:pPr/>
              <a:t>43</a:t>
            </a:fld>
            <a:endParaRPr lang="en-US"/>
          </a:p>
        </p:txBody>
      </p:sp>
    </p:spTree>
    <p:extLst>
      <p:ext uri="{BB962C8B-B14F-4D97-AF65-F5344CB8AC3E}">
        <p14:creationId xmlns:p14="http://schemas.microsoft.com/office/powerpoint/2010/main" val="272277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Citronella-induced Ca2+-responses in the mushroom-bodies. (A) Fluorescence image (frontal view) of the MBs (GFP-aequorin driven by the P[GAL4]OK107 line) (GA/CS;</a:t>
            </a:r>
          </a:p>
          <a:p>
            <a:r>
              <a:rPr lang="en-US" sz="1200" b="0" i="0" u="none" strike="noStrike" kern="1200" baseline="0" dirty="0" smtClean="0">
                <a:solidFill>
                  <a:schemeClr val="tx1"/>
                </a:solidFill>
                <a:latin typeface="+mn-lt"/>
                <a:ea typeface="+mn-ea"/>
                <a:cs typeface="+mn-cs"/>
              </a:rPr>
              <a:t>OK107/CS) taken at the beginning of the experiment and used as a reference image. The colored-circles represent the ROIs (regions of interest) from which the light emission</a:t>
            </a:r>
          </a:p>
          <a:p>
            <a:r>
              <a:rPr lang="en-US" sz="1200" b="0" i="0" u="none" strike="noStrike" kern="1200" baseline="0" dirty="0" smtClean="0">
                <a:solidFill>
                  <a:schemeClr val="tx1"/>
                </a:solidFill>
                <a:latin typeface="+mn-lt"/>
                <a:ea typeface="+mn-ea"/>
                <a:cs typeface="+mn-cs"/>
              </a:rPr>
              <a:t>was quantified (Scale bar=50 μm). The mauve and red circles are the right and left calyx/cell-bodies, respectively, and the green and blue circles are the right and left medial</a:t>
            </a:r>
          </a:p>
          <a:p>
            <a:r>
              <a:rPr lang="en-US" sz="1200" b="0" i="0" u="none" strike="noStrike" kern="1200" baseline="0" dirty="0" smtClean="0">
                <a:solidFill>
                  <a:schemeClr val="tx1"/>
                </a:solidFill>
                <a:latin typeface="+mn-lt"/>
                <a:ea typeface="+mn-ea"/>
                <a:cs typeface="+mn-cs"/>
              </a:rPr>
              <a:t>lobes, respectively. (B) A bioluminescence image (accumulation time: 60 s) of the first application (5 s) of citronella odor. All parts of the MBs (calyx/cell-bodies, peduncles,</a:t>
            </a:r>
          </a:p>
          <a:p>
            <a:r>
              <a:rPr lang="en-US" sz="1200" b="0" i="0" u="none" strike="noStrike" kern="1200" baseline="0" dirty="0" smtClean="0">
                <a:solidFill>
                  <a:schemeClr val="tx1"/>
                </a:solidFill>
                <a:latin typeface="+mn-lt"/>
                <a:ea typeface="+mn-ea"/>
                <a:cs typeface="+mn-cs"/>
              </a:rPr>
              <a:t>and the lobes) are activated. (C) A representative bioluminescent Ca2+-activity profile evoked by 5 applications of 5 s odor duration (red arrows) at 5 min-interval of citronella,</a:t>
            </a:r>
          </a:p>
          <a:p>
            <a:r>
              <a:rPr lang="en-US" sz="1200" b="0" i="0" u="none" strike="noStrike" kern="1200" baseline="0" dirty="0" smtClean="0">
                <a:solidFill>
                  <a:schemeClr val="tx1"/>
                </a:solidFill>
                <a:latin typeface="+mn-lt"/>
                <a:ea typeface="+mn-ea"/>
                <a:cs typeface="+mn-cs"/>
              </a:rPr>
              <a:t>followed ~15 min later, by a second schedule of odor-application; 5 s odor duration, 10 times at 1 min-interval. In both schedules, the response of the MBs adapts to repeated</a:t>
            </a:r>
          </a:p>
          <a:p>
            <a:r>
              <a:rPr lang="en-US" sz="1200" b="0" i="0" u="none" strike="noStrike" kern="1200" baseline="0" dirty="0" smtClean="0">
                <a:solidFill>
                  <a:schemeClr val="tx1"/>
                </a:solidFill>
                <a:latin typeface="+mn-lt"/>
                <a:ea typeface="+mn-ea"/>
                <a:cs typeface="+mn-cs"/>
              </a:rPr>
              <a:t>odor stimulation (see also the Movie S1). (D) Magnification of the first odor application (from C) showing the responses of the four ROIs. We observe that for a 5 s</a:t>
            </a:r>
          </a:p>
          <a:p>
            <a:r>
              <a:rPr lang="en-US" sz="1200" b="0" i="0" u="none" strike="noStrike" kern="1200" baseline="0" dirty="0" smtClean="0">
                <a:solidFill>
                  <a:schemeClr val="tx1"/>
                </a:solidFill>
                <a:latin typeface="+mn-lt"/>
                <a:ea typeface="+mn-ea"/>
                <a:cs typeface="+mn-cs"/>
              </a:rPr>
              <a:t>odor-application, the response stands for 7 s. [Notice that since it is a frontal view of the fly, the real left and right sides of the fly are inverted according to the schema of the</a:t>
            </a:r>
          </a:p>
          <a:p>
            <a:r>
              <a:rPr lang="en-US" sz="1200" b="0" i="0" u="none" strike="noStrike" kern="1200" baseline="0" dirty="0" smtClean="0">
                <a:solidFill>
                  <a:schemeClr val="tx1"/>
                </a:solidFill>
                <a:latin typeface="+mn-lt"/>
                <a:ea typeface="+mn-ea"/>
                <a:cs typeface="+mn-cs"/>
              </a:rPr>
              <a:t>axis displayed] (similar for other figures).</a:t>
            </a:r>
            <a:endParaRPr lang="en-GB" dirty="0"/>
          </a:p>
        </p:txBody>
      </p:sp>
      <p:sp>
        <p:nvSpPr>
          <p:cNvPr id="4" name="Slide Number Placeholder 3"/>
          <p:cNvSpPr>
            <a:spLocks noGrp="1"/>
          </p:cNvSpPr>
          <p:nvPr>
            <p:ph type="sldNum" sz="quarter" idx="10"/>
          </p:nvPr>
        </p:nvSpPr>
        <p:spPr/>
        <p:txBody>
          <a:bodyPr/>
          <a:lstStyle/>
          <a:p>
            <a:fld id="{4B6A98E2-0906-4B87-8B4A-14ACACF3ADDD}"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411274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2. Iso-amyl-acetate-induced Ca2+-responses in the mushroom-bodies. (A) Fluorescence image (frontal view) of the MBs (GA/CS; OK107/CS) taken at the beginning of the</a:t>
            </a:r>
          </a:p>
          <a:p>
            <a:r>
              <a:rPr lang="en-US" sz="1200" b="0" i="0" u="none" strike="noStrike" kern="1200" baseline="0" dirty="0" smtClean="0">
                <a:solidFill>
                  <a:schemeClr val="tx1"/>
                </a:solidFill>
                <a:latin typeface="+mn-lt"/>
                <a:ea typeface="+mn-ea"/>
                <a:cs typeface="+mn-cs"/>
              </a:rPr>
              <a:t>experiment and used as a reference image. The colored-circles represent the ROIs from which light emission was quantified (Scale bar=50 μm). The mauve and red circles are right</a:t>
            </a:r>
          </a:p>
          <a:p>
            <a:r>
              <a:rPr lang="en-US" sz="1200" b="0" i="0" u="none" strike="noStrike" kern="1200" baseline="0" dirty="0" smtClean="0">
                <a:solidFill>
                  <a:schemeClr val="tx1"/>
                </a:solidFill>
                <a:latin typeface="+mn-lt"/>
                <a:ea typeface="+mn-ea"/>
                <a:cs typeface="+mn-cs"/>
              </a:rPr>
              <a:t>and left calyx/cell-bodies, respectively, and green and blue circles are right and left medial lobes, respectively. (B) A bioluminescence image (accumulation time: 60 s) of the first odor</a:t>
            </a:r>
          </a:p>
          <a:p>
            <a:r>
              <a:rPr lang="en-US" sz="1200" b="0" i="0" u="none" strike="noStrike" kern="1200" baseline="0" dirty="0" smtClean="0">
                <a:solidFill>
                  <a:schemeClr val="tx1"/>
                </a:solidFill>
                <a:latin typeface="+mn-lt"/>
                <a:ea typeface="+mn-ea"/>
                <a:cs typeface="+mn-cs"/>
              </a:rPr>
              <a:t>application (5 s) (iso-amyl-acetate). The odor-induced activity pattern looks different from that generated with citronella, for example, the lobes are only faintly activated. (C) A representative</a:t>
            </a:r>
          </a:p>
          <a:p>
            <a:r>
              <a:rPr lang="en-US" sz="1200" b="0" i="0" u="none" strike="noStrike" kern="1200" baseline="0" dirty="0" smtClean="0">
                <a:solidFill>
                  <a:schemeClr val="tx1"/>
                </a:solidFill>
                <a:latin typeface="+mn-lt"/>
                <a:ea typeface="+mn-ea"/>
                <a:cs typeface="+mn-cs"/>
              </a:rPr>
              <a:t>bioluminescent Ca2+-activity profile evoked by 5 applications of 5 s odor duration (red arrows) at 5 min-interval. As for citronella, we can remark that the MBs' response adapts</a:t>
            </a:r>
          </a:p>
          <a:p>
            <a:r>
              <a:rPr lang="en-US" sz="1200" b="0" i="0" u="none" strike="noStrike" kern="1200" baseline="0" dirty="0" smtClean="0">
                <a:solidFill>
                  <a:schemeClr val="tx1"/>
                </a:solidFill>
                <a:latin typeface="+mn-lt"/>
                <a:ea typeface="+mn-ea"/>
                <a:cs typeface="+mn-cs"/>
              </a:rPr>
              <a:t>to repeated odor stimulation. (D)Magnification of the first odor application (</a:t>
            </a:r>
            <a:r>
              <a:rPr lang="en-US" sz="1200" b="0" i="0" u="none" strike="noStrike" kern="1200" baseline="0" dirty="0" err="1" smtClean="0">
                <a:solidFill>
                  <a:schemeClr val="tx1"/>
                </a:solidFill>
                <a:latin typeface="+mn-lt"/>
                <a:ea typeface="+mn-ea"/>
                <a:cs typeface="+mn-cs"/>
              </a:rPr>
              <a:t>fromC</a:t>
            </a:r>
            <a:r>
              <a:rPr lang="en-US" sz="1200" b="0" i="0" u="none" strike="noStrike" kern="1200" baseline="0" dirty="0" smtClean="0">
                <a:solidFill>
                  <a:schemeClr val="tx1"/>
                </a:solidFill>
                <a:latin typeface="+mn-lt"/>
                <a:ea typeface="+mn-ea"/>
                <a:cs typeface="+mn-cs"/>
              </a:rPr>
              <a:t>) showing the responses of the four </a:t>
            </a:r>
            <a:r>
              <a:rPr lang="en-US" sz="1200" b="0" i="0" u="none" strike="noStrike" kern="1200" baseline="0" dirty="0" err="1" smtClean="0">
                <a:solidFill>
                  <a:schemeClr val="tx1"/>
                </a:solidFill>
                <a:latin typeface="+mn-lt"/>
                <a:ea typeface="+mn-ea"/>
                <a:cs typeface="+mn-cs"/>
              </a:rPr>
              <a:t>ROIs.We</a:t>
            </a:r>
            <a:r>
              <a:rPr lang="en-US" sz="1200" b="0" i="0" u="none" strike="noStrike" kern="1200" baseline="0" dirty="0" smtClean="0">
                <a:solidFill>
                  <a:schemeClr val="tx1"/>
                </a:solidFill>
                <a:latin typeface="+mn-lt"/>
                <a:ea typeface="+mn-ea"/>
                <a:cs typeface="+mn-cs"/>
              </a:rPr>
              <a:t> notice that for a 5 s odor-application, the response stands</a:t>
            </a:r>
          </a:p>
          <a:p>
            <a:r>
              <a:rPr lang="en-US" sz="1200" b="0" i="0" u="none" strike="noStrike" kern="1200" baseline="0" dirty="0" smtClean="0">
                <a:solidFill>
                  <a:schemeClr val="tx1"/>
                </a:solidFill>
                <a:latin typeface="+mn-lt"/>
                <a:ea typeface="+mn-ea"/>
                <a:cs typeface="+mn-cs"/>
              </a:rPr>
              <a:t>for 4 s (on the left MB of the fly).</a:t>
            </a:r>
            <a:endParaRPr lang="en-GB" dirty="0"/>
          </a:p>
        </p:txBody>
      </p:sp>
      <p:sp>
        <p:nvSpPr>
          <p:cNvPr id="4" name="Slide Number Placeholder 3"/>
          <p:cNvSpPr>
            <a:spLocks noGrp="1"/>
          </p:cNvSpPr>
          <p:nvPr>
            <p:ph type="sldNum" sz="quarter" idx="10"/>
          </p:nvPr>
        </p:nvSpPr>
        <p:spPr/>
        <p:txBody>
          <a:bodyPr/>
          <a:lstStyle/>
          <a:p>
            <a:fld id="{4B6A98E2-0906-4B87-8B4A-14ACACF3ADDD}"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31452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hlinkClick r:id="rId3"/>
              </a:rPr>
              <a:t>Figure 1</a:t>
            </a:r>
            <a:r>
              <a:rPr lang="en-US" sz="1200" b="0" i="0" kern="1200" dirty="0" smtClean="0">
                <a:solidFill>
                  <a:schemeClr val="tx1"/>
                </a:solidFill>
                <a:effectLst/>
                <a:latin typeface="+mn-lt"/>
                <a:ea typeface="+mn-ea"/>
                <a:cs typeface="+mn-cs"/>
              </a:rPr>
              <a:t> shows a neuron in the left anterior hippocampus that fired selectively to three pictures of the television host Oprah Winfrey and to her written (stimulus 56) and spoken (stimulus 73) name. From a nearly silent baseline (mean, 0.06 Hz; SD, 0.21 Hz), it responded with up to 50 Hz almost exclusively to the presentations of Oprah Winfrey, a nearly 1000-fold increase in its firing rate. To a lesser degree, the neuron also fired to the actress Whoopi Goldberg. None of the other responses were significant, including other text and sound presentations.</a:t>
            </a:r>
          </a:p>
          <a:p>
            <a:endParaRPr lang="en-US" sz="1200" b="0" i="0" kern="1200" dirty="0" smtClean="0">
              <a:solidFill>
                <a:schemeClr val="tx1"/>
              </a:solidFill>
              <a:effectLst/>
              <a:latin typeface="+mn-lt"/>
              <a:ea typeface="+mn-ea"/>
              <a:cs typeface="+mn-cs"/>
            </a:endParaRPr>
          </a:p>
          <a:p>
            <a:pPr fontAlgn="base"/>
            <a:r>
              <a:rPr lang="en-US" dirty="0" err="1" smtClean="0"/>
              <a:t>Quiroga</a:t>
            </a:r>
            <a:r>
              <a:rPr lang="en-US" dirty="0" smtClean="0"/>
              <a:t> .. Koch,</a:t>
            </a:r>
            <a:r>
              <a:rPr lang="en-US" baseline="0" dirty="0" smtClean="0"/>
              <a:t> Fried (2009) Current Biology</a:t>
            </a:r>
            <a:r>
              <a:rPr lang="en-GB" sz="1200" b="1" i="0" kern="1200" baseline="0" smtClean="0">
                <a:solidFill>
                  <a:schemeClr val="tx1"/>
                </a:solidFill>
                <a:effectLst/>
                <a:latin typeface="+mn-lt"/>
                <a:ea typeface="+mn-ea"/>
                <a:cs typeface="+mn-cs"/>
              </a:rPr>
              <a:t> </a:t>
            </a:r>
            <a:r>
              <a:rPr lang="en-GB" sz="1200" b="0" i="0" u="none" strike="noStrike" kern="1200" smtClean="0">
                <a:solidFill>
                  <a:schemeClr val="tx1"/>
                </a:solidFill>
                <a:effectLst/>
                <a:latin typeface="+mn-lt"/>
                <a:ea typeface="+mn-ea"/>
                <a:cs typeface="+mn-cs"/>
                <a:hlinkClick r:id="rId4" tooltip="Go to table of contents for this volume/issue"/>
              </a:rPr>
              <a:t>Volume </a:t>
            </a:r>
            <a:r>
              <a:rPr lang="en-GB" sz="1200" b="0" i="0" u="none" strike="noStrike" kern="1200" dirty="0" smtClean="0">
                <a:solidFill>
                  <a:schemeClr val="tx1"/>
                </a:solidFill>
                <a:effectLst/>
                <a:latin typeface="+mn-lt"/>
                <a:ea typeface="+mn-ea"/>
                <a:cs typeface="+mn-cs"/>
                <a:hlinkClick r:id="rId4" tooltip="Go to table of contents for this volume/issue"/>
              </a:rPr>
              <a:t>19</a:t>
            </a:r>
            <a:r>
              <a:rPr lang="en-GB" sz="1200" b="0" i="0" u="none" strike="noStrike" kern="1200" smtClean="0">
                <a:solidFill>
                  <a:schemeClr val="tx1"/>
                </a:solidFill>
                <a:effectLst/>
                <a:latin typeface="+mn-lt"/>
                <a:ea typeface="+mn-ea"/>
                <a:cs typeface="+mn-cs"/>
                <a:hlinkClick r:id="rId4" tooltip="Go to table of contents for this volume/issue"/>
              </a:rPr>
              <a:t>, </a:t>
            </a:r>
            <a:r>
              <a:rPr lang="en-GB" sz="1200" b="0" i="0" u="none" strike="noStrike" kern="120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1308–1313</a:t>
            </a: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C2C0E34-38B8-4E93-99F6-9E592A776722}" type="slidenum">
              <a:rPr lang="en-US" smtClean="0"/>
              <a:pPr/>
              <a:t>47</a:t>
            </a:fld>
            <a:endParaRPr lang="en-US"/>
          </a:p>
        </p:txBody>
      </p:sp>
    </p:spTree>
    <p:extLst>
      <p:ext uri="{BB962C8B-B14F-4D97-AF65-F5344CB8AC3E}">
        <p14:creationId xmlns:p14="http://schemas.microsoft.com/office/powerpoint/2010/main" val="278133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7BCFF8-2545-4F42-96B2-6BA7E0156E48}"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94C82F-7526-480B-8D92-853C713DEA41}"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14708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5704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1096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37437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3747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5420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94839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0736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68201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80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E5DE30-6115-42DA-8287-0F3EC4BBF0B5}"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34273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86003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AD3570-53F4-48B6-9094-F5630DCC59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43661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C06FFF-9F9A-4E89-85AB-8FA7AB530D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276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912EC6-8156-4B9C-93EA-ED4BF9B45B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0412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36C4C5-0C14-40B7-B93B-6B87DB71F7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430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9D71BD5-3C87-484B-8EDA-BF936F57F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9454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6232BEB-95AA-49D0-94F9-12B2330D83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08403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DBBCABD-E1F1-42CA-9BFE-FE36973403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174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43D367-9D13-4795-A16A-3ED9AB57E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03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2898CAF-0F22-4F12-AD4D-F8E495A2BA35}"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067A3D-656F-4198-94EB-0B97603FA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19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511F87-8F27-4CBD-9F56-F443806B43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6993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44B9B0-DBC3-452A-86A3-28F62E7D8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9967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F27E350-DCCA-4908-825A-76C4BDAC6D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3371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3349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7144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3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329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3177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14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529FB1-BD4F-4AB0-A5E2-97961AE9A1A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0007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785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751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994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64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560A59-7D09-411C-977C-72BE41B2EF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21FF69-2D23-4A1B-9CED-6B20735432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E6CBB8-B366-40B8-BD6C-92C7C281E3C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D50CB6-54A0-4BA8-8988-51B0D4DE445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E862B64-1A07-4C48-AEB6-2FEAD86D06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C66EB8B-1EA7-4ECA-8A70-0E2DD6B7FD7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06EE36-5578-4079-A183-F9FD8D0C9F8D}"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5D8B32-C667-48FE-94A9-585660C145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6B0A2E-B5F6-4B2D-9234-E23388997F9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CF3633-8D07-497F-A3BC-5713430A4A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8FD8A7-BAC8-4C36-8E1D-75C6DDBBB4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F04F56-AA36-4C38-86BF-60458AA064BE}"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81720CC0-46AE-42DF-B3F4-9AD0D5313D04}"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DF2502-C4AE-4395-A5B6-8B267BD86635}"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43046A5-16B8-4CA0-8B00-9521AC7CEE89}"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97075-A6F9-4413-A513-E94A6AA08D15}"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59FC6D-2556-4C3B-B6B3-1D025C79FCBB}"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6F18EC-1FEC-4EC2-8273-BC6BDA94B9AD}"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13C6C37B-F104-4F1C-BA7E-C6BB7DBDBBF4}"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4D8694-7628-46AC-B515-FA0C2296B98B}"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31A3F0E9-1651-420D-BAE0-EA944DD9F055}" type="datetimeFigureOut">
              <a:rPr lang="en-US">
                <a:solidFill>
                  <a:prstClr val="black">
                    <a:tint val="75000"/>
                  </a:prstClr>
                </a:solidFill>
              </a:rPr>
              <a:pPr>
                <a:defRPr/>
              </a:pPr>
              <a:t>8/24/2013</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F8818DD-3C30-4C1A-AB28-F1E76FDAFF54}"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63DE17-431F-487F-8B70-C2035A89273F}"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5EC0B877-5BD4-4C25-A838-20960500E10F}" type="datetimeFigureOut">
              <a:rPr lang="en-US">
                <a:solidFill>
                  <a:prstClr val="black">
                    <a:tint val="75000"/>
                  </a:prstClr>
                </a:solidFill>
              </a:rPr>
              <a:pPr>
                <a:defRPr/>
              </a:pPr>
              <a:t>8/24/2013</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FBDA7D5-1060-4153-9CB8-D9F7C07C71CA}"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2B699F-D711-4705-90CD-38B3C4585D2F}" type="datetimeFigureOut">
              <a:rPr lang="en-US">
                <a:solidFill>
                  <a:prstClr val="black">
                    <a:tint val="75000"/>
                  </a:prstClr>
                </a:solidFill>
              </a:rPr>
              <a:pPr>
                <a:defRPr/>
              </a:pPr>
              <a:t>8/24/2013</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CE1302-4683-43DC-9FCE-ECE8DFDB1A83}"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1FCC97-7B25-4239-9951-FFCC2FDFF78E}"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765B80-A046-4246-AF27-F13008813AE2}"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2E4C56-F51D-4724-B493-6AE3EA017C76}"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1828B0-799C-47BD-857A-AA313C7D388B}"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F06B8DFB-4B5C-4376-8310-A9E444FD057F}"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354BFA-D251-4800-B49F-A80A36F64E9D}"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1FC14FBE-29F3-45BD-9870-4FDBC95384B9}"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9E4BD7-5D1C-4145-9FD3-0D0490AD9C56}"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81720CC0-46AE-42DF-B3F4-9AD0D5313D04}"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DF2502-C4AE-4395-A5B6-8B267BD86635}"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43046A5-16B8-4CA0-8B00-9521AC7CEE89}"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97075-A6F9-4413-A513-E94A6AA08D15}"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59FC6D-2556-4C3B-B6B3-1D025C79FCBB}"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6F18EC-1FEC-4EC2-8273-BC6BDA94B9AD}"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13C6C37B-F104-4F1C-BA7E-C6BB7DBDBBF4}"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4D8694-7628-46AC-B515-FA0C2296B98B}"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4EDDCA6-05A0-4BE0-BBD8-1B233C0A5771}"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31A3F0E9-1651-420D-BAE0-EA944DD9F055}" type="datetimeFigureOut">
              <a:rPr lang="en-US">
                <a:solidFill>
                  <a:prstClr val="black">
                    <a:tint val="75000"/>
                  </a:prstClr>
                </a:solidFill>
              </a:rPr>
              <a:pPr>
                <a:defRPr/>
              </a:pPr>
              <a:t>8/24/2013</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F8818DD-3C30-4C1A-AB28-F1E76FDAFF54}"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5EC0B877-5BD4-4C25-A838-20960500E10F}" type="datetimeFigureOut">
              <a:rPr lang="en-US">
                <a:solidFill>
                  <a:prstClr val="black">
                    <a:tint val="75000"/>
                  </a:prstClr>
                </a:solidFill>
              </a:rPr>
              <a:pPr>
                <a:defRPr/>
              </a:pPr>
              <a:t>8/24/2013</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FBDA7D5-1060-4153-9CB8-D9F7C07C71CA}"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2B699F-D711-4705-90CD-38B3C4585D2F}" type="datetimeFigureOut">
              <a:rPr lang="en-US">
                <a:solidFill>
                  <a:prstClr val="black">
                    <a:tint val="75000"/>
                  </a:prstClr>
                </a:solidFill>
              </a:rPr>
              <a:pPr>
                <a:defRPr/>
              </a:pPr>
              <a:t>8/24/2013</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CE1302-4683-43DC-9FCE-ECE8DFDB1A83}"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1FCC97-7B25-4239-9951-FFCC2FDFF78E}"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7765B80-A046-4246-AF27-F13008813AE2}"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2E4C56-F51D-4724-B493-6AE3EA017C76}" type="datetimeFigureOut">
              <a:rPr lang="en-US">
                <a:solidFill>
                  <a:prstClr val="black">
                    <a:tint val="75000"/>
                  </a:prstClr>
                </a:solidFill>
              </a:rPr>
              <a:pPr>
                <a:defRPr/>
              </a:pPr>
              <a:t>8/24/2013</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1828B0-799C-47BD-857A-AA313C7D388B}"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F06B8DFB-4B5C-4376-8310-A9E444FD057F}"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354BFA-D251-4800-B49F-A80A36F64E9D}"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1FC14FBE-29F3-45BD-9870-4FDBC95384B9}"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9E4BD7-5D1C-4145-9FD3-0D0490AD9C56}" type="slidenum">
              <a:rPr lang="en-IN">
                <a:solidFill>
                  <a:prstClr val="black">
                    <a:tint val="75000"/>
                  </a:prstClr>
                </a:solidFill>
              </a:rPr>
              <a:pPr>
                <a:defRPr/>
              </a:pPr>
              <a:t>‹#›</a:t>
            </a:fld>
            <a:endParaRPr lang="en-IN">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17CBF-7FD5-4250-A5DB-2895BA271D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D4D2F-03B1-42FE-987B-9B02B6F4DDA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FC26F-E761-418E-BA2F-968D3F3A7C8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209A573-D91A-424E-AD03-7D6C5E70B3F8}"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04882B-1383-49F5-AE47-864922C004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136934-7FB6-4ADA-88E5-19EB8E231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8DB272-C687-4406-9F29-9DC4387E17A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487F45-BE72-4365-B284-FD6F41FA43C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91381D-D470-4C7D-89A9-F32B1C9DD1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D08AB4-3D19-4955-BBFC-55AE36B9379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77731-9E42-4CE1-BBA4-52D2F1831B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4980E-A6A3-43D9-8A77-FFF5C50115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84CD591-C300-4883-8685-4C17CFD89B8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94D8D53-9928-4E85-8EF2-1A638CFFE6D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3EB5C9A-27D1-463A-906B-E4569A60396D}"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66A9B95-FD1E-4862-8BA8-62A7E383087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99B9355-5328-4E4B-895A-B9E52A0711F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5620255-16A5-484B-AA81-9B6CD745147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36836B1-524A-4E42-BC5A-0A57C34836E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C983FE4-8553-4A4D-8D0A-5DF2BC27ED3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1A02603-BCFC-41C0-B8A2-2571C977D23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200D92F-C47F-4936-94E2-FFDEEEB4DF0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F1102F9-CCFC-4B92-95F4-2F02ACA7BCF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D8E8A43-9356-4A76-BE5E-BEE39FEB65D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9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421222-1D3D-4BB5-A264-598919BBE6E3}"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925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23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666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037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924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8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89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285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281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75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2384A3-2277-4339-BBA3-70ACD7ADF209}"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19140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47422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1620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39510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4394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85252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3195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796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3165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476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AU"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AU"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D4268C-F1EB-4164-9C5F-344D8F990749}" type="slidenum">
              <a:rPr lang="en-AU" smtClean="0">
                <a:solidFill>
                  <a:srgbClr val="000000"/>
                </a:solidFill>
              </a:rPr>
              <a:pPr fontAlgn="base">
                <a:spcBef>
                  <a:spcPct val="0"/>
                </a:spcBef>
                <a:spcAft>
                  <a:spcPct val="0"/>
                </a:spcAft>
              </a:pPr>
              <a:t>‹#›</a:t>
            </a:fld>
            <a:endParaRPr lang="en-AU"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183063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AD5FB65-A4C1-48CA-93BB-6DB9BE0812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82355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11E39-6E2A-41AE-867D-1C898F75B092}"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E671F-BEF2-4508-992D-9B854989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64839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458FB8C-D59F-4D2B-8390-4250C43BBE8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37D89-B291-4826-B538-8D0D57F1AFF5}"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15628-DD3C-41C0-8A97-0C90B391A1E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59B0A6-FED3-4FC5-8596-4208728398D7}"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C94D5C2-1BCA-4C39-BC6B-C06F9B0B57E4}" type="slidenum">
              <a:rPr lang="en-IN">
                <a:solidFill>
                  <a:prstClr val="black">
                    <a:tint val="75000"/>
                  </a:prstClr>
                </a:solidFill>
              </a:rPr>
              <a:pPr>
                <a:defRPr/>
              </a:pPr>
              <a:t>‹#›</a:t>
            </a:fld>
            <a:endParaRPr lang="en-I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59B0A6-FED3-4FC5-8596-4208728398D7}" type="datetimeFigureOut">
              <a:rPr lang="en-US">
                <a:solidFill>
                  <a:prstClr val="black">
                    <a:tint val="75000"/>
                  </a:prstClr>
                </a:solidFill>
              </a:rPr>
              <a:pPr>
                <a:defRPr/>
              </a:pPr>
              <a:t>8/24/2013</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C94D5C2-1BCA-4C39-BC6B-C06F9B0B57E4}" type="slidenum">
              <a:rPr lang="en-IN">
                <a:solidFill>
                  <a:prstClr val="black">
                    <a:tint val="75000"/>
                  </a:prstClr>
                </a:solidFill>
              </a:rPr>
              <a:pPr>
                <a:defRPr/>
              </a:pPr>
              <a:t>‹#›</a:t>
            </a:fld>
            <a:endParaRPr lang="en-I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F78CBCAC-9FC8-433D-9945-A54E4CC7BC9C}"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584F59-53B7-4660-B553-CFE3A18D4A1B}" type="slidenum">
              <a:rPr lang="en-US">
                <a:solidFill>
                  <a:srgbClr val="FFFFFF"/>
                </a:solidFill>
              </a:rPr>
              <a:pPr/>
              <a:t>‹#›</a:t>
            </a:fld>
            <a:endParaRPr lang="en-US">
              <a:solidFill>
                <a:srgbClr val="FFFFFF"/>
              </a:solidFill>
            </a:endParaRPr>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7F233-4140-4458-B7EB-D59E64D4D126}" type="datetimeFigureOut">
              <a:rPr lang="en-US" smtClean="0">
                <a:solidFill>
                  <a:prstClr val="black">
                    <a:tint val="75000"/>
                  </a:prstClr>
                </a:solidFill>
              </a:rPr>
              <a:pPr/>
              <a:t>8/24/2013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571A-8FB1-4DA9-AAC7-7727888F42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90686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548F5-645E-4177-B7D8-A98C07DD8D86}" type="datetimeFigureOut">
              <a:rPr lang="en-GB" smtClean="0">
                <a:solidFill>
                  <a:prstClr val="black">
                    <a:tint val="75000"/>
                  </a:prstClr>
                </a:solidFill>
              </a:rPr>
              <a:pPr/>
              <a:t>24/08/2013</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74AF4-8EE1-4795-B764-55FC082E07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45022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07.xml"/><Relationship Id="rId5" Type="http://schemas.openxmlformats.org/officeDocument/2006/relationships/hyperlink" Target="http://www.sciencedirect.com/science/journal/00928674/144/4" TargetMode="Externa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0.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F:\Squire\Images\06f01.jp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571473" y="428604"/>
            <a:ext cx="7500989" cy="523220"/>
          </a:xfrm>
          <a:prstGeom prst="rect">
            <a:avLst/>
          </a:prstGeom>
          <a:noFill/>
        </p:spPr>
        <p:txBody>
          <a:bodyPr wrap="square" rtlCol="0">
            <a:spAutoFit/>
          </a:bodyPr>
          <a:lstStyle/>
          <a:p>
            <a:pPr algn="ctr"/>
            <a:r>
              <a:rPr lang="en-US" sz="2800" dirty="0" smtClean="0">
                <a:solidFill>
                  <a:srgbClr val="000000"/>
                </a:solidFill>
              </a:rPr>
              <a:t>Recording from the Nervous System</a:t>
            </a:r>
            <a:endParaRPr lang="en-US" sz="2800" dirty="0">
              <a:solidFill>
                <a:srgbClr val="000000"/>
              </a:solidFill>
              <a:latin typeface="Baskerville Old Face" pitchFamily="18" charset="0"/>
            </a:endParaRPr>
          </a:p>
        </p:txBody>
      </p:sp>
      <p:sp>
        <p:nvSpPr>
          <p:cNvPr id="3" name="TextBox 2"/>
          <p:cNvSpPr txBox="1"/>
          <p:nvPr/>
        </p:nvSpPr>
        <p:spPr>
          <a:xfrm>
            <a:off x="0" y="4500570"/>
            <a:ext cx="1713931" cy="1200329"/>
          </a:xfrm>
          <a:prstGeom prst="rect">
            <a:avLst/>
          </a:prstGeom>
          <a:noFill/>
        </p:spPr>
        <p:txBody>
          <a:bodyPr wrap="none" rtlCol="0">
            <a:spAutoFit/>
          </a:bodyPr>
          <a:lstStyle/>
          <a:p>
            <a:r>
              <a:rPr lang="en-US" dirty="0" smtClean="0">
                <a:solidFill>
                  <a:srgbClr val="000000"/>
                </a:solidFill>
                <a:latin typeface="Baskerville Old Face" pitchFamily="18" charset="0"/>
              </a:rPr>
              <a:t>MK </a:t>
            </a:r>
            <a:r>
              <a:rPr lang="en-US" dirty="0">
                <a:solidFill>
                  <a:srgbClr val="000000"/>
                </a:solidFill>
                <a:latin typeface="Baskerville Old Face" pitchFamily="18" charset="0"/>
              </a:rPr>
              <a:t>Mathew</a:t>
            </a:r>
          </a:p>
          <a:p>
            <a:r>
              <a:rPr lang="en-US" sz="1200" dirty="0">
                <a:solidFill>
                  <a:srgbClr val="000000"/>
                </a:solidFill>
              </a:rPr>
              <a:t>NCBS, TIFR</a:t>
            </a:r>
          </a:p>
          <a:p>
            <a:r>
              <a:rPr lang="en-US" sz="1200" dirty="0">
                <a:solidFill>
                  <a:srgbClr val="000000"/>
                </a:solidFill>
              </a:rPr>
              <a:t>UAS – GKVK Campus</a:t>
            </a:r>
          </a:p>
          <a:p>
            <a:r>
              <a:rPr lang="en-US" sz="1200" dirty="0">
                <a:solidFill>
                  <a:srgbClr val="000000"/>
                </a:solidFill>
              </a:rPr>
              <a:t>Bangalore</a:t>
            </a:r>
          </a:p>
          <a:p>
            <a:endParaRPr lang="en-US" dirty="0">
              <a:solidFill>
                <a:srgbClr val="000000"/>
              </a:solidFill>
            </a:endParaRPr>
          </a:p>
        </p:txBody>
      </p:sp>
      <p:pic>
        <p:nvPicPr>
          <p:cNvPr id="113667" name="Picture 3"/>
          <p:cNvPicPr>
            <a:picLocks noChangeAspect="1" noChangeArrowheads="1"/>
          </p:cNvPicPr>
          <p:nvPr/>
        </p:nvPicPr>
        <p:blipFill>
          <a:blip r:embed="rId2" cstate="print"/>
          <a:srcRect/>
          <a:stretch>
            <a:fillRect/>
          </a:stretch>
        </p:blipFill>
        <p:spPr bwMode="auto">
          <a:xfrm>
            <a:off x="135810" y="2357430"/>
            <a:ext cx="8872377" cy="2143140"/>
          </a:xfrm>
          <a:prstGeom prst="rect">
            <a:avLst/>
          </a:prstGeom>
          <a:noFill/>
          <a:ln w="9525">
            <a:noFill/>
            <a:miter lim="800000"/>
            <a:headEnd/>
            <a:tailEnd/>
          </a:ln>
          <a:effectLst/>
        </p:spPr>
      </p:pic>
      <p:sp>
        <p:nvSpPr>
          <p:cNvPr id="5" name="Rectangle 4"/>
          <p:cNvSpPr/>
          <p:nvPr/>
        </p:nvSpPr>
        <p:spPr>
          <a:xfrm>
            <a:off x="3923928" y="5109167"/>
            <a:ext cx="5220072" cy="1477328"/>
          </a:xfrm>
          <a:prstGeom prst="rect">
            <a:avLst/>
          </a:prstGeom>
        </p:spPr>
        <p:txBody>
          <a:bodyPr wrap="square">
            <a:spAutoFit/>
          </a:bodyPr>
          <a:lstStyle/>
          <a:p>
            <a:r>
              <a:rPr lang="en-US" dirty="0" smtClean="0">
                <a:solidFill>
                  <a:srgbClr val="FFFFFF"/>
                </a:solidFill>
              </a:rPr>
              <a:t>IBRO Course in Neuroscience</a:t>
            </a:r>
            <a:endParaRPr lang="en-GB" dirty="0" smtClean="0">
              <a:solidFill>
                <a:srgbClr val="FFFFFF"/>
              </a:solidFill>
            </a:endParaRPr>
          </a:p>
          <a:p>
            <a:r>
              <a:rPr lang="en-US" dirty="0" smtClean="0">
                <a:solidFill>
                  <a:srgbClr val="FFFFFF"/>
                </a:solidFill>
              </a:rPr>
              <a:t>Center for Cognitive </a:t>
            </a:r>
            <a:r>
              <a:rPr lang="en-US" dirty="0">
                <a:solidFill>
                  <a:srgbClr val="FFFFFF"/>
                </a:solidFill>
              </a:rPr>
              <a:t>N</a:t>
            </a:r>
            <a:r>
              <a:rPr lang="en-US" dirty="0" smtClean="0">
                <a:solidFill>
                  <a:srgbClr val="FFFFFF"/>
                </a:solidFill>
              </a:rPr>
              <a:t>euroscience &amp; Semantics, University of </a:t>
            </a:r>
            <a:r>
              <a:rPr lang="en-US" dirty="0">
                <a:solidFill>
                  <a:srgbClr val="FFFFFF"/>
                </a:solidFill>
              </a:rPr>
              <a:t>L</a:t>
            </a:r>
            <a:r>
              <a:rPr lang="en-US" dirty="0" smtClean="0">
                <a:solidFill>
                  <a:srgbClr val="FFFFFF"/>
                </a:solidFill>
              </a:rPr>
              <a:t>atvia</a:t>
            </a:r>
            <a:endParaRPr lang="en-GB" dirty="0" smtClean="0">
              <a:solidFill>
                <a:srgbClr val="FFFFFF"/>
              </a:solidFill>
            </a:endParaRPr>
          </a:p>
          <a:p>
            <a:r>
              <a:rPr lang="en-US" dirty="0" smtClean="0">
                <a:solidFill>
                  <a:srgbClr val="FFFFFF"/>
                </a:solidFill>
              </a:rPr>
              <a:t>Riga, </a:t>
            </a:r>
            <a:r>
              <a:rPr lang="en-US" dirty="0">
                <a:solidFill>
                  <a:srgbClr val="FFFFFF"/>
                </a:solidFill>
              </a:rPr>
              <a:t>L</a:t>
            </a:r>
            <a:r>
              <a:rPr lang="en-US" dirty="0" smtClean="0">
                <a:solidFill>
                  <a:srgbClr val="FFFFFF"/>
                </a:solidFill>
              </a:rPr>
              <a:t>atvia</a:t>
            </a:r>
            <a:endParaRPr lang="en-GB" dirty="0" smtClean="0">
              <a:solidFill>
                <a:srgbClr val="FFFFFF"/>
              </a:solidFill>
            </a:endParaRPr>
          </a:p>
          <a:p>
            <a:r>
              <a:rPr lang="en-US" dirty="0" smtClean="0">
                <a:solidFill>
                  <a:srgbClr val="FFFFFF"/>
                </a:solidFill>
              </a:rPr>
              <a:t>August 21-August 29,  2013</a:t>
            </a:r>
            <a:endParaRPr lang="en-GB" dirty="0">
              <a:solidFill>
                <a:srgbClr val="FFFFFF"/>
              </a:solidFill>
            </a:endParaRPr>
          </a:p>
        </p:txBody>
      </p:sp>
    </p:spTree>
    <p:extLst>
      <p:ext uri="{BB962C8B-B14F-4D97-AF65-F5344CB8AC3E}">
        <p14:creationId xmlns:p14="http://schemas.microsoft.com/office/powerpoint/2010/main" val="3710034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799036" y="0"/>
            <a:ext cx="7517380" cy="6439930"/>
          </a:xfrm>
          <a:prstGeom prst="rect">
            <a:avLst/>
          </a:prstGeom>
          <a:noFill/>
          <a:ln w="9525">
            <a:noFill/>
            <a:miter lim="800000"/>
            <a:headEnd/>
            <a:tailEnd/>
          </a:ln>
        </p:spPr>
      </p:pic>
      <p:sp>
        <p:nvSpPr>
          <p:cNvPr id="3" name="TextBox 2"/>
          <p:cNvSpPr txBox="1"/>
          <p:nvPr/>
        </p:nvSpPr>
        <p:spPr>
          <a:xfrm>
            <a:off x="4977437" y="6525344"/>
            <a:ext cx="4131067" cy="276999"/>
          </a:xfrm>
          <a:prstGeom prst="rect">
            <a:avLst/>
          </a:prstGeom>
          <a:noFill/>
        </p:spPr>
        <p:txBody>
          <a:bodyPr wrap="none" rtlCol="0">
            <a:spAutoFit/>
          </a:bodyPr>
          <a:lstStyle/>
          <a:p>
            <a:r>
              <a:rPr lang="en-US" sz="1200" dirty="0" err="1" smtClean="0"/>
              <a:t>Ocorr</a:t>
            </a:r>
            <a:r>
              <a:rPr lang="en-US" sz="1200" dirty="0" smtClean="0"/>
              <a:t> </a:t>
            </a:r>
            <a:r>
              <a:rPr lang="en-US" sz="1200" dirty="0" err="1" smtClean="0"/>
              <a:t>etal</a:t>
            </a:r>
            <a:r>
              <a:rPr lang="en-US" sz="1200" dirty="0" smtClean="0"/>
              <a:t> (2007) </a:t>
            </a:r>
            <a:r>
              <a:rPr lang="en-US" sz="1200" i="1" dirty="0" smtClean="0"/>
              <a:t>Trends </a:t>
            </a:r>
            <a:r>
              <a:rPr lang="en-US" sz="1200" i="1" dirty="0" err="1" smtClean="0"/>
              <a:t>Cardiovasc</a:t>
            </a:r>
            <a:r>
              <a:rPr lang="en-US" sz="1200" i="1" dirty="0" smtClean="0"/>
              <a:t> Med; 17(5): 177–182</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799036" y="0"/>
            <a:ext cx="7517380" cy="6439930"/>
          </a:xfrm>
          <a:prstGeom prst="rect">
            <a:avLst/>
          </a:prstGeom>
          <a:noFill/>
          <a:ln w="9525">
            <a:noFill/>
            <a:miter lim="800000"/>
            <a:headEnd/>
            <a:tailEnd/>
          </a:ln>
        </p:spPr>
      </p:pic>
      <p:sp>
        <p:nvSpPr>
          <p:cNvPr id="3" name="TextBox 2"/>
          <p:cNvSpPr txBox="1"/>
          <p:nvPr/>
        </p:nvSpPr>
        <p:spPr>
          <a:xfrm>
            <a:off x="4977437" y="6525344"/>
            <a:ext cx="4131067" cy="276999"/>
          </a:xfrm>
          <a:prstGeom prst="rect">
            <a:avLst/>
          </a:prstGeom>
          <a:noFill/>
        </p:spPr>
        <p:txBody>
          <a:bodyPr wrap="none" rtlCol="0">
            <a:spAutoFit/>
          </a:bodyPr>
          <a:lstStyle/>
          <a:p>
            <a:r>
              <a:rPr lang="en-US" sz="1200" dirty="0" err="1" smtClean="0"/>
              <a:t>Ocorr</a:t>
            </a:r>
            <a:r>
              <a:rPr lang="en-US" sz="1200" dirty="0" smtClean="0"/>
              <a:t> </a:t>
            </a:r>
            <a:r>
              <a:rPr lang="en-US" sz="1200" dirty="0" err="1" smtClean="0"/>
              <a:t>etal</a:t>
            </a:r>
            <a:r>
              <a:rPr lang="en-US" sz="1200" dirty="0" smtClean="0"/>
              <a:t> (2007) </a:t>
            </a:r>
            <a:r>
              <a:rPr lang="en-US" sz="1200" i="1" dirty="0" smtClean="0"/>
              <a:t>Trends </a:t>
            </a:r>
            <a:r>
              <a:rPr lang="en-US" sz="1200" i="1" dirty="0" err="1" smtClean="0"/>
              <a:t>Cardiovasc</a:t>
            </a:r>
            <a:r>
              <a:rPr lang="en-US" sz="1200" i="1" dirty="0" smtClean="0"/>
              <a:t> Med; 17(5): 177–182</a:t>
            </a:r>
            <a:endParaRPr lang="en-US" sz="1200" dirty="0"/>
          </a:p>
        </p:txBody>
      </p:sp>
      <p:cxnSp>
        <p:nvCxnSpPr>
          <p:cNvPr id="5" name="Straight Connector 4"/>
          <p:cNvCxnSpPr/>
          <p:nvPr/>
        </p:nvCxnSpPr>
        <p:spPr>
          <a:xfrm flipH="1">
            <a:off x="7956376" y="1052736"/>
            <a:ext cx="936104" cy="1080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956376" y="1205136"/>
            <a:ext cx="1088504" cy="927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Heart rig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357188" y="220663"/>
          <a:ext cx="7715250" cy="6494462"/>
        </p:xfrm>
        <a:graphic>
          <a:graphicData uri="http://schemas.openxmlformats.org/presentationml/2006/ole">
            <mc:AlternateContent xmlns:mc="http://schemas.openxmlformats.org/markup-compatibility/2006">
              <mc:Choice xmlns:v="urn:schemas-microsoft-com:vml" Requires="v">
                <p:oleObj spid="_x0000_s2070" name="Graph" r:id="rId3" imgW="3810240" imgH="3206880" progId="Origin50.Graph">
                  <p:embed/>
                </p:oleObj>
              </mc:Choice>
              <mc:Fallback>
                <p:oleObj name="Graph" r:id="rId3" imgW="3810240" imgH="3206880" progId="Origin50.Grap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20663"/>
                        <a:ext cx="7715250"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57188" y="357188"/>
          <a:ext cx="3995737" cy="3154362"/>
        </p:xfrm>
        <a:graphic>
          <a:graphicData uri="http://schemas.openxmlformats.org/presentationml/2006/ole">
            <mc:AlternateContent xmlns:mc="http://schemas.openxmlformats.org/markup-compatibility/2006">
              <mc:Choice xmlns:v="urn:schemas-microsoft-com:vml" Requires="v">
                <p:oleObj spid="_x0000_s5156" name="Graph" r:id="rId3" imgW="3995928" imgH="3154070" progId="Origin50.Graph">
                  <p:embed/>
                </p:oleObj>
              </mc:Choice>
              <mc:Fallback>
                <p:oleObj name="Graph" r:id="rId3" imgW="3995928" imgH="3154070" progId="Origin50.Graph">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357188"/>
                        <a:ext cx="3995737"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
          <p:cNvGraphicFramePr>
            <a:graphicFrameLocks noChangeAspect="1"/>
          </p:cNvGraphicFramePr>
          <p:nvPr/>
        </p:nvGraphicFramePr>
        <p:xfrm>
          <a:off x="4643438" y="2663825"/>
          <a:ext cx="3919537" cy="3194050"/>
        </p:xfrm>
        <a:graphic>
          <a:graphicData uri="http://schemas.openxmlformats.org/presentationml/2006/ole">
            <mc:AlternateContent xmlns:mc="http://schemas.openxmlformats.org/markup-compatibility/2006">
              <mc:Choice xmlns:v="urn:schemas-microsoft-com:vml" Requires="v">
                <p:oleObj spid="_x0000_s5157" name="Graph" r:id="rId5" imgW="3920033" imgH="3193390" progId="Origin50.Graph">
                  <p:embed/>
                </p:oleObj>
              </mc:Choice>
              <mc:Fallback>
                <p:oleObj name="Graph" r:id="rId5" imgW="3920033" imgH="3193390" progId="Origin50.Graph">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663825"/>
                        <a:ext cx="391953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87938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25668" name="AutoShape 4"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70" name="AutoShape 6"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72" name="AutoShape 8"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74" name="AutoShape 10"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76" name="AutoShape 12"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78" name="AutoShape 14"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80" name="AutoShape 16"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5682" name="AutoShape 18" descr="data:image/jpeg;base64,/9j/4AAQSkZJRgABAQAAAQABAAD/2wBDAAkGBwgHBgkIBwgKCgkLDRYPDQwMDRsUFRAWIB0iIiAdHx8kKDQsJCYxJx8fLT0tMTU3Ojo6Iys/RD84QzQ5Ojf/2wBDAQoKCg0MDRoPDxo3JR8lNzc3Nzc3Nzc3Nzc3Nzc3Nzc3Nzc3Nzc3Nzc3Nzc3Nzc3Nzc3Nzc3Nzc3Nzc3Nzc3Nzf/wAARCACwAR4DASIAAhEBAxEB/8QAGwAAAQUBAQAAAAAAAAAAAAAAAQACAwQFBgf/xAA5EAABBAECBQMCBAUDAwUAAAABAAIDEQQhMQUSQVFhEyJxBoEykaGxFCNCwdE0UuEVFvAkM0NTYv/EABgBAQEBAQEAAAAAAAAAAAAAAAABAgME/8QAIxEBAQEBAAICAgIDAQAAAAAAAAECESExEkEDURMiMmFxQv/aAAwDAQACEQMRAD8AZi5bJ2AghXYyA0Bp0A01XJY038JG+WV3IwDUnoqk31m6GmY0DSwaczybP5KW8ambr09BifSstf5XFcD+roc6YY+RGYpHaNI1Dj28Lq4ZNAkvUubPa26MPkY/meCwmgHUD8jqpL01ULH+UeZr6FhzXDUWqiQU4Ag6dCESNDZBHZMuj4pIHugDzyFup9xoCrtRMjkik0e6Rjjrzkezt8qYuFDdNBIJ+UXoEnWt70J1TTfPoDynzsnPI00JooX50RGbxlkw4fOYZi14FtPbwqn09O5mKIsqfneAC1xO4P8AytTOYH4sjSLHKuegxxPhxy43+qxnHk13F7LOv23n9V0HIBytawMF2a2TJmesTHJGCyt+6jwcuPOgErAQ4aOad2u6hSsYI7a0NDNTQvcnVajNFzwC1pOrtgkT1CBoO1Gp2KY9xo6gHyiIYZPWj55InxuDjTX7iuqZKRd9tjaOVMGsJadd9VmTZ3MS1gBrYBBakeNjoszirw7Fe0ScrjtRSLZpTbjQTcpuPiYzppxddD1PZUh/CHvdit9R/O4EglXd91m8Dj9LEaTo6T3kX3/8C0rCZ9GvYoWKuida0CRICDSeUc+h6ilUOKG/ykk46UKBOyAj8kiUGWGjmIJ61sUQKAGp8opJUjXdJAOqPdDXoER5QLZEaIeUr8IOL+qOIRyY8OPFbXWXOHQ9AubaXO0sq9xgh0sZ/qAOqgw+WN9uaJC03TiaK46d/wAfhJCTEWvbYka6wbXecN+o8rJiaxnDZJJqoua6mX3vos7gGZwzJPIzFhhyBu0i7+CV00UgoC9uiuZ/tN7l+lnhbp2MfJmS80r3atbfKzwP89VpNc0nQDmAq62WWJqo3t3ViOa1vji0GScwvzpqjzXoqjJTZ0HLW/lSh4A3QTChQGw8JF3Yfmow/TdLmDhraCANnZlGpo3QkAlhb7h5v/KleQ93I2Xlc0gkAi68pF+5G/wm0Gu5g0cxAF9UVFkTRRMMbnMa/lJDeYWRW9LE4NkRxyyhzgHOIoLck5XD3cu3KQavXyuW4njOx5yWaEGwUFniMsvCuJDNaP8A0eQQJgOh7rbj9KQCVoa7naPcOoWRDkMy8P0skBzXj3A9VjYnF5eBzvwspr5cbmuKW9Q3+6z3jfPlP9uvkNOB1AB6GuigyZiAaKpxZJypTPFkNdjPZQaNwe//AAoeJOf6dMu9rtanli+FPPyDkuEfS7u+oSxIeV/Pdtruo8V7RpJor7aI9myvEPGlk69lhcTl/wCocYi4e08rI/c/Xc1f7LafIGNItcbjZLpeNeu38RmJH5/4Wd3kjf4522uyja1rQ1oAaBQAUo36LNOVOxzR6JIPXspxkSAf+3+q3GLFs0RZ/VIA3oVmjiLm5LInRFof1J2WgJGp2U5w8bJA7aIBw76pcxOoOqIeimAnS6rqbT9UUkj3SBS1pAAknFBAP3R6m0eiBCDzvi0J5OYbtWU1xH/C77inChM0viGvVq4rOxX4szmuaQCdL6Lnqfbtm/RsUjmSskY4tkaQWuHdd3wjijMnFa+Z7WyjRw21Xn7TWimgzTA5wN1SznwbnY9SjkBFg2pWur/C84x+P5uObhot/wBrhYWti/VjZHBs8ZY7uDounyjnc12zJeilEv37rnoeKse2iQCpBxJocBdhE43/AFBYPbZESh4tpFXuCshueC3Qj809mb3rpVINf1K0TS8HYrPOY12gItNfkgmqvuURffJbm6/boquZEycCzR28FVH5wbu4ab2VSyOJtFgEmuyKmkxXtBEZLW7UDos/ieE7Jg9OXU/0urVpTncUrqVE/iQeC0nVW+SWxiQZWXwfJMbieU7tGzh3C6CLiPrwtlALmnr2WJxCduUzklbdatcNwqGPmZmADHEWlrj1Fi+/hc8/1/46X+//AF0s0sMo0PK5RR5c2OQLDmXqufkzsmR1nkJ7gUjHxGVmjmNI6hX5xP466WTJ9dp5HalYHAIjLmkk6R2T8pM4hGXNrnjog30VbIidFP8AxGPIac7mDh01/ZS2VcyzsdvGBy/5WTxriT8eSOCEhrn6uf2CHCOMNyAIMimTdOz/AIWT9QOI4oAbADAta1/XsTOf7crRha1tOJ5pCbLj0V1s761NKDFjEkbddaVkYzB+JyScZ1e05uQ7vYUrck1qjHBGQDazs/ieBiuLPUL5Aa5WC6V6knWvFlDY6K014eNCuLPHmf0wPruXK1i/UMLHAuEje4q1PnGv49OtAronLJxfqDh8w907Y3dn6LTjmjmZzRSNeO7TYWpZWbLPZ3WuqVJ1WdktNlUNH6JEfKdSBQR8nyqHE+GwZsRbIwc1aOpaYCa5qE6884hwafEkdQLmDWwsZ7HOkNtIC9Wkha9tAWCFi8Q4DjZBsM9Nx/rZ/hc7njc3+3DNtvWlIPdqd+hC1cngGbCXGNolaNizc/ZUXYs0LvdG9h7FpWbLHWWVLBxX0cf0+UukBoXsm/8AUc2yRKR4AFLPkY4TusEG+1KRhIIp2vZL36SSfbWw+MSh4bkVR0526fmtSXiEcDQ57xr0GtrmZgTHda91XY4nSzp5SavCyddbHxyAmmyiuzgVY/jjKA7nBB6grjToLCDMmWGQei8tPUKzVS5jsJJzzAiqo3qq8kztwaXPvzsiSrkIPZppIZs8VOc8kdnaq/JPi13SkONlQSZUcZJMjbHQFZU+a/IvXkZ2HVQc1aAfdXrPGjPnRkUwkmvhRRZvL+IWPBWe8mgaSBIJ10WV79NOXiB2iaB5KEfE5RpI0OHwsyyHEeEQ/wBt62qnWlJlwS04BzTWwGikjyI2j2ONjdt7rJD9AnteK7fKzc98tTfJxruY2Vgkh0I6f4UWVmSZMsL5AC+NoaSf6qPVVsfIfE7cEHcKRvpuNjqs68NTlbuFmczAWmj1HZakYkmbzA/Zc4xoxzHMx/M141HZdRwmVksI5DYXTN74Y3Ptm8blmxsEubzNLiG8w6Lmo43PBcBfLvpdLtfqSEzcImDRqynGvBXH8P8A9QxulONa+Vn8jf46mxMN+TI1kY1dtZpb+N9Ligcieu4YL/VW8fhA9IGRwD92gbBSx5E+GSzIBcytDv8AqsZnP8o1rdv+Nc5xjgsuFMTExz4Ts8C6+VSx5crEkD8Z7mOHY7ru8PLbkPc0MeOUX7hofhWDFDJ+OJhPloW/h9ys/wAvjmowOHfVOgZxCItP/wBjBofst/EzcfMbzY0zJB1o6j7KCXBgkBjliY9h20oj4Kx5+Ex8Pf6oLxjk6TRmnxHz3C12xjmdenT/ALJu5WbBlT4rmRZzmvjfpHkt2d2B7FafwVuXrFnBGgG5tLraKaDvoRXfqqhGqTHNDgpa1KaQgrOhURiOgIV6vCaWjsnBg5/BcbMJe4Fkh3cOvzayJ/pqVh/lSMeOxsLsnRqJ0fhZuY1NWOO/7dy3e08gbX+61lZPCMrDe7nidy3+IbH7r0EsO9fkgR4WfjF+decBjho5pUWRE4AOAJC9FkxMaU3Jjxk9y0KtmcIxpYi1kTGXvQpT48a+cvhwTARRHTqhkve4e83Wi1svhcuLIfb7ehpUMlns9wr7LPqreWK/LbLbdBAclgEnb9UuQ8oF6k/ZSMjI5jpfTytM2IZRpbQBrrSfyaAg9FJK8StotYCKFtFfsk0Ms3zV8qsqwaS92h0RczlbqVMYnMcSa1AP5ps7TzAkDa9PKCLloC+yGuvyp60rlr7JoZ+LwUDC6jpqnCU2hyEMJvW9kOUaodaGNPG6F0UjiLNgjp4XRfTriJHNDjygWFxh6cpV7C4lk4L+aF4Hg6hZk5etd7OO34/mCLBMDQS+Ycv26rkMjFlwshsUujgA4V2OqtYPFoZuJMnzeYNDuYtAsX4Ck+osxmflskx2j02t0eBq75+FNXvtvE54jsuGSnIwYJXalzATp1Vl0bXgh4BB3BWN9Jvndg1K642HlZe48LdXTPmOWvFMDABTQBW1dEwgjVTFIgFa4yiBO6Lg18bmPaHNIog9U4NNnQo0oKeJhmOCXFl5ZMcn+XfQHp9lbgjMULY+Yu5RVu3KI0KfasW3o2eYaaIoDVJVno9dU0g17dPlO1RRTarog88o17ondFAyjuU0g9lIRumka+EEL27UmuYKU9d00jVBVcyr0KjcCdKoK6RfRRujUsFGSNsjeV7QQRssXiPBfUDnY/X+ldI6OlE5qlz1ZbHneRizYzuV7CPsotrcd9gvQ5oI5Wlr2tcD3WBxP6eHI5+G43uYz/YrFy6TUrlwLf3A/Up1gN27bd1M/HfA7lewtroQoXg7AbqHxEOMrrcdK0HjYJxpsZbVlzx7j2AKAjAA8Joab3sb/mnUualiA9RpeLbdnXso4mB3KCBr1PQlF73alt66JtuaO3QLSWU5sfMLJNGyP7f2UZB5nD9aT/6xWnKOibqQSQddVOpyo3NpwvW00e53ttStaCLG/lDlo0BujXCjjdzC9l0/AeEtzsbnfKKY6iANSucjZZpxI7LuPpV8LcIRCTmk5iXDalLJbyrLczsbOHjsxYWxRimhWhtoowFINl1jlb0tq0SpGkgNVQkCD1Tq1SKBh0FnQJAIua14pzQR1BSU4HBJKrRpUK9NUkN0dCgQIcLBtLrukGho0FBLrsgRHlNrW04jTykd0AITflO6oV4QNIQI0TjomnrSCvOQxtrOmneCQNlZzn7gWhjsa9nuGpQUTNIVBJPOzUHRbYxW78qq8RkxcSEuyHNYDsDufgLNjWfbn55TK0tm5H97CysrHFh0QHwtKfNxZHfy43kHrQCi9SN20bj9wuF09Ezf0yvSferCR2UZa4OquXwQtkMc4j0ojfYWVNDwrMfRMB1/3UFn5X6i/GfdYRj73fZEQl1aC+y6OThEgZczmt8DVU54o4m8rC3mGw635UurPcWZlvisoYz6s/fRS4+A6fmddNbua0WpBhZE8XOxhLR1rf4QlkezHfE9tCiKATN17pczvIzIcNrntaX3ZrRWY8GJ+cyCMOe01Zvbv0ToA3Gj5yAXnRg/utDgwZFczgXyv0aB0Cub37Z1yeTuJcBxsbBkngEpezWrB/sqH0/I8cUh5KFmiL6LS47nZMeKIq9Mymgb1Leqb9JYjTJJK9gJbXKexXSyXU4zLfheuuaNE8CkxmyfVLs8490uiNJKgV0SpFIoAkkEh2CAhI+EhvukdUQBqid0gj1RQGqQrolqiECS8FIpdEA6oItDg33Gz3qkigYU1+gtOKZM4BhtBlZT+aRWsJlMHdQRQOmeXH8NqXiObFwzG5nUXnRjO5WbV9+Ii41xVnDow1tPnePYz+58LDweHP4q+XLz3ve2qB2s9h2AS4bgT8UyXZOW5wa4253fwF04ibFAI4xTGigAuct1fPp1vMTk9sKPhOK2b3BzhexctWDh+GwDlgj+SL/dVSD62i0oG+0WtzM/TF1r9i2KNgpjGjwBSyuKcXhwZPSa31Jq/CDQHyrvGM4cPw3S6GR3tjb3csT6d4eMmSTKyR6nu3cL5juSpq88Rczx8qrOn4jxLX8Mf/4FNH3Wlw7hEUbRJMQ936LZlib6JY0AAbABZsUz4pg0/hJ1Cnwk81r+S2ci81lDQV2XO8We3J4gIIWj2mnEd+v5Lf4hP6HD5p2btYSPlY3AsEvx3Zchtz7AG/XUpud/qfjvO6qjNgl1ENvlGw3U/Dct0Mb4Y4uaYn2GunlWn80TrbuCpmZUMeNPK9jGScps1Vrn8OX23ddnlyuZkTZeU6SZ3M66Hah2XZ8DxTi4LGu/E73H7rjuGYzsjLhHQvFj7r0FgAqtqW/xzz1n8t5JErFINlG1SDbVdnA49kq6JWh5QG0BSKSAHwlQtLolsgckRZHgoAo/CAbJInZIoAiEEUCtImwkj8oAdk0p6aSNUDHFUM2Ul3psHyrOROI2E9eyzm5LY3e1pmyH/hYOnklS3iyWp5sqLh8AL/dIfwxjclVsbhpy5P4zijQ6U/gi6MCtY2ABN/EZJEk5N30b4C0A1Ykt9tWyeIgYwMaGMaA0DQAUAngd1Jy6Gki3ot8YZ8sQZkA9CrjGgDTZRZrCY+YbhATiPCfK7TkaSnpfbm+Ll/FOMCCE8zIva356n/zsulxMdmLjshjGjRXye6o/TuKxmF67mfzpHEl3WlrVe26xmfdb3r/zPpFRIo7+Fm50Baeduy1uXa018bXAhwFdVuxiXjI4gDNwScdQ26+CFU+nHkOkjH4TTgPK05GnH5o3AugkBHxazuBx+nkTMcae0UB3Hdctdmo7Zs+FXc7ELgXsHyFi57C/Dla0e6tgusAsd1RzcBsoLo9HduhW9Z6551z24TEnlx5BLC7lkGxpdpwLPObjXIQZWmnjZcpxHEfizu9hAJ/JWPp/PGJnt9Q1E/2u8diuOdXOuPRvE1nsdy1SN2TW0RY6p7d16XkEbBIi0QkgG2pSKSXTXdAOqSPlK0ACIKakFUPQ7IXrqjaikfCNoA90UCSS+E2R5YwkNLvA3QOIQeLbQO6KTboF2h7BBjx4M/8AFP8AVfcfQ1qr2PhxQFxjbRcbJKtUOqVLMzO9auqaAE7ojQ6ILTJAaJV1RCQCCKVtsI7hZOW4fwE8RuwQB+a2JKa0uOwWF6T8zLDo3gMD7e09gsbvhrHtr4kQix42AaNaApwgxuictScS3tChaRajSXTwqiKWNr2lrgCOyws/HkxJ2zx2WhdFVqDLiEkD2kXpss7z8o1nXKbiyNmhD2nQqQiln8FaGxytBJpw0PTRaZFq5vYmpysni/Dxkx8zWguA/NcbnYphPM0EAH3DsvRiNDYWVxPhrZ2l7QA5Y3jvl0x+TnisLh/1RNCI2ZEbXximkt0IH911+NOzIhbNC4OY8WCF57n8NkxnFzWksvp0Wz9H55bI/De72uHM2+hWcaveVreJZ2OwBR/JMafuiF2cB0CG4RQQFN+yPRI6AIG/KXwj8JFEAJWkeiVoD1RGoTeiPRAbRb8Jt6Jw02RR0Q+ErR6oF1SSQvqgKSQKRQC0v2S8IjsgBAIIIv5UMGHFA9z4m8vMdQp0ksXo0hsl90kQUER8oIEEikEkDBG1pPK0D4TgNLRSrRA3ohy3upOiFAIKWTgxy24DX91h5vBHROGRgExzsNgDYrqegTXMDt1m5lamrHO4f1E0H08+N0cjdC4DT7joteDPx5iPTmjcTsA7VR5nDYMohxBjmb+GVm//ACqbuHmP/U4MeQB/8sIDXfcLMuo1zN9NwBKtVDhvDoW8rJGNboBI0g/qp+i6OYbFBHqlp10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625684" name="Picture 20" descr="http://www.bmj.com/highwire/filestream/402973/field_highwire_fragment_image_l/0.jpg"/>
          <p:cNvPicPr>
            <a:picLocks noChangeAspect="1" noChangeArrowheads="1"/>
          </p:cNvPicPr>
          <p:nvPr/>
        </p:nvPicPr>
        <p:blipFill>
          <a:blip r:embed="rId2" cstate="print"/>
          <a:srcRect/>
          <a:stretch>
            <a:fillRect/>
          </a:stretch>
        </p:blipFill>
        <p:spPr bwMode="auto">
          <a:xfrm>
            <a:off x="0" y="404664"/>
            <a:ext cx="9144000" cy="5629276"/>
          </a:xfrm>
          <a:prstGeom prst="rect">
            <a:avLst/>
          </a:prstGeom>
          <a:noFill/>
        </p:spPr>
      </p:pic>
    </p:spTree>
    <p:extLst>
      <p:ext uri="{BB962C8B-B14F-4D97-AF65-F5344CB8AC3E}">
        <p14:creationId xmlns:p14="http://schemas.microsoft.com/office/powerpoint/2010/main" val="2544412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285720" y="1000108"/>
            <a:ext cx="3781425" cy="1743075"/>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cstate="print"/>
          <a:srcRect/>
          <a:stretch>
            <a:fillRect/>
          </a:stretch>
        </p:blipFill>
        <p:spPr bwMode="auto">
          <a:xfrm>
            <a:off x="490534" y="3143248"/>
            <a:ext cx="3581400" cy="1733550"/>
          </a:xfrm>
          <a:prstGeom prst="rect">
            <a:avLst/>
          </a:prstGeom>
          <a:noFill/>
          <a:ln w="9525">
            <a:noFill/>
            <a:miter lim="800000"/>
            <a:headEnd/>
            <a:tailEnd/>
          </a:ln>
          <a:effectLst/>
        </p:spPr>
      </p:pic>
      <p:pic>
        <p:nvPicPr>
          <p:cNvPr id="35844" name="Picture 4"/>
          <p:cNvPicPr>
            <a:picLocks noChangeAspect="1" noChangeArrowheads="1"/>
          </p:cNvPicPr>
          <p:nvPr/>
        </p:nvPicPr>
        <p:blipFill>
          <a:blip r:embed="rId4" cstate="print"/>
          <a:srcRect/>
          <a:stretch>
            <a:fillRect/>
          </a:stretch>
        </p:blipFill>
        <p:spPr bwMode="auto">
          <a:xfrm>
            <a:off x="4143372" y="40510"/>
            <a:ext cx="4714908" cy="5655041"/>
          </a:xfrm>
          <a:prstGeom prst="rect">
            <a:avLst/>
          </a:prstGeom>
          <a:noFill/>
          <a:ln w="9525">
            <a:noFill/>
            <a:miter lim="800000"/>
            <a:headEnd/>
            <a:tailEnd/>
          </a:ln>
          <a:effectLst/>
        </p:spPr>
      </p:pic>
      <p:sp>
        <p:nvSpPr>
          <p:cNvPr id="5" name="TextBox 4"/>
          <p:cNvSpPr txBox="1"/>
          <p:nvPr/>
        </p:nvSpPr>
        <p:spPr>
          <a:xfrm>
            <a:off x="785786" y="5715016"/>
            <a:ext cx="2364750" cy="369332"/>
          </a:xfrm>
          <a:prstGeom prst="rect">
            <a:avLst/>
          </a:prstGeom>
          <a:noFill/>
        </p:spPr>
        <p:txBody>
          <a:bodyPr wrap="none" rtlCol="0">
            <a:spAutoFit/>
          </a:bodyPr>
          <a:lstStyle/>
          <a:p>
            <a:r>
              <a:rPr lang="en-US" dirty="0" smtClean="0">
                <a:solidFill>
                  <a:srgbClr val="000000"/>
                </a:solidFill>
              </a:rPr>
              <a:t>Btk-2 block of hKv1.1</a:t>
            </a:r>
            <a:endParaRPr lang="en-US" dirty="0">
              <a:solidFill>
                <a:srgbClr val="000000"/>
              </a:solidFill>
            </a:endParaRPr>
          </a:p>
        </p:txBody>
      </p:sp>
      <p:sp>
        <p:nvSpPr>
          <p:cNvPr id="6" name="TextBox 5"/>
          <p:cNvSpPr txBox="1"/>
          <p:nvPr/>
        </p:nvSpPr>
        <p:spPr>
          <a:xfrm>
            <a:off x="5429256" y="6072206"/>
            <a:ext cx="2377574" cy="369332"/>
          </a:xfrm>
          <a:prstGeom prst="rect">
            <a:avLst/>
          </a:prstGeom>
          <a:noFill/>
        </p:spPr>
        <p:txBody>
          <a:bodyPr wrap="none" rtlCol="0">
            <a:spAutoFit/>
          </a:bodyPr>
          <a:lstStyle/>
          <a:p>
            <a:r>
              <a:rPr lang="en-US" dirty="0" smtClean="0">
                <a:solidFill>
                  <a:srgbClr val="000000"/>
                </a:solidFill>
              </a:rPr>
              <a:t>Btk-2 NMR Structure </a:t>
            </a:r>
            <a:endParaRPr lang="en-US" dirty="0">
              <a:solidFill>
                <a:srgbClr val="000000"/>
              </a:solidFill>
            </a:endParaRPr>
          </a:p>
        </p:txBody>
      </p:sp>
      <p:sp>
        <p:nvSpPr>
          <p:cNvPr id="7" name="TextBox 6"/>
          <p:cNvSpPr txBox="1"/>
          <p:nvPr/>
        </p:nvSpPr>
        <p:spPr>
          <a:xfrm>
            <a:off x="6574098" y="6572272"/>
            <a:ext cx="2569934" cy="369332"/>
          </a:xfrm>
          <a:prstGeom prst="rect">
            <a:avLst/>
          </a:prstGeom>
          <a:noFill/>
        </p:spPr>
        <p:txBody>
          <a:bodyPr wrap="none" rtlCol="0">
            <a:spAutoFit/>
          </a:bodyPr>
          <a:lstStyle/>
          <a:p>
            <a:r>
              <a:rPr lang="en-US" dirty="0" smtClean="0">
                <a:solidFill>
                  <a:srgbClr val="000000"/>
                </a:solidFill>
              </a:rPr>
              <a:t>Siddhartha </a:t>
            </a:r>
            <a:r>
              <a:rPr lang="en-US" dirty="0" err="1" smtClean="0">
                <a:solidFill>
                  <a:srgbClr val="000000"/>
                </a:solidFill>
              </a:rPr>
              <a:t>Sarma</a:t>
            </a:r>
            <a:r>
              <a:rPr lang="en-US" dirty="0" smtClean="0">
                <a:solidFill>
                  <a:srgbClr val="000000"/>
                </a:solidFill>
              </a:rPr>
              <a:t>, IISc</a:t>
            </a:r>
            <a:endParaRPr lang="en-US" dirty="0">
              <a:solidFill>
                <a:srgbClr val="000000"/>
              </a:solidFill>
            </a:endParaRPr>
          </a:p>
        </p:txBody>
      </p:sp>
    </p:spTree>
    <p:extLst>
      <p:ext uri="{BB962C8B-B14F-4D97-AF65-F5344CB8AC3E}">
        <p14:creationId xmlns:p14="http://schemas.microsoft.com/office/powerpoint/2010/main" val="2188083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32" y="-17884"/>
            <a:ext cx="9167844" cy="6875884"/>
          </a:xfrm>
          <a:prstGeom prst="rect">
            <a:avLst/>
          </a:prstGeom>
          <a:noFill/>
          <a:ln w="9525">
            <a:noFill/>
            <a:miter lim="800000"/>
            <a:headEnd/>
            <a:tailEnd/>
          </a:ln>
          <a:effectLst/>
        </p:spPr>
      </p:pic>
    </p:spTree>
    <p:extLst>
      <p:ext uri="{BB962C8B-B14F-4D97-AF65-F5344CB8AC3E}">
        <p14:creationId xmlns:p14="http://schemas.microsoft.com/office/powerpoint/2010/main" val="1646251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1142976" y="51843"/>
            <a:ext cx="6858047" cy="6754312"/>
          </a:xfrm>
          <a:prstGeom prst="rect">
            <a:avLst/>
          </a:prstGeom>
          <a:noFill/>
          <a:ln w="9525">
            <a:noFill/>
            <a:miter lim="800000"/>
            <a:headEnd/>
            <a:tailEnd/>
          </a:ln>
          <a:effectLst/>
        </p:spPr>
      </p:pic>
      <p:sp>
        <p:nvSpPr>
          <p:cNvPr id="3" name="TextBox 2"/>
          <p:cNvSpPr txBox="1"/>
          <p:nvPr/>
        </p:nvSpPr>
        <p:spPr>
          <a:xfrm>
            <a:off x="6588224" y="6597352"/>
            <a:ext cx="2658164" cy="307777"/>
          </a:xfrm>
          <a:prstGeom prst="rect">
            <a:avLst/>
          </a:prstGeom>
          <a:noFill/>
        </p:spPr>
        <p:txBody>
          <a:bodyPr wrap="none" rtlCol="0">
            <a:spAutoFit/>
          </a:bodyPr>
          <a:lstStyle/>
          <a:p>
            <a:r>
              <a:rPr lang="en-US" sz="1400" dirty="0" err="1" smtClean="0"/>
              <a:t>Pnacho</a:t>
            </a:r>
            <a:r>
              <a:rPr lang="en-US" sz="1400" dirty="0" smtClean="0"/>
              <a:t> </a:t>
            </a:r>
            <a:r>
              <a:rPr lang="en-US" sz="1400" dirty="0" err="1" smtClean="0"/>
              <a:t>Bezanilla</a:t>
            </a:r>
            <a:r>
              <a:rPr lang="en-US" sz="1400" dirty="0" smtClean="0"/>
              <a:t> “Nerve Impulse”</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857356" y="-55374"/>
            <a:ext cx="5244407" cy="6913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t3.gstatic.com/images?q=tbn:ANd9GcRQ-FvjiBQcSL2MXDfpKSD6-SfJdyfxQQQtrAlY5wi-dsv1izB2cOu-xdnY"/>
          <p:cNvPicPr>
            <a:picLocks noChangeAspect="1" noChangeArrowheads="1"/>
          </p:cNvPicPr>
          <p:nvPr/>
        </p:nvPicPr>
        <p:blipFill>
          <a:blip r:embed="rId2" cstate="print"/>
          <a:srcRect/>
          <a:stretch>
            <a:fillRect/>
          </a:stretch>
        </p:blipFill>
        <p:spPr bwMode="auto">
          <a:xfrm>
            <a:off x="951093" y="1484784"/>
            <a:ext cx="6542241" cy="324036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esearch.nki.nl/jalinklab/Images&amp;Movies%5CPictures%20With%20the%20Text%5CPatch.jpg"/>
          <p:cNvPicPr>
            <a:picLocks noChangeAspect="1" noChangeArrowheads="1"/>
          </p:cNvPicPr>
          <p:nvPr/>
        </p:nvPicPr>
        <p:blipFill>
          <a:blip r:embed="rId2"/>
          <a:srcRect/>
          <a:stretch>
            <a:fillRect/>
          </a:stretch>
        </p:blipFill>
        <p:spPr bwMode="auto">
          <a:xfrm>
            <a:off x="2667000" y="1285875"/>
            <a:ext cx="4143375" cy="4286250"/>
          </a:xfrm>
          <a:prstGeom prst="rect">
            <a:avLst/>
          </a:prstGeom>
          <a:noFill/>
        </p:spPr>
      </p:pic>
      <p:sp>
        <p:nvSpPr>
          <p:cNvPr id="5" name="Rectangle 4"/>
          <p:cNvSpPr/>
          <p:nvPr/>
        </p:nvSpPr>
        <p:spPr>
          <a:xfrm>
            <a:off x="2922592" y="304800"/>
            <a:ext cx="3249608" cy="369332"/>
          </a:xfrm>
          <a:prstGeom prst="rect">
            <a:avLst/>
          </a:prstGeom>
        </p:spPr>
        <p:txBody>
          <a:bodyPr wrap="none">
            <a:spAutoFit/>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smtClean="0">
                <a:solidFill>
                  <a:srgbClr val="000000"/>
                </a:solidFill>
                <a:latin typeface="Arial" charset="0"/>
                <a:ea typeface="msgothic" charset="0"/>
                <a:cs typeface="msgothic" charset="0"/>
              </a:rPr>
              <a:t>Patch Clamp configurations</a:t>
            </a:r>
            <a:endParaRPr lang="en-GB" b="1" dirty="0">
              <a:solidFill>
                <a:srgbClr val="000000"/>
              </a:solidFill>
              <a:latin typeface="Arial" charset="0"/>
              <a:ea typeface="msgothic" charset="0"/>
              <a:cs typeface="msgothic" charset="0"/>
            </a:endParaRPr>
          </a:p>
        </p:txBody>
      </p:sp>
    </p:spTree>
    <p:extLst>
      <p:ext uri="{BB962C8B-B14F-4D97-AF65-F5344CB8AC3E}">
        <p14:creationId xmlns:p14="http://schemas.microsoft.com/office/powerpoint/2010/main" val="392665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2" y="1268760"/>
            <a:ext cx="8921032" cy="3046988"/>
          </a:xfrm>
          <a:prstGeom prst="rect">
            <a:avLst/>
          </a:prstGeom>
          <a:noFill/>
        </p:spPr>
        <p:txBody>
          <a:bodyPr wrap="none" rtlCol="0">
            <a:spAutoFit/>
          </a:bodyPr>
          <a:lstStyle/>
          <a:p>
            <a:r>
              <a:rPr lang="en-US" sz="2400" dirty="0" smtClean="0"/>
              <a:t>Charge on an electron = charge on a Na</a:t>
            </a:r>
            <a:r>
              <a:rPr lang="en-US" sz="2400" baseline="30000" dirty="0" smtClean="0"/>
              <a:t>+</a:t>
            </a:r>
            <a:r>
              <a:rPr lang="en-US" sz="2400" dirty="0" smtClean="0"/>
              <a:t> ion = 1.6022 X 10</a:t>
            </a:r>
            <a:r>
              <a:rPr lang="en-US" sz="2400" baseline="30000" dirty="0" smtClean="0"/>
              <a:t>-19</a:t>
            </a:r>
            <a:r>
              <a:rPr lang="en-US" sz="2400" dirty="0" smtClean="0"/>
              <a:t> C</a:t>
            </a:r>
          </a:p>
          <a:p>
            <a:endParaRPr lang="en-US" sz="2400" dirty="0" smtClean="0"/>
          </a:p>
          <a:p>
            <a:r>
              <a:rPr lang="en-US" sz="2400" dirty="0" smtClean="0"/>
              <a:t> Current = </a:t>
            </a:r>
            <a:r>
              <a:rPr lang="en-US" sz="2400" dirty="0" err="1" smtClean="0"/>
              <a:t>dQ</a:t>
            </a:r>
            <a:r>
              <a:rPr lang="en-US" sz="2400" dirty="0" smtClean="0"/>
              <a:t>/</a:t>
            </a:r>
            <a:r>
              <a:rPr lang="en-US" sz="2400" dirty="0" err="1" smtClean="0"/>
              <a:t>dt</a:t>
            </a:r>
            <a:endParaRPr lang="en-US" sz="2400" dirty="0" smtClean="0"/>
          </a:p>
          <a:p>
            <a:endParaRPr lang="en-US" sz="2400" dirty="0" smtClean="0"/>
          </a:p>
          <a:p>
            <a:r>
              <a:rPr lang="en-US" sz="2400" dirty="0" smtClean="0"/>
              <a:t>1 </a:t>
            </a:r>
            <a:r>
              <a:rPr lang="en-US" sz="2400" dirty="0" err="1" smtClean="0"/>
              <a:t>pA</a:t>
            </a:r>
            <a:r>
              <a:rPr lang="en-US" sz="2400" dirty="0" smtClean="0"/>
              <a:t> = 1pC/sec</a:t>
            </a:r>
          </a:p>
          <a:p>
            <a:r>
              <a:rPr lang="en-US" sz="2400" dirty="0" smtClean="0"/>
              <a:t>        = 6.24X10</a:t>
            </a:r>
            <a:r>
              <a:rPr lang="en-US" sz="2400" baseline="30000" dirty="0" smtClean="0"/>
              <a:t>6</a:t>
            </a:r>
            <a:r>
              <a:rPr lang="en-US" sz="2400" dirty="0" smtClean="0"/>
              <a:t> ions/sec</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0"/>
          <p:cNvGrpSpPr>
            <a:grpSpLocks/>
          </p:cNvGrpSpPr>
          <p:nvPr/>
        </p:nvGrpSpPr>
        <p:grpSpPr bwMode="auto">
          <a:xfrm>
            <a:off x="1556792" y="1556792"/>
            <a:ext cx="5895528" cy="4608512"/>
            <a:chOff x="641350" y="517525"/>
            <a:chExt cx="2690813" cy="2295304"/>
          </a:xfrm>
        </p:grpSpPr>
        <p:sp>
          <p:nvSpPr>
            <p:cNvPr id="3" name="Rectangle 484"/>
            <p:cNvSpPr>
              <a:spLocks noChangeArrowheads="1"/>
            </p:cNvSpPr>
            <p:nvPr/>
          </p:nvSpPr>
          <p:spPr bwMode="auto">
            <a:xfrm>
              <a:off x="1976438" y="1116013"/>
              <a:ext cx="84137" cy="184150"/>
            </a:xfrm>
            <a:prstGeom prst="rect">
              <a:avLst/>
            </a:prstGeom>
            <a:noFill/>
            <a:ln w="9525">
              <a:noFill/>
              <a:miter lim="800000"/>
              <a:headEnd/>
              <a:tailEnd/>
            </a:ln>
          </p:spPr>
          <p:txBody>
            <a:bodyPr wrap="none" lIns="0" tIns="0" rIns="0" bIns="0">
              <a:spAutoFit/>
            </a:bodyPr>
            <a:lstStyle/>
            <a:p>
              <a:r>
                <a:rPr lang="en-GB" sz="1200">
                  <a:solidFill>
                    <a:srgbClr val="000000"/>
                  </a:solidFill>
                </a:rPr>
                <a:t>7</a:t>
              </a:r>
              <a:endParaRPr lang="en-GB"/>
            </a:p>
          </p:txBody>
        </p:sp>
        <p:pic>
          <p:nvPicPr>
            <p:cNvPr id="4" name="Picture 8" descr="10, 20, 40, 50, 60, 80, 100.tif"/>
            <p:cNvPicPr>
              <a:picLocks noChangeAspect="1"/>
            </p:cNvPicPr>
            <p:nvPr/>
          </p:nvPicPr>
          <p:blipFill>
            <a:blip r:embed="rId2" cstate="print"/>
            <a:srcRect/>
            <a:stretch>
              <a:fillRect/>
            </a:stretch>
          </p:blipFill>
          <p:spPr bwMode="auto">
            <a:xfrm>
              <a:off x="836613" y="611188"/>
              <a:ext cx="2084387" cy="1963737"/>
            </a:xfrm>
            <a:prstGeom prst="rect">
              <a:avLst/>
            </a:prstGeom>
            <a:noFill/>
            <a:ln w="9525">
              <a:noFill/>
              <a:miter lim="800000"/>
              <a:headEnd/>
              <a:tailEnd/>
            </a:ln>
          </p:spPr>
        </p:pic>
        <p:sp>
          <p:nvSpPr>
            <p:cNvPr id="5" name="TextBox 4"/>
            <p:cNvSpPr txBox="1"/>
            <p:nvPr/>
          </p:nvSpPr>
          <p:spPr>
            <a:xfrm>
              <a:off x="2840038" y="2214400"/>
              <a:ext cx="492125" cy="277785"/>
            </a:xfrm>
            <a:prstGeom prst="rect">
              <a:avLst/>
            </a:prstGeom>
            <a:noFill/>
          </p:spPr>
          <p:txBody>
            <a:bodyPr wrap="none">
              <a:spAutoFit/>
            </a:bodyPr>
            <a:lstStyle/>
            <a:p>
              <a:pPr fontAlgn="auto">
                <a:spcBef>
                  <a:spcPts val="0"/>
                </a:spcBef>
                <a:spcAft>
                  <a:spcPts val="0"/>
                </a:spcAft>
                <a:defRPr/>
              </a:pPr>
              <a:r>
                <a:rPr lang="en-GB" sz="1200">
                  <a:latin typeface="+mj-lt"/>
                  <a:cs typeface="+mn-cs"/>
                </a:rPr>
                <a:t>-100</a:t>
              </a:r>
            </a:p>
          </p:txBody>
        </p:sp>
        <p:sp>
          <p:nvSpPr>
            <p:cNvPr id="6" name="TextBox 5"/>
            <p:cNvSpPr txBox="1"/>
            <p:nvPr/>
          </p:nvSpPr>
          <p:spPr>
            <a:xfrm>
              <a:off x="2925763" y="1636605"/>
              <a:ext cx="406400" cy="276198"/>
            </a:xfrm>
            <a:prstGeom prst="rect">
              <a:avLst/>
            </a:prstGeom>
            <a:noFill/>
          </p:spPr>
          <p:txBody>
            <a:bodyPr wrap="none">
              <a:spAutoFit/>
            </a:bodyPr>
            <a:lstStyle/>
            <a:p>
              <a:pPr fontAlgn="auto">
                <a:spcBef>
                  <a:spcPts val="0"/>
                </a:spcBef>
                <a:spcAft>
                  <a:spcPts val="0"/>
                </a:spcAft>
                <a:defRPr/>
              </a:pPr>
              <a:r>
                <a:rPr lang="en-GB" sz="1200">
                  <a:latin typeface="+mj-lt"/>
                  <a:cs typeface="+mn-cs"/>
                </a:rPr>
                <a:t>-80</a:t>
              </a:r>
            </a:p>
          </p:txBody>
        </p:sp>
        <p:sp>
          <p:nvSpPr>
            <p:cNvPr id="7" name="TextBox 6"/>
            <p:cNvSpPr txBox="1"/>
            <p:nvPr/>
          </p:nvSpPr>
          <p:spPr>
            <a:xfrm>
              <a:off x="2925763" y="1242943"/>
              <a:ext cx="406400" cy="461918"/>
            </a:xfrm>
            <a:prstGeom prst="rect">
              <a:avLst/>
            </a:prstGeom>
            <a:noFill/>
          </p:spPr>
          <p:txBody>
            <a:bodyPr wrap="none">
              <a:spAutoFit/>
            </a:bodyPr>
            <a:lstStyle/>
            <a:p>
              <a:pPr fontAlgn="auto">
                <a:spcBef>
                  <a:spcPts val="0"/>
                </a:spcBef>
                <a:spcAft>
                  <a:spcPts val="0"/>
                </a:spcAft>
                <a:defRPr/>
              </a:pPr>
              <a:endParaRPr lang="en-GB" sz="1200">
                <a:latin typeface="+mj-lt"/>
                <a:cs typeface="+mn-cs"/>
              </a:endParaRPr>
            </a:p>
            <a:p>
              <a:pPr fontAlgn="auto">
                <a:spcBef>
                  <a:spcPts val="0"/>
                </a:spcBef>
                <a:spcAft>
                  <a:spcPts val="0"/>
                </a:spcAft>
                <a:defRPr/>
              </a:pPr>
              <a:r>
                <a:rPr lang="en-GB" sz="1200">
                  <a:latin typeface="+mj-lt"/>
                  <a:cs typeface="+mn-cs"/>
                </a:rPr>
                <a:t>-60</a:t>
              </a:r>
            </a:p>
          </p:txBody>
        </p:sp>
        <p:sp>
          <p:nvSpPr>
            <p:cNvPr id="8" name="TextBox 7"/>
            <p:cNvSpPr txBox="1"/>
            <p:nvPr/>
          </p:nvSpPr>
          <p:spPr>
            <a:xfrm>
              <a:off x="2925763" y="1161988"/>
              <a:ext cx="406400" cy="277786"/>
            </a:xfrm>
            <a:prstGeom prst="rect">
              <a:avLst/>
            </a:prstGeom>
            <a:noFill/>
          </p:spPr>
          <p:txBody>
            <a:bodyPr wrap="none">
              <a:spAutoFit/>
            </a:bodyPr>
            <a:lstStyle/>
            <a:p>
              <a:pPr fontAlgn="auto">
                <a:spcBef>
                  <a:spcPts val="0"/>
                </a:spcBef>
                <a:spcAft>
                  <a:spcPts val="0"/>
                </a:spcAft>
                <a:defRPr/>
              </a:pPr>
              <a:r>
                <a:rPr lang="en-GB" sz="1200">
                  <a:latin typeface="+mj-lt"/>
                  <a:cs typeface="+mn-cs"/>
                </a:rPr>
                <a:t>-50</a:t>
              </a:r>
            </a:p>
          </p:txBody>
        </p:sp>
        <p:sp>
          <p:nvSpPr>
            <p:cNvPr id="9" name="TextBox 8"/>
            <p:cNvSpPr txBox="1"/>
            <p:nvPr/>
          </p:nvSpPr>
          <p:spPr>
            <a:xfrm>
              <a:off x="2925763" y="958808"/>
              <a:ext cx="406400" cy="277786"/>
            </a:xfrm>
            <a:prstGeom prst="rect">
              <a:avLst/>
            </a:prstGeom>
            <a:noFill/>
          </p:spPr>
          <p:txBody>
            <a:bodyPr wrap="none">
              <a:spAutoFit/>
            </a:bodyPr>
            <a:lstStyle/>
            <a:p>
              <a:pPr fontAlgn="auto">
                <a:spcBef>
                  <a:spcPts val="0"/>
                </a:spcBef>
                <a:spcAft>
                  <a:spcPts val="0"/>
                </a:spcAft>
                <a:defRPr/>
              </a:pPr>
              <a:r>
                <a:rPr lang="en-GB" sz="1200">
                  <a:latin typeface="+mj-lt"/>
                  <a:cs typeface="+mn-cs"/>
                </a:rPr>
                <a:t>-40</a:t>
              </a:r>
            </a:p>
          </p:txBody>
        </p:sp>
        <p:sp>
          <p:nvSpPr>
            <p:cNvPr id="10" name="TextBox 9"/>
            <p:cNvSpPr txBox="1"/>
            <p:nvPr/>
          </p:nvSpPr>
          <p:spPr>
            <a:xfrm>
              <a:off x="2925763" y="517525"/>
              <a:ext cx="406400" cy="277786"/>
            </a:xfrm>
            <a:prstGeom prst="rect">
              <a:avLst/>
            </a:prstGeom>
            <a:noFill/>
          </p:spPr>
          <p:txBody>
            <a:bodyPr wrap="none">
              <a:spAutoFit/>
            </a:bodyPr>
            <a:lstStyle/>
            <a:p>
              <a:pPr fontAlgn="auto">
                <a:spcBef>
                  <a:spcPts val="0"/>
                </a:spcBef>
                <a:spcAft>
                  <a:spcPts val="0"/>
                </a:spcAft>
                <a:defRPr/>
              </a:pPr>
              <a:r>
                <a:rPr lang="en-GB" sz="1200">
                  <a:latin typeface="+mj-lt"/>
                  <a:cs typeface="+mn-cs"/>
                </a:rPr>
                <a:t>-10</a:t>
              </a:r>
            </a:p>
          </p:txBody>
        </p:sp>
        <p:sp>
          <p:nvSpPr>
            <p:cNvPr id="11" name="TextBox 10"/>
            <p:cNvSpPr txBox="1"/>
            <p:nvPr/>
          </p:nvSpPr>
          <p:spPr>
            <a:xfrm>
              <a:off x="2925763" y="746103"/>
              <a:ext cx="406400" cy="277786"/>
            </a:xfrm>
            <a:prstGeom prst="rect">
              <a:avLst/>
            </a:prstGeom>
            <a:noFill/>
          </p:spPr>
          <p:txBody>
            <a:bodyPr wrap="none">
              <a:spAutoFit/>
            </a:bodyPr>
            <a:lstStyle/>
            <a:p>
              <a:pPr fontAlgn="auto">
                <a:spcBef>
                  <a:spcPts val="0"/>
                </a:spcBef>
                <a:spcAft>
                  <a:spcPts val="0"/>
                </a:spcAft>
                <a:defRPr/>
              </a:pPr>
              <a:r>
                <a:rPr lang="en-GB" sz="1200">
                  <a:latin typeface="+mj-lt"/>
                  <a:cs typeface="+mn-cs"/>
                </a:rPr>
                <a:t>-20</a:t>
              </a:r>
            </a:p>
          </p:txBody>
        </p:sp>
        <p:grpSp>
          <p:nvGrpSpPr>
            <p:cNvPr id="12" name="Group 68"/>
            <p:cNvGrpSpPr>
              <a:grpSpLocks/>
            </p:cNvGrpSpPr>
            <p:nvPr/>
          </p:nvGrpSpPr>
          <p:grpSpPr bwMode="auto">
            <a:xfrm>
              <a:off x="783659" y="2254244"/>
              <a:ext cx="985119" cy="558585"/>
              <a:chOff x="820223" y="3705105"/>
              <a:chExt cx="984764" cy="559729"/>
            </a:xfrm>
          </p:grpSpPr>
          <p:cxnSp>
            <p:nvCxnSpPr>
              <p:cNvPr id="20" name="Straight Connector 19"/>
              <p:cNvCxnSpPr/>
              <p:nvPr/>
            </p:nvCxnSpPr>
            <p:spPr>
              <a:xfrm rot="5400000">
                <a:off x="1064009" y="3866391"/>
                <a:ext cx="324482" cy="15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108" y="4038969"/>
                <a:ext cx="360232" cy="1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2"/>
              <p:cNvSpPr txBox="1">
                <a:spLocks noChangeArrowheads="1"/>
              </p:cNvSpPr>
              <p:nvPr/>
            </p:nvSpPr>
            <p:spPr bwMode="auto">
              <a:xfrm>
                <a:off x="1067553" y="4018109"/>
                <a:ext cx="737434" cy="246725"/>
              </a:xfrm>
              <a:prstGeom prst="rect">
                <a:avLst/>
              </a:prstGeom>
              <a:noFill/>
              <a:ln w="19050">
                <a:noFill/>
                <a:miter lim="800000"/>
                <a:headEnd/>
                <a:tailEnd/>
              </a:ln>
            </p:spPr>
            <p:txBody>
              <a:bodyPr wrap="none">
                <a:spAutoFit/>
              </a:bodyPr>
              <a:lstStyle/>
              <a:p>
                <a:r>
                  <a:rPr lang="en-GB" sz="1000"/>
                  <a:t>100 msec</a:t>
                </a:r>
              </a:p>
            </p:txBody>
          </p:sp>
          <p:sp>
            <p:nvSpPr>
              <p:cNvPr id="23" name="TextBox 23"/>
              <p:cNvSpPr txBox="1">
                <a:spLocks noChangeArrowheads="1"/>
              </p:cNvSpPr>
              <p:nvPr/>
            </p:nvSpPr>
            <p:spPr bwMode="auto">
              <a:xfrm>
                <a:off x="820223" y="3736910"/>
                <a:ext cx="516302" cy="246725"/>
              </a:xfrm>
              <a:prstGeom prst="rect">
                <a:avLst/>
              </a:prstGeom>
              <a:noFill/>
              <a:ln w="19050">
                <a:noFill/>
                <a:miter lim="800000"/>
                <a:headEnd/>
                <a:tailEnd/>
              </a:ln>
            </p:spPr>
            <p:txBody>
              <a:bodyPr wrap="none">
                <a:spAutoFit/>
              </a:bodyPr>
              <a:lstStyle/>
              <a:p>
                <a:r>
                  <a:rPr lang="en-GB" sz="1000"/>
                  <a:t>10pA </a:t>
                </a:r>
              </a:p>
            </p:txBody>
          </p:sp>
        </p:grpSp>
        <p:sp>
          <p:nvSpPr>
            <p:cNvPr id="13" name="Text Box 12"/>
            <p:cNvSpPr txBox="1">
              <a:spLocks noChangeArrowheads="1"/>
            </p:cNvSpPr>
            <p:nvPr/>
          </p:nvSpPr>
          <p:spPr bwMode="auto">
            <a:xfrm>
              <a:off x="641350" y="528638"/>
              <a:ext cx="274638" cy="277812"/>
            </a:xfrm>
            <a:prstGeom prst="rect">
              <a:avLst/>
            </a:prstGeom>
            <a:noFill/>
            <a:ln w="9525">
              <a:noFill/>
              <a:miter lim="800000"/>
              <a:headEnd/>
              <a:tailEnd/>
            </a:ln>
          </p:spPr>
          <p:txBody>
            <a:bodyPr wrap="none">
              <a:spAutoFit/>
            </a:bodyPr>
            <a:lstStyle/>
            <a:p>
              <a:r>
                <a:rPr lang="en-GB" sz="1200"/>
                <a:t>&gt;</a:t>
              </a:r>
            </a:p>
          </p:txBody>
        </p:sp>
        <p:sp>
          <p:nvSpPr>
            <p:cNvPr id="14" name="Text Box 13"/>
            <p:cNvSpPr txBox="1">
              <a:spLocks noChangeArrowheads="1"/>
            </p:cNvSpPr>
            <p:nvPr/>
          </p:nvSpPr>
          <p:spPr bwMode="auto">
            <a:xfrm>
              <a:off x="641350" y="661988"/>
              <a:ext cx="274638" cy="277812"/>
            </a:xfrm>
            <a:prstGeom prst="rect">
              <a:avLst/>
            </a:prstGeom>
            <a:noFill/>
            <a:ln w="9525">
              <a:noFill/>
              <a:miter lim="800000"/>
              <a:headEnd/>
              <a:tailEnd/>
            </a:ln>
          </p:spPr>
          <p:txBody>
            <a:bodyPr wrap="none">
              <a:spAutoFit/>
            </a:bodyPr>
            <a:lstStyle/>
            <a:p>
              <a:r>
                <a:rPr lang="en-GB" sz="1200"/>
                <a:t>&gt;</a:t>
              </a:r>
            </a:p>
          </p:txBody>
        </p:sp>
        <p:sp>
          <p:nvSpPr>
            <p:cNvPr id="15" name="Text Box 14"/>
            <p:cNvSpPr txBox="1">
              <a:spLocks noChangeArrowheads="1"/>
            </p:cNvSpPr>
            <p:nvPr/>
          </p:nvSpPr>
          <p:spPr bwMode="auto">
            <a:xfrm>
              <a:off x="641350" y="862013"/>
              <a:ext cx="274638" cy="276225"/>
            </a:xfrm>
            <a:prstGeom prst="rect">
              <a:avLst/>
            </a:prstGeom>
            <a:noFill/>
            <a:ln w="9525">
              <a:noFill/>
              <a:miter lim="800000"/>
              <a:headEnd/>
              <a:tailEnd/>
            </a:ln>
          </p:spPr>
          <p:txBody>
            <a:bodyPr wrap="none">
              <a:spAutoFit/>
            </a:bodyPr>
            <a:lstStyle/>
            <a:p>
              <a:r>
                <a:rPr lang="en-GB" sz="1200"/>
                <a:t>&gt;</a:t>
              </a:r>
            </a:p>
          </p:txBody>
        </p:sp>
        <p:sp>
          <p:nvSpPr>
            <p:cNvPr id="16" name="Text Box 15"/>
            <p:cNvSpPr txBox="1">
              <a:spLocks noChangeArrowheads="1"/>
            </p:cNvSpPr>
            <p:nvPr/>
          </p:nvSpPr>
          <p:spPr bwMode="auto">
            <a:xfrm>
              <a:off x="641350" y="1046163"/>
              <a:ext cx="274638" cy="276225"/>
            </a:xfrm>
            <a:prstGeom prst="rect">
              <a:avLst/>
            </a:prstGeom>
            <a:noFill/>
            <a:ln w="9525">
              <a:noFill/>
              <a:miter lim="800000"/>
              <a:headEnd/>
              <a:tailEnd/>
            </a:ln>
          </p:spPr>
          <p:txBody>
            <a:bodyPr wrap="none">
              <a:spAutoFit/>
            </a:bodyPr>
            <a:lstStyle/>
            <a:p>
              <a:r>
                <a:rPr lang="en-GB" sz="1200"/>
                <a:t>&gt;</a:t>
              </a:r>
            </a:p>
          </p:txBody>
        </p:sp>
        <p:sp>
          <p:nvSpPr>
            <p:cNvPr id="17" name="Text Box 16"/>
            <p:cNvSpPr txBox="1">
              <a:spLocks noChangeArrowheads="1"/>
            </p:cNvSpPr>
            <p:nvPr/>
          </p:nvSpPr>
          <p:spPr bwMode="auto">
            <a:xfrm>
              <a:off x="641350" y="1311275"/>
              <a:ext cx="274638" cy="277813"/>
            </a:xfrm>
            <a:prstGeom prst="rect">
              <a:avLst/>
            </a:prstGeom>
            <a:noFill/>
            <a:ln w="9525">
              <a:noFill/>
              <a:miter lim="800000"/>
              <a:headEnd/>
              <a:tailEnd/>
            </a:ln>
          </p:spPr>
          <p:txBody>
            <a:bodyPr wrap="none">
              <a:spAutoFit/>
            </a:bodyPr>
            <a:lstStyle/>
            <a:p>
              <a:r>
                <a:rPr lang="en-GB" sz="1200"/>
                <a:t>&gt;</a:t>
              </a:r>
            </a:p>
          </p:txBody>
        </p:sp>
        <p:sp>
          <p:nvSpPr>
            <p:cNvPr id="18" name="Text Box 17"/>
            <p:cNvSpPr txBox="1">
              <a:spLocks noChangeArrowheads="1"/>
            </p:cNvSpPr>
            <p:nvPr/>
          </p:nvSpPr>
          <p:spPr bwMode="auto">
            <a:xfrm>
              <a:off x="641350" y="1577975"/>
              <a:ext cx="274638" cy="277813"/>
            </a:xfrm>
            <a:prstGeom prst="rect">
              <a:avLst/>
            </a:prstGeom>
            <a:noFill/>
            <a:ln w="9525">
              <a:noFill/>
              <a:miter lim="800000"/>
              <a:headEnd/>
              <a:tailEnd/>
            </a:ln>
          </p:spPr>
          <p:txBody>
            <a:bodyPr wrap="none">
              <a:spAutoFit/>
            </a:bodyPr>
            <a:lstStyle/>
            <a:p>
              <a:r>
                <a:rPr lang="en-GB" sz="1200"/>
                <a:t>&gt;</a:t>
              </a:r>
            </a:p>
          </p:txBody>
        </p:sp>
        <p:sp>
          <p:nvSpPr>
            <p:cNvPr id="19" name="Text Box 18"/>
            <p:cNvSpPr txBox="1">
              <a:spLocks noChangeArrowheads="1"/>
            </p:cNvSpPr>
            <p:nvPr/>
          </p:nvSpPr>
          <p:spPr bwMode="auto">
            <a:xfrm>
              <a:off x="641350" y="1822450"/>
              <a:ext cx="274638" cy="276225"/>
            </a:xfrm>
            <a:prstGeom prst="rect">
              <a:avLst/>
            </a:prstGeom>
            <a:noFill/>
            <a:ln w="9525">
              <a:noFill/>
              <a:miter lim="800000"/>
              <a:headEnd/>
              <a:tailEnd/>
            </a:ln>
          </p:spPr>
          <p:txBody>
            <a:bodyPr wrap="none">
              <a:spAutoFit/>
            </a:bodyPr>
            <a:lstStyle/>
            <a:p>
              <a:r>
                <a:rPr lang="en-GB" sz="1200"/>
                <a:t>&gt;</a:t>
              </a:r>
            </a:p>
          </p:txBody>
        </p:sp>
      </p:grpSp>
      <p:sp>
        <p:nvSpPr>
          <p:cNvPr id="24" name="TextBox 23"/>
          <p:cNvSpPr txBox="1"/>
          <p:nvPr/>
        </p:nvSpPr>
        <p:spPr>
          <a:xfrm>
            <a:off x="2267744" y="620688"/>
            <a:ext cx="4403193" cy="369332"/>
          </a:xfrm>
          <a:prstGeom prst="rect">
            <a:avLst/>
          </a:prstGeom>
          <a:noFill/>
        </p:spPr>
        <p:txBody>
          <a:bodyPr wrap="none" rtlCol="0">
            <a:spAutoFit/>
          </a:bodyPr>
          <a:lstStyle/>
          <a:p>
            <a:r>
              <a:rPr lang="en-US" dirty="0" smtClean="0"/>
              <a:t>Rice (Pokkali) Inside-Out Patch symmetric </a:t>
            </a:r>
            <a:r>
              <a:rPr lang="en-US" dirty="0" err="1" smtClean="0"/>
              <a:t>KCl</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11188" y="1773238"/>
            <a:ext cx="8208962" cy="3282950"/>
          </a:xfrm>
          <a:prstGeom prst="rect">
            <a:avLst/>
          </a:prstGeom>
          <a:noFill/>
          <a:ln w="9525">
            <a:noFill/>
            <a:miter lim="800000"/>
            <a:headEnd/>
            <a:tailEnd/>
          </a:ln>
          <a:effectLst/>
        </p:spPr>
        <p:txBody>
          <a:bodyPr>
            <a:spAutoFit/>
          </a:bodyPr>
          <a:lstStyle/>
          <a:p>
            <a:pPr marL="342900" indent="-342900" fontAlgn="base">
              <a:spcBef>
                <a:spcPct val="0"/>
              </a:spcBef>
              <a:spcAft>
                <a:spcPct val="0"/>
              </a:spcAft>
            </a:pPr>
            <a:r>
              <a:rPr lang="en-US" sz="1400">
                <a:solidFill>
                  <a:srgbClr val="000000"/>
                </a:solidFill>
              </a:rPr>
              <a:t>1979	Villegas Villegas .. Racker	BBRC		Lobster Na channel 							reconstituted into liposomes</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1980	.. Popot &amp; Changeux		Eur J Biochem	AChR reconstt liposomes</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buFontTx/>
              <a:buAutoNum type="arabicPlain" startAt="1980"/>
            </a:pPr>
            <a:r>
              <a:rPr lang="en-US" sz="1400">
                <a:solidFill>
                  <a:srgbClr val="000000"/>
                </a:solidFill>
              </a:rPr>
              <a:t> 	Lindstrom .. Montal		JBC		AChR  liposomes</a:t>
            </a:r>
          </a:p>
          <a:p>
            <a:pPr marL="342900" indent="-342900" fontAlgn="base">
              <a:spcBef>
                <a:spcPct val="0"/>
              </a:spcBef>
              <a:spcAft>
                <a:spcPct val="0"/>
              </a:spcAft>
              <a:buFontTx/>
              <a:buAutoNum type="arabicPlain" startAt="1980"/>
            </a:pPr>
            <a:endParaRPr lang="en-US" sz="1400">
              <a:solidFill>
                <a:srgbClr val="000000"/>
              </a:solidFill>
            </a:endParaRPr>
          </a:p>
          <a:p>
            <a:pPr marL="342900" indent="-342900" fontAlgn="base">
              <a:spcBef>
                <a:spcPct val="0"/>
              </a:spcBef>
              <a:spcAft>
                <a:spcPct val="0"/>
              </a:spcAft>
            </a:pPr>
            <a:r>
              <a:rPr lang="en-US" sz="1400">
                <a:solidFill>
                  <a:srgbClr val="000000"/>
                </a:solidFill>
              </a:rPr>
              <a:t>1980	Nelson Lindstrom Montal	PNAS		AChR in BLM</a:t>
            </a:r>
          </a:p>
          <a:p>
            <a:pPr marL="342900" indent="-342900" fontAlgn="base">
              <a:spcBef>
                <a:spcPct val="0"/>
              </a:spcBef>
              <a:spcAft>
                <a:spcPct val="0"/>
              </a:spcAft>
              <a:buFontTx/>
              <a:buAutoNum type="arabicPlain" startAt="1980"/>
            </a:pPr>
            <a:endParaRPr lang="en-US" sz="1400">
              <a:solidFill>
                <a:srgbClr val="000000"/>
              </a:solidFill>
            </a:endParaRPr>
          </a:p>
          <a:p>
            <a:pPr marL="342900" indent="-342900" fontAlgn="base">
              <a:spcBef>
                <a:spcPct val="0"/>
              </a:spcBef>
              <a:spcAft>
                <a:spcPct val="0"/>
              </a:spcAft>
            </a:pPr>
            <a:r>
              <a:rPr lang="en-US" sz="1400">
                <a:solidFill>
                  <a:srgbClr val="000000"/>
                </a:solidFill>
              </a:rPr>
              <a:t>1981	Boeheim..Barrantes..Sakmann	PNAS		AChR in BLM</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1983	Krueger et al		Nature		Na channel in BLM</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1984	Hanke Boheim .. Lazdunski	EMBO J		Na channel in BLM</a:t>
            </a:r>
          </a:p>
          <a:p>
            <a:pPr marL="342900" indent="-342900" fontAlgn="base">
              <a:spcBef>
                <a:spcPct val="0"/>
              </a:spcBef>
              <a:spcAft>
                <a:spcPct val="0"/>
              </a:spcAft>
            </a:pPr>
            <a:endParaRPr lang="en-US" sz="140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0" y="0"/>
            <a:ext cx="6156176" cy="6845189"/>
          </a:xfrm>
          <a:prstGeom prst="rect">
            <a:avLst/>
          </a:prstGeom>
          <a:noFill/>
          <a:ln w="9525">
            <a:noFill/>
            <a:miter lim="800000"/>
            <a:headEnd/>
            <a:tailEnd/>
          </a:ln>
        </p:spPr>
      </p:pic>
      <p:sp>
        <p:nvSpPr>
          <p:cNvPr id="3" name="TextBox 2"/>
          <p:cNvSpPr txBox="1"/>
          <p:nvPr/>
        </p:nvSpPr>
        <p:spPr>
          <a:xfrm>
            <a:off x="6993245" y="6536377"/>
            <a:ext cx="2115259" cy="276999"/>
          </a:xfrm>
          <a:prstGeom prst="rect">
            <a:avLst/>
          </a:prstGeom>
          <a:noFill/>
        </p:spPr>
        <p:txBody>
          <a:bodyPr wrap="none" rtlCol="0">
            <a:spAutoFit/>
          </a:bodyPr>
          <a:lstStyle/>
          <a:p>
            <a:r>
              <a:rPr lang="en-US" sz="1200" dirty="0" err="1" smtClean="0"/>
              <a:t>Tamkun</a:t>
            </a:r>
            <a:r>
              <a:rPr lang="en-US" sz="1200" dirty="0" smtClean="0"/>
              <a:t> .. </a:t>
            </a:r>
            <a:r>
              <a:rPr lang="en-US" sz="1200" dirty="0" err="1" smtClean="0"/>
              <a:t>Catterall</a:t>
            </a:r>
            <a:r>
              <a:rPr lang="en-US" sz="1200" dirty="0" smtClean="0"/>
              <a:t> (84) JBC</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2" cstate="print"/>
          <a:srcRect/>
          <a:stretch>
            <a:fillRect/>
          </a:stretch>
        </p:blipFill>
        <p:spPr bwMode="auto">
          <a:xfrm>
            <a:off x="1890713" y="1776413"/>
            <a:ext cx="5362575" cy="3305175"/>
          </a:xfrm>
          <a:prstGeom prst="rect">
            <a:avLst/>
          </a:prstGeom>
          <a:noFill/>
          <a:ln w="9525">
            <a:noFill/>
            <a:miter lim="800000"/>
            <a:headEnd/>
            <a:tailEnd/>
          </a:ln>
          <a:effectLst/>
        </p:spPr>
      </p:pic>
      <p:pic>
        <p:nvPicPr>
          <p:cNvPr id="73733" name="Picture 5"/>
          <p:cNvPicPr>
            <a:picLocks noChangeAspect="1" noChangeArrowheads="1"/>
          </p:cNvPicPr>
          <p:nvPr/>
        </p:nvPicPr>
        <p:blipFill>
          <a:blip r:embed="rId3" cstate="print"/>
          <a:srcRect/>
          <a:stretch>
            <a:fillRect/>
          </a:stretch>
        </p:blipFill>
        <p:spPr bwMode="auto">
          <a:xfrm>
            <a:off x="4157663" y="3273425"/>
            <a:ext cx="6318250" cy="3756025"/>
          </a:xfrm>
          <a:prstGeom prst="rect">
            <a:avLst/>
          </a:prstGeom>
          <a:noFill/>
          <a:ln w="9525">
            <a:noFill/>
            <a:miter lim="800000"/>
            <a:headEnd/>
            <a:tailEnd/>
          </a:ln>
          <a:effectLst/>
        </p:spPr>
      </p:pic>
      <p:sp>
        <p:nvSpPr>
          <p:cNvPr id="73735" name="Rectangle 7"/>
          <p:cNvSpPr>
            <a:spLocks noChangeArrowheads="1"/>
          </p:cNvSpPr>
          <p:nvPr/>
        </p:nvSpPr>
        <p:spPr bwMode="auto">
          <a:xfrm>
            <a:off x="7380288" y="3141663"/>
            <a:ext cx="1944687" cy="3887787"/>
          </a:xfrm>
          <a:prstGeom prst="rect">
            <a:avLst/>
          </a:prstGeom>
          <a:solidFill>
            <a:schemeClr val="bg1"/>
          </a:solidFill>
          <a:ln w="9525">
            <a:solidFill>
              <a:schemeClr val="bg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40343" y="476672"/>
            <a:ext cx="9131770" cy="4933528"/>
          </a:xfrm>
          <a:prstGeom prst="rect">
            <a:avLst/>
          </a:prstGeom>
          <a:noFill/>
          <a:ln w="9525">
            <a:noFill/>
            <a:miter lim="800000"/>
            <a:headEnd/>
            <a:tailEnd/>
          </a:ln>
        </p:spPr>
      </p:pic>
      <p:sp>
        <p:nvSpPr>
          <p:cNvPr id="3" name="TextBox 2"/>
          <p:cNvSpPr txBox="1"/>
          <p:nvPr/>
        </p:nvSpPr>
        <p:spPr>
          <a:xfrm>
            <a:off x="5884545" y="6608385"/>
            <a:ext cx="3223959" cy="276999"/>
          </a:xfrm>
          <a:prstGeom prst="rect">
            <a:avLst/>
          </a:prstGeom>
          <a:noFill/>
        </p:spPr>
        <p:txBody>
          <a:bodyPr wrap="none" rtlCol="0">
            <a:spAutoFit/>
          </a:bodyPr>
          <a:lstStyle/>
          <a:p>
            <a:r>
              <a:rPr lang="en-US" sz="1200" dirty="0" smtClean="0"/>
              <a:t>…</a:t>
            </a:r>
            <a:r>
              <a:rPr lang="en-US" sz="1200" dirty="0" err="1" smtClean="0"/>
              <a:t>Catterall</a:t>
            </a:r>
            <a:r>
              <a:rPr lang="en-US" sz="1200" dirty="0" smtClean="0"/>
              <a:t> .. Montal (85) PNAS 82:  240-244</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p:cNvPicPr>
            <a:picLocks noChangeAspect="1" noChangeArrowheads="1"/>
          </p:cNvPicPr>
          <p:nvPr/>
        </p:nvPicPr>
        <p:blipFill>
          <a:blip r:embed="rId2" cstate="print"/>
          <a:srcRect/>
          <a:stretch>
            <a:fillRect/>
          </a:stretch>
        </p:blipFill>
        <p:spPr bwMode="auto">
          <a:xfrm>
            <a:off x="954088" y="115888"/>
            <a:ext cx="7234237" cy="3228975"/>
          </a:xfrm>
          <a:prstGeom prst="rect">
            <a:avLst/>
          </a:prstGeom>
          <a:noFill/>
          <a:ln w="9525">
            <a:noFill/>
            <a:miter lim="800000"/>
            <a:headEnd/>
            <a:tailEnd/>
          </a:ln>
          <a:effectLst/>
        </p:spPr>
      </p:pic>
      <p:sp>
        <p:nvSpPr>
          <p:cNvPr id="72709" name="Rectangle 5"/>
          <p:cNvSpPr>
            <a:spLocks noChangeArrowheads="1"/>
          </p:cNvSpPr>
          <p:nvPr/>
        </p:nvSpPr>
        <p:spPr bwMode="auto">
          <a:xfrm>
            <a:off x="0" y="3570288"/>
            <a:ext cx="8964613" cy="1739900"/>
          </a:xfrm>
          <a:prstGeom prst="rect">
            <a:avLst/>
          </a:prstGeom>
          <a:noFill/>
          <a:ln w="9525">
            <a:noFill/>
            <a:miter lim="800000"/>
            <a:headEnd/>
            <a:tailEnd/>
          </a:ln>
          <a:effectLst/>
        </p:spPr>
        <p:txBody>
          <a:bodyPr>
            <a:spAutoFit/>
          </a:bodyPr>
          <a:lstStyle/>
          <a:p>
            <a:pPr fontAlgn="base">
              <a:spcBef>
                <a:spcPct val="0"/>
              </a:spcBef>
              <a:spcAft>
                <a:spcPct val="0"/>
              </a:spcAft>
            </a:pPr>
            <a:r>
              <a:rPr lang="en-US">
                <a:solidFill>
                  <a:srgbClr val="000000"/>
                </a:solidFill>
              </a:rPr>
              <a:t>FIG. 4. Oscilloscope recordings of membrane current at an applied voltage of +10 mV from a symmetric planar lipid bilayer containing purified AcChoR. An upward deflection of the trace indicates the opening of a single channel. The record was obtained after addition of 25 nM CbmCho. the lipid-to-protein ratio was 100-fold larger than indicated in-Materials and Methods. The bilayer was formed in 0.5 M NaCl instead of 0.1 M NaCl; </a:t>
            </a:r>
          </a:p>
        </p:txBody>
      </p:sp>
      <p:sp>
        <p:nvSpPr>
          <p:cNvPr id="72710" name="Text Box 6"/>
          <p:cNvSpPr txBox="1">
            <a:spLocks noChangeArrowheads="1"/>
          </p:cNvSpPr>
          <p:nvPr/>
        </p:nvSpPr>
        <p:spPr bwMode="auto">
          <a:xfrm>
            <a:off x="5114925" y="6402388"/>
            <a:ext cx="39512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a:solidFill>
                  <a:srgbClr val="000000"/>
                </a:solidFill>
              </a:rPr>
              <a:t>Nelson .. Lindstrom Montal (1980) PNAS </a:t>
            </a:r>
            <a:r>
              <a:rPr lang="en-US" sz="1200" u="sng">
                <a:solidFill>
                  <a:srgbClr val="000000"/>
                </a:solidFill>
              </a:rPr>
              <a:t>77</a:t>
            </a:r>
            <a:r>
              <a:rPr lang="en-US" sz="1200">
                <a:solidFill>
                  <a:srgbClr val="000000"/>
                </a:solidFill>
              </a:rPr>
              <a:t>, 3057-3061</a:t>
            </a:r>
          </a:p>
          <a:p>
            <a:pPr fontAlgn="base">
              <a:spcBef>
                <a:spcPct val="0"/>
              </a:spcBef>
              <a:spcAft>
                <a:spcPct val="0"/>
              </a:spcAft>
            </a:pPr>
            <a:endParaRPr lang="en-US" sz="120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042988" y="1709738"/>
            <a:ext cx="7058025" cy="3438525"/>
          </a:xfrm>
          <a:prstGeom prst="rect">
            <a:avLst/>
          </a:prstGeom>
          <a:noFill/>
          <a:ln w="9525">
            <a:noFill/>
            <a:miter lim="800000"/>
            <a:headEnd/>
            <a:tailEnd/>
          </a:ln>
        </p:spPr>
      </p:pic>
      <p:sp>
        <p:nvSpPr>
          <p:cNvPr id="3" name="TextBox 2"/>
          <p:cNvSpPr txBox="1"/>
          <p:nvPr/>
        </p:nvSpPr>
        <p:spPr>
          <a:xfrm>
            <a:off x="3419872" y="404664"/>
            <a:ext cx="2031325" cy="369332"/>
          </a:xfrm>
          <a:prstGeom prst="rect">
            <a:avLst/>
          </a:prstGeom>
          <a:noFill/>
        </p:spPr>
        <p:txBody>
          <a:bodyPr wrap="none" rtlCol="0">
            <a:spAutoFit/>
          </a:bodyPr>
          <a:lstStyle/>
          <a:p>
            <a:r>
              <a:rPr lang="en-US" dirty="0" smtClean="0"/>
              <a:t>OsVDAC4 in BLM</a:t>
            </a:r>
            <a:endParaRPr lang="en-US" dirty="0"/>
          </a:p>
        </p:txBody>
      </p:sp>
      <p:sp>
        <p:nvSpPr>
          <p:cNvPr id="4" name="TextBox 3"/>
          <p:cNvSpPr txBox="1"/>
          <p:nvPr/>
        </p:nvSpPr>
        <p:spPr>
          <a:xfrm>
            <a:off x="5850881" y="6577607"/>
            <a:ext cx="3257623" cy="307777"/>
          </a:xfrm>
          <a:prstGeom prst="rect">
            <a:avLst/>
          </a:prstGeom>
          <a:noFill/>
        </p:spPr>
        <p:txBody>
          <a:bodyPr wrap="none" rtlCol="0">
            <a:spAutoFit/>
          </a:bodyPr>
          <a:lstStyle/>
          <a:p>
            <a:r>
              <a:rPr lang="en-US" sz="1400" dirty="0" smtClean="0"/>
              <a:t>Godbole et al (2012) J Membrane Biol.</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3" y="11279"/>
            <a:ext cx="4039412"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88640"/>
            <a:ext cx="49339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08104" y="6505599"/>
            <a:ext cx="3528392" cy="307777"/>
          </a:xfrm>
          <a:prstGeom prst="rect">
            <a:avLst/>
          </a:prstGeom>
          <a:noFill/>
        </p:spPr>
        <p:txBody>
          <a:bodyPr wrap="square" rtlCol="0">
            <a:spAutoFit/>
          </a:bodyPr>
          <a:lstStyle/>
          <a:p>
            <a:r>
              <a:rPr lang="en-US" sz="1400" dirty="0" smtClean="0"/>
              <a:t>Mueller &amp; </a:t>
            </a:r>
            <a:r>
              <a:rPr lang="en-US" sz="1400" dirty="0" err="1" smtClean="0"/>
              <a:t>Rudin</a:t>
            </a:r>
            <a:r>
              <a:rPr lang="en-US" sz="1400" dirty="0" smtClean="0"/>
              <a:t> (67) Nature </a:t>
            </a:r>
            <a:r>
              <a:rPr lang="en-US" sz="1400" u="sng" dirty="0" smtClean="0"/>
              <a:t>213</a:t>
            </a:r>
            <a:r>
              <a:rPr lang="en-US" sz="1400" dirty="0" smtClean="0"/>
              <a:t>, 603 - 04</a:t>
            </a:r>
            <a:endParaRPr lang="en-GB" sz="1400" dirty="0"/>
          </a:p>
        </p:txBody>
      </p:sp>
    </p:spTree>
    <p:extLst>
      <p:ext uri="{BB962C8B-B14F-4D97-AF65-F5344CB8AC3E}">
        <p14:creationId xmlns:p14="http://schemas.microsoft.com/office/powerpoint/2010/main" val="3600648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3.gstatic.com/images?q=tbn:ANd9GcRQ-FvjiBQcSL2MXDfpKSD6-SfJdyfxQQQtrAlY5wi-dsv1izB2cOu-xdnY"/>
          <p:cNvPicPr>
            <a:picLocks noChangeAspect="1" noChangeArrowheads="1"/>
          </p:cNvPicPr>
          <p:nvPr/>
        </p:nvPicPr>
        <p:blipFill>
          <a:blip r:embed="rId2" cstate="print"/>
          <a:srcRect/>
          <a:stretch>
            <a:fillRect/>
          </a:stretch>
        </p:blipFill>
        <p:spPr bwMode="auto">
          <a:xfrm>
            <a:off x="-65221" y="44624"/>
            <a:ext cx="6797461" cy="3672408"/>
          </a:xfrm>
          <a:prstGeom prst="rect">
            <a:avLst/>
          </a:prstGeom>
          <a:noFill/>
        </p:spPr>
      </p:pic>
      <p:pic>
        <p:nvPicPr>
          <p:cNvPr id="3074" name="Picture 2" descr="tetr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919" y="3397696"/>
            <a:ext cx="3694585" cy="348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37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95288" y="1697038"/>
            <a:ext cx="8553450" cy="1793875"/>
          </a:xfrm>
          <a:prstGeom prst="rect">
            <a:avLst/>
          </a:prstGeom>
          <a:noFill/>
          <a:ln w="9525">
            <a:noFill/>
            <a:miter lim="800000"/>
            <a:headEnd/>
            <a:tailEnd/>
          </a:ln>
          <a:effectLst/>
        </p:spPr>
        <p:txBody>
          <a:bodyPr wrap="none">
            <a:spAutoFit/>
          </a:bodyPr>
          <a:lstStyle/>
          <a:p>
            <a:pPr marL="342900" indent="-342900" fontAlgn="base">
              <a:spcBef>
                <a:spcPct val="0"/>
              </a:spcBef>
              <a:spcAft>
                <a:spcPct val="0"/>
              </a:spcAft>
            </a:pPr>
            <a:r>
              <a:rPr lang="en-US" sz="1400">
                <a:solidFill>
                  <a:srgbClr val="000000"/>
                </a:solidFill>
              </a:rPr>
              <a:t>1982	Noda … Numa  	Nature		AChR </a:t>
            </a:r>
            <a:r>
              <a:rPr lang="en-US" sz="1400">
                <a:solidFill>
                  <a:srgbClr val="000000"/>
                </a:solidFill>
                <a:latin typeface="Symbol" pitchFamily="18" charset="2"/>
              </a:rPr>
              <a:t>a</a:t>
            </a:r>
            <a:r>
              <a:rPr lang="en-US" sz="1400">
                <a:solidFill>
                  <a:srgbClr val="000000"/>
                </a:solidFill>
              </a:rPr>
              <a:t>-subunit cloned from peptide information</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1983	Noda … Numa 	Nature		All AChR subunits cloned</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1984	Noda … Numa  	Nature		Na channel </a:t>
            </a:r>
            <a:r>
              <a:rPr lang="en-US" sz="1400">
                <a:solidFill>
                  <a:srgbClr val="000000"/>
                </a:solidFill>
                <a:latin typeface="Symbol" pitchFamily="18" charset="2"/>
              </a:rPr>
              <a:t>a</a:t>
            </a:r>
            <a:r>
              <a:rPr lang="en-US" sz="1400">
                <a:solidFill>
                  <a:srgbClr val="000000"/>
                </a:solidFill>
              </a:rPr>
              <a:t>-subunit cloned</a:t>
            </a:r>
          </a:p>
          <a:p>
            <a:pPr marL="342900" indent="-342900" fontAlgn="base">
              <a:spcBef>
                <a:spcPct val="0"/>
              </a:spcBef>
              <a:spcAft>
                <a:spcPct val="0"/>
              </a:spcAft>
            </a:pPr>
            <a:endParaRPr lang="en-US" sz="1400">
              <a:solidFill>
                <a:srgbClr val="000000"/>
              </a:solidFill>
            </a:endParaRPr>
          </a:p>
          <a:p>
            <a:pPr marL="342900" indent="-342900" fontAlgn="base">
              <a:spcBef>
                <a:spcPct val="0"/>
              </a:spcBef>
              <a:spcAft>
                <a:spcPct val="0"/>
              </a:spcAft>
            </a:pPr>
            <a:r>
              <a:rPr lang="en-US" sz="1400">
                <a:solidFill>
                  <a:srgbClr val="000000"/>
                </a:solidFill>
              </a:rPr>
              <a:t>1987	Stuhmer .. Numa 	Eur J Biophys 	</a:t>
            </a:r>
            <a:r>
              <a:rPr lang="en-US" sz="1400" i="1">
                <a:solidFill>
                  <a:srgbClr val="000000"/>
                </a:solidFill>
              </a:rPr>
              <a:t>Xenopus</a:t>
            </a:r>
            <a:r>
              <a:rPr lang="en-US" sz="1400">
                <a:solidFill>
                  <a:srgbClr val="000000"/>
                </a:solidFill>
              </a:rPr>
              <a:t> oocyte expression Na channel</a:t>
            </a:r>
          </a:p>
          <a:p>
            <a:pPr marL="342900" indent="-342900" fontAlgn="base">
              <a:spcBef>
                <a:spcPct val="0"/>
              </a:spcBef>
              <a:spcAft>
                <a:spcPct val="0"/>
              </a:spcAft>
            </a:pPr>
            <a:endParaRPr lang="en-US" sz="140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4400" y="762000"/>
            <a:ext cx="7391400" cy="4876800"/>
            <a:chOff x="912" y="480"/>
            <a:chExt cx="4267" cy="2839"/>
          </a:xfrm>
        </p:grpSpPr>
        <p:pic>
          <p:nvPicPr>
            <p:cNvPr id="62467" name="Picture 3" descr="0609"/>
            <p:cNvPicPr>
              <a:picLocks noChangeAspect="1" noChangeArrowheads="1"/>
            </p:cNvPicPr>
            <p:nvPr/>
          </p:nvPicPr>
          <p:blipFill>
            <a:blip r:embed="rId2" cstate="print"/>
            <a:srcRect l="7199" t="29446" b="4417"/>
            <a:stretch>
              <a:fillRect/>
            </a:stretch>
          </p:blipFill>
          <p:spPr bwMode="auto">
            <a:xfrm>
              <a:off x="1104" y="480"/>
              <a:ext cx="4075" cy="2839"/>
            </a:xfrm>
            <a:prstGeom prst="rect">
              <a:avLst/>
            </a:prstGeom>
            <a:noFill/>
            <a:ln w="9525">
              <a:noFill/>
              <a:miter lim="800000"/>
              <a:headEnd/>
              <a:tailEnd/>
            </a:ln>
          </p:spPr>
        </p:pic>
        <p:sp>
          <p:nvSpPr>
            <p:cNvPr id="62468" name="Rectangle 4"/>
            <p:cNvSpPr>
              <a:spLocks noChangeArrowheads="1"/>
            </p:cNvSpPr>
            <p:nvPr/>
          </p:nvSpPr>
          <p:spPr bwMode="auto">
            <a:xfrm>
              <a:off x="912" y="624"/>
              <a:ext cx="336" cy="168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2469" name="Rectangle 5"/>
            <p:cNvSpPr>
              <a:spLocks noChangeArrowheads="1"/>
            </p:cNvSpPr>
            <p:nvPr/>
          </p:nvSpPr>
          <p:spPr bwMode="auto">
            <a:xfrm>
              <a:off x="1056" y="816"/>
              <a:ext cx="384" cy="336"/>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2470" name="Rectangle 6"/>
            <p:cNvSpPr>
              <a:spLocks noChangeArrowheads="1"/>
            </p:cNvSpPr>
            <p:nvPr/>
          </p:nvSpPr>
          <p:spPr bwMode="auto">
            <a:xfrm>
              <a:off x="2832" y="528"/>
              <a:ext cx="240" cy="528"/>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62471" name="Text Box 7"/>
          <p:cNvSpPr txBox="1">
            <a:spLocks noChangeArrowheads="1"/>
          </p:cNvSpPr>
          <p:nvPr/>
        </p:nvSpPr>
        <p:spPr bwMode="auto">
          <a:xfrm>
            <a:off x="671513" y="696913"/>
            <a:ext cx="2187575"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a:solidFill>
                  <a:srgbClr val="000000"/>
                </a:solidFill>
              </a:rPr>
              <a:t>Sodium Channel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descr="XENOPUS"/>
          <p:cNvPicPr>
            <a:picLocks noChangeAspect="1" noChangeArrowheads="1"/>
          </p:cNvPicPr>
          <p:nvPr/>
        </p:nvPicPr>
        <p:blipFill>
          <a:blip r:embed="rId2" cstate="print"/>
          <a:srcRect/>
          <a:stretch>
            <a:fillRect/>
          </a:stretch>
        </p:blipFill>
        <p:spPr bwMode="auto">
          <a:xfrm>
            <a:off x="190500" y="169863"/>
            <a:ext cx="8763000" cy="6561137"/>
          </a:xfrm>
          <a:prstGeom prst="rect">
            <a:avLst/>
          </a:prstGeom>
          <a:noFill/>
        </p:spPr>
      </p:pic>
      <p:sp>
        <p:nvSpPr>
          <p:cNvPr id="51203" name="Text Box 3"/>
          <p:cNvSpPr txBox="1">
            <a:spLocks noChangeArrowheads="1"/>
          </p:cNvSpPr>
          <p:nvPr/>
        </p:nvSpPr>
        <p:spPr bwMode="auto">
          <a:xfrm>
            <a:off x="381000" y="228600"/>
            <a:ext cx="209550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i="1">
                <a:solidFill>
                  <a:srgbClr val="000000"/>
                </a:solidFill>
                <a:latin typeface="Times New Roman" pitchFamily="18" charset="0"/>
              </a:rPr>
              <a:t>Xenopus  laevis</a:t>
            </a:r>
            <a:endParaRPr lang="en-US"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oocytes"/>
          <p:cNvPicPr>
            <a:picLocks noChangeAspect="1" noChangeArrowheads="1"/>
          </p:cNvPicPr>
          <p:nvPr/>
        </p:nvPicPr>
        <p:blipFill>
          <a:blip r:embed="rId2" cstate="print"/>
          <a:srcRect b="5603"/>
          <a:stretch>
            <a:fillRect/>
          </a:stretch>
        </p:blipFill>
        <p:spPr bwMode="auto">
          <a:xfrm>
            <a:off x="514350" y="1295400"/>
            <a:ext cx="3848100" cy="3079750"/>
          </a:xfrm>
          <a:prstGeom prst="rect">
            <a:avLst/>
          </a:prstGeom>
          <a:noFill/>
          <a:ln w="9525">
            <a:noFill/>
            <a:miter lim="800000"/>
            <a:headEnd/>
            <a:tailEnd/>
          </a:ln>
        </p:spPr>
      </p:pic>
      <p:sp>
        <p:nvSpPr>
          <p:cNvPr id="52227" name="AutoShape 3"/>
          <p:cNvSpPr>
            <a:spLocks noChangeArrowheads="1"/>
          </p:cNvSpPr>
          <p:nvPr/>
        </p:nvSpPr>
        <p:spPr bwMode="auto">
          <a:xfrm rot="-13600986">
            <a:off x="1130300" y="298450"/>
            <a:ext cx="152400" cy="2514600"/>
          </a:xfrm>
          <a:prstGeom prst="triangle">
            <a:avLst>
              <a:gd name="adj" fmla="val 50000"/>
            </a:avLst>
          </a:prstGeom>
          <a:solidFill>
            <a:schemeClr val="bg1"/>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52228" name="Rectangle 4"/>
          <p:cNvSpPr>
            <a:spLocks noChangeArrowheads="1"/>
          </p:cNvSpPr>
          <p:nvPr/>
        </p:nvSpPr>
        <p:spPr bwMode="auto">
          <a:xfrm>
            <a:off x="2667000" y="4876800"/>
            <a:ext cx="3886200" cy="304800"/>
          </a:xfrm>
          <a:prstGeom prst="rect">
            <a:avLst/>
          </a:prstGeom>
          <a:solidFill>
            <a:schemeClr val="tx2"/>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52229" name="Text Box 5"/>
          <p:cNvSpPr txBox="1">
            <a:spLocks noChangeArrowheads="1"/>
          </p:cNvSpPr>
          <p:nvPr/>
        </p:nvSpPr>
        <p:spPr bwMode="auto">
          <a:xfrm>
            <a:off x="2286000" y="685800"/>
            <a:ext cx="2316163" cy="457200"/>
          </a:xfrm>
          <a:prstGeom prst="rect">
            <a:avLst/>
          </a:prstGeom>
          <a:solidFill>
            <a:schemeClr val="tx1"/>
          </a:solidFill>
          <a:ln w="9525">
            <a:noFill/>
            <a:miter lim="800000"/>
            <a:headEnd/>
            <a:tailEnd/>
          </a:ln>
          <a:effectLst/>
        </p:spPr>
        <p:txBody>
          <a:bodyPr wrap="none">
            <a:spAutoFit/>
          </a:bodyPr>
          <a:lstStyle/>
          <a:p>
            <a:pPr eaLnBrk="0" fontAlgn="base" hangingPunct="0">
              <a:spcBef>
                <a:spcPct val="0"/>
              </a:spcBef>
              <a:spcAft>
                <a:spcPct val="0"/>
              </a:spcAft>
            </a:pPr>
            <a:r>
              <a:rPr lang="en-US" sz="2400" i="1">
                <a:solidFill>
                  <a:srgbClr val="FFFFFF"/>
                </a:solidFill>
                <a:latin typeface="Times New Roman" pitchFamily="18" charset="0"/>
              </a:rPr>
              <a:t>Xenopus</a:t>
            </a:r>
            <a:r>
              <a:rPr lang="en-US" sz="2400">
                <a:solidFill>
                  <a:srgbClr val="FFFFFF"/>
                </a:solidFill>
                <a:latin typeface="Times New Roman" pitchFamily="18" charset="0"/>
              </a:rPr>
              <a:t>  oocytes</a:t>
            </a:r>
          </a:p>
        </p:txBody>
      </p:sp>
      <p:sp>
        <p:nvSpPr>
          <p:cNvPr id="52231" name="Text Box 7"/>
          <p:cNvSpPr txBox="1">
            <a:spLocks noChangeArrowheads="1"/>
          </p:cNvSpPr>
          <p:nvPr/>
        </p:nvSpPr>
        <p:spPr bwMode="auto">
          <a:xfrm>
            <a:off x="5148263" y="2590800"/>
            <a:ext cx="3843337" cy="457200"/>
          </a:xfrm>
          <a:prstGeom prst="rect">
            <a:avLst/>
          </a:prstGeom>
          <a:solidFill>
            <a:schemeClr val="tx1"/>
          </a:solid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FFFFFF"/>
                </a:solidFill>
                <a:latin typeface="Times New Roman" pitchFamily="18" charset="0"/>
              </a:rPr>
              <a:t>Two Electrode Voltage clamp</a:t>
            </a:r>
          </a:p>
        </p:txBody>
      </p:sp>
      <p:pic>
        <p:nvPicPr>
          <p:cNvPr id="8" name="Picture 4" descr="06_013 oocyte dab cropped"/>
          <p:cNvPicPr>
            <a:picLocks noChangeAspect="1" noChangeArrowheads="1"/>
          </p:cNvPicPr>
          <p:nvPr/>
        </p:nvPicPr>
        <p:blipFill>
          <a:blip r:embed="rId3" cstate="print"/>
          <a:srcRect/>
          <a:stretch>
            <a:fillRect/>
          </a:stretch>
        </p:blipFill>
        <p:spPr bwMode="auto">
          <a:xfrm>
            <a:off x="5508104" y="3284984"/>
            <a:ext cx="3184525" cy="33528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42875" y="0"/>
            <a:ext cx="8786813" cy="4695825"/>
          </a:xfrm>
          <a:prstGeom prst="rect">
            <a:avLst/>
          </a:prstGeom>
          <a:noFill/>
          <a:ln w="9525">
            <a:noFill/>
            <a:miter lim="800000"/>
            <a:headEnd/>
            <a:tailEnd/>
          </a:ln>
        </p:spPr>
      </p:pic>
      <p:sp>
        <p:nvSpPr>
          <p:cNvPr id="29699" name="Rectangle 2"/>
          <p:cNvSpPr>
            <a:spLocks noChangeArrowheads="1"/>
          </p:cNvSpPr>
          <p:nvPr/>
        </p:nvSpPr>
        <p:spPr bwMode="auto">
          <a:xfrm>
            <a:off x="0" y="4692650"/>
            <a:ext cx="9144000" cy="1754188"/>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Voltage clamp of the squid axon. Vi is the internal potential measured with a pipette inserted in the axon. Ve is the external potential measured by an external electrode. Vm=Vi-Ve as computed by amplifier A1. A2 compares Vm with Vc (which is the command desired voltage) to inject current I, which maintains Vm at Vc. The current injected by the axial wire crosses the axonal membrane as it is drained by the chamber plates and measured by a current measuring device.</a:t>
            </a:r>
          </a:p>
        </p:txBody>
      </p:sp>
      <p:sp>
        <p:nvSpPr>
          <p:cNvPr id="29700" name="TextBox 3"/>
          <p:cNvSpPr txBox="1">
            <a:spLocks noChangeArrowheads="1"/>
          </p:cNvSpPr>
          <p:nvPr/>
        </p:nvSpPr>
        <p:spPr bwMode="auto">
          <a:xfrm>
            <a:off x="6959600" y="6488113"/>
            <a:ext cx="2184400" cy="369887"/>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Bezanilla web page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TEVC rig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998708" y="3140968"/>
            <a:ext cx="4858552" cy="2808312"/>
          </a:xfrm>
          <a:prstGeom prst="rect">
            <a:avLst/>
          </a:prstGeom>
          <a:noFill/>
          <a:ln w="9525">
            <a:noFill/>
            <a:miter lim="800000"/>
            <a:headEnd/>
            <a:tailEnd/>
          </a:ln>
          <a:effectLst/>
        </p:spPr>
      </p:pic>
      <p:grpSp>
        <p:nvGrpSpPr>
          <p:cNvPr id="23" name="Group 22"/>
          <p:cNvGrpSpPr/>
          <p:nvPr/>
        </p:nvGrpSpPr>
        <p:grpSpPr>
          <a:xfrm>
            <a:off x="1619672" y="1628800"/>
            <a:ext cx="5810703" cy="1089412"/>
            <a:chOff x="1835696" y="1628800"/>
            <a:chExt cx="5810703" cy="1089412"/>
          </a:xfrm>
        </p:grpSpPr>
        <p:grpSp>
          <p:nvGrpSpPr>
            <p:cNvPr id="18" name="Group 17"/>
            <p:cNvGrpSpPr/>
            <p:nvPr/>
          </p:nvGrpSpPr>
          <p:grpSpPr>
            <a:xfrm>
              <a:off x="1835696" y="1772816"/>
              <a:ext cx="5339042" cy="864096"/>
              <a:chOff x="1835696" y="1772816"/>
              <a:chExt cx="5339042" cy="864096"/>
            </a:xfrm>
          </p:grpSpPr>
          <p:cxnSp>
            <p:nvCxnSpPr>
              <p:cNvPr id="6" name="Straight Connector 5"/>
              <p:cNvCxnSpPr/>
              <p:nvPr/>
            </p:nvCxnSpPr>
            <p:spPr>
              <a:xfrm>
                <a:off x="1835696" y="2636912"/>
                <a:ext cx="93610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38634" y="2628433"/>
                <a:ext cx="93610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71800" y="2628433"/>
                <a:ext cx="34668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46675" y="2420888"/>
                <a:ext cx="34668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46675" y="2060848"/>
                <a:ext cx="34668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46675" y="1772816"/>
                <a:ext cx="34668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46675" y="1772816"/>
                <a:ext cx="0" cy="86409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60232" y="1772816"/>
                <a:ext cx="0" cy="86409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835696" y="2348880"/>
              <a:ext cx="928459" cy="369332"/>
            </a:xfrm>
            <a:prstGeom prst="rect">
              <a:avLst/>
            </a:prstGeom>
            <a:noFill/>
          </p:spPr>
          <p:txBody>
            <a:bodyPr wrap="none" rtlCol="0">
              <a:spAutoFit/>
            </a:bodyPr>
            <a:lstStyle/>
            <a:p>
              <a:r>
                <a:rPr lang="en-US" dirty="0" smtClean="0"/>
                <a:t>-80 mV</a:t>
              </a:r>
              <a:endParaRPr lang="en-GB" dirty="0"/>
            </a:p>
          </p:txBody>
        </p:sp>
        <p:sp>
          <p:nvSpPr>
            <p:cNvPr id="20" name="TextBox 19"/>
            <p:cNvSpPr txBox="1"/>
            <p:nvPr/>
          </p:nvSpPr>
          <p:spPr>
            <a:xfrm>
              <a:off x="6660232" y="2204864"/>
              <a:ext cx="928459" cy="369332"/>
            </a:xfrm>
            <a:prstGeom prst="rect">
              <a:avLst/>
            </a:prstGeom>
            <a:noFill/>
          </p:spPr>
          <p:txBody>
            <a:bodyPr wrap="none" rtlCol="0">
              <a:spAutoFit/>
            </a:bodyPr>
            <a:lstStyle/>
            <a:p>
              <a:r>
                <a:rPr lang="en-US" dirty="0" smtClean="0"/>
                <a:t>-40 mV</a:t>
              </a:r>
              <a:endParaRPr lang="en-GB" dirty="0"/>
            </a:p>
          </p:txBody>
        </p:sp>
        <p:sp>
          <p:nvSpPr>
            <p:cNvPr id="21" name="TextBox 20"/>
            <p:cNvSpPr txBox="1"/>
            <p:nvPr/>
          </p:nvSpPr>
          <p:spPr>
            <a:xfrm>
              <a:off x="6660232" y="1916832"/>
              <a:ext cx="723275" cy="369332"/>
            </a:xfrm>
            <a:prstGeom prst="rect">
              <a:avLst/>
            </a:prstGeom>
            <a:noFill/>
          </p:spPr>
          <p:txBody>
            <a:bodyPr wrap="none" rtlCol="0">
              <a:spAutoFit/>
            </a:bodyPr>
            <a:lstStyle/>
            <a:p>
              <a:r>
                <a:rPr lang="en-US" dirty="0" smtClean="0"/>
                <a:t>0 mV</a:t>
              </a:r>
              <a:endParaRPr lang="en-GB" dirty="0"/>
            </a:p>
          </p:txBody>
        </p:sp>
        <p:sp>
          <p:nvSpPr>
            <p:cNvPr id="22" name="TextBox 21"/>
            <p:cNvSpPr txBox="1"/>
            <p:nvPr/>
          </p:nvSpPr>
          <p:spPr>
            <a:xfrm>
              <a:off x="6660232" y="1628800"/>
              <a:ext cx="986167" cy="369332"/>
            </a:xfrm>
            <a:prstGeom prst="rect">
              <a:avLst/>
            </a:prstGeom>
            <a:noFill/>
          </p:spPr>
          <p:txBody>
            <a:bodyPr wrap="none" rtlCol="0">
              <a:spAutoFit/>
            </a:bodyPr>
            <a:lstStyle/>
            <a:p>
              <a:r>
                <a:rPr lang="en-US" dirty="0" smtClean="0"/>
                <a:t>+40 mV</a:t>
              </a:r>
              <a:endParaRPr lang="en-GB" dirty="0"/>
            </a:p>
          </p:txBody>
        </p:sp>
      </p:grpSp>
    </p:spTree>
    <p:extLst>
      <p:ext uri="{BB962C8B-B14F-4D97-AF65-F5344CB8AC3E}">
        <p14:creationId xmlns:p14="http://schemas.microsoft.com/office/powerpoint/2010/main" val="342449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6480175" y="6610350"/>
            <a:ext cx="2628900" cy="274638"/>
          </a:xfrm>
          <a:prstGeom prst="rect">
            <a:avLst/>
          </a:prstGeom>
          <a:noFill/>
          <a:ln w="9525">
            <a:noFill/>
            <a:miter lim="800000"/>
            <a:headEnd/>
            <a:tailEnd/>
          </a:ln>
        </p:spPr>
        <p:txBody>
          <a:bodyPr wrap="none">
            <a:spAutoFit/>
          </a:bodyPr>
          <a:lstStyle/>
          <a:p>
            <a:r>
              <a:rPr lang="en-US" sz="1200">
                <a:solidFill>
                  <a:prstClr val="white"/>
                </a:solidFill>
              </a:rPr>
              <a:t>Piston &amp; Kremers (2007) TIBS </a:t>
            </a:r>
            <a:r>
              <a:rPr lang="en-US" sz="1200" u="sng">
                <a:solidFill>
                  <a:prstClr val="white"/>
                </a:solidFill>
              </a:rPr>
              <a:t>32(9)</a:t>
            </a:r>
            <a:endParaRPr lang="en-US" sz="1200">
              <a:solidFill>
                <a:prstClr val="white"/>
              </a:solidFill>
            </a:endParaRPr>
          </a:p>
        </p:txBody>
      </p:sp>
      <p:pic>
        <p:nvPicPr>
          <p:cNvPr id="5123" name="Picture 5"/>
          <p:cNvPicPr>
            <a:picLocks noChangeAspect="1" noChangeArrowheads="1"/>
          </p:cNvPicPr>
          <p:nvPr/>
        </p:nvPicPr>
        <p:blipFill>
          <a:blip r:embed="rId2" cstate="print"/>
          <a:srcRect/>
          <a:stretch>
            <a:fillRect/>
          </a:stretch>
        </p:blipFill>
        <p:spPr bwMode="auto">
          <a:xfrm>
            <a:off x="-596671" y="-20638"/>
            <a:ext cx="9849191" cy="7050038"/>
          </a:xfrm>
          <a:prstGeom prst="rect">
            <a:avLst/>
          </a:prstGeom>
          <a:noFill/>
          <a:ln w="9525">
            <a:noFill/>
            <a:miter lim="800000"/>
            <a:headEnd/>
            <a:tailEnd/>
          </a:ln>
        </p:spPr>
      </p:pic>
    </p:spTree>
    <p:extLst>
      <p:ext uri="{BB962C8B-B14F-4D97-AF65-F5344CB8AC3E}">
        <p14:creationId xmlns:p14="http://schemas.microsoft.com/office/powerpoint/2010/main" val="3239461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21461" y="0"/>
            <a:ext cx="6501078" cy="6858000"/>
          </a:xfrm>
          <a:prstGeom prst="rect">
            <a:avLst/>
          </a:prstGeom>
          <a:noFill/>
          <a:ln w="9525">
            <a:noFill/>
            <a:miter lim="800000"/>
            <a:headEnd/>
            <a:tailEnd/>
          </a:ln>
          <a:effectLst/>
        </p:spPr>
      </p:pic>
    </p:spTree>
    <p:extLst>
      <p:ext uri="{BB962C8B-B14F-4D97-AF65-F5344CB8AC3E}">
        <p14:creationId xmlns:p14="http://schemas.microsoft.com/office/powerpoint/2010/main" val="2085287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28596" y="0"/>
            <a:ext cx="8473113" cy="378621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572132" y="3581400"/>
            <a:ext cx="3362325" cy="3276600"/>
          </a:xfrm>
          <a:prstGeom prst="rect">
            <a:avLst/>
          </a:prstGeom>
          <a:noFill/>
          <a:ln w="9525">
            <a:noFill/>
            <a:miter lim="800000"/>
            <a:headEnd/>
            <a:tailEnd/>
          </a:ln>
          <a:effectLst/>
        </p:spPr>
      </p:pic>
      <p:sp>
        <p:nvSpPr>
          <p:cNvPr id="4" name="Rectangle 3"/>
          <p:cNvSpPr/>
          <p:nvPr/>
        </p:nvSpPr>
        <p:spPr>
          <a:xfrm>
            <a:off x="0" y="3571876"/>
            <a:ext cx="5643570" cy="2677656"/>
          </a:xfrm>
          <a:prstGeom prst="rect">
            <a:avLst/>
          </a:prstGeom>
        </p:spPr>
        <p:txBody>
          <a:bodyPr wrap="square">
            <a:spAutoFit/>
          </a:bodyPr>
          <a:lstStyle/>
          <a:p>
            <a:r>
              <a:rPr lang="en-US" sz="1400" dirty="0" smtClean="0">
                <a:solidFill>
                  <a:prstClr val="black"/>
                </a:solidFill>
              </a:rPr>
              <a:t>Figure 1 | VSFP2.3 reports membrane voltage transients through differential two-color fluorescence. (a) VSFP2.3 comprises a voltage-sensor domain with four </a:t>
            </a:r>
            <a:r>
              <a:rPr lang="en-US" sz="1400" dirty="0" err="1" smtClean="0">
                <a:solidFill>
                  <a:prstClr val="black"/>
                </a:solidFill>
              </a:rPr>
              <a:t>transmembrane</a:t>
            </a:r>
            <a:r>
              <a:rPr lang="en-US" sz="1400" dirty="0" smtClean="0">
                <a:solidFill>
                  <a:prstClr val="black"/>
                </a:solidFill>
              </a:rPr>
              <a:t> segments (S1–S4) fused to </a:t>
            </a:r>
            <a:r>
              <a:rPr lang="en-US" sz="1400" dirty="0" err="1" smtClean="0">
                <a:solidFill>
                  <a:prstClr val="black"/>
                </a:solidFill>
              </a:rPr>
              <a:t>mCerulean</a:t>
            </a:r>
            <a:r>
              <a:rPr lang="en-US" sz="1400" dirty="0" smtClean="0">
                <a:solidFill>
                  <a:prstClr val="black"/>
                </a:solidFill>
              </a:rPr>
              <a:t> and Citrine in tandem (left). Experimental configuration: a neuron expressing the probe is patch-clamped with a microelectrode (M) and illuminated at 440 nm. </a:t>
            </a:r>
            <a:r>
              <a:rPr lang="en-US" sz="1400" dirty="0" err="1" smtClean="0">
                <a:solidFill>
                  <a:prstClr val="black"/>
                </a:solidFill>
              </a:rPr>
              <a:t>mCerulean</a:t>
            </a:r>
            <a:r>
              <a:rPr lang="en-US" sz="1400" dirty="0" smtClean="0">
                <a:solidFill>
                  <a:prstClr val="black"/>
                </a:solidFill>
              </a:rPr>
              <a:t> and Citrine signals are recorded by detectors (D1 and D2). (b) Fluorescence image (yellow fluorescence channel) of a VSFP2.3-expressing cultured </a:t>
            </a:r>
            <a:r>
              <a:rPr lang="en-US" sz="1400" dirty="0" err="1" smtClean="0">
                <a:solidFill>
                  <a:prstClr val="black"/>
                </a:solidFill>
              </a:rPr>
              <a:t>hippocampal</a:t>
            </a:r>
            <a:r>
              <a:rPr lang="en-US" sz="1400" dirty="0" smtClean="0">
                <a:solidFill>
                  <a:prstClr val="black"/>
                </a:solidFill>
              </a:rPr>
              <a:t> pyramidal cell. (c) Schematic of current pulses injected into a pyramidal neuron (+250 </a:t>
            </a:r>
            <a:r>
              <a:rPr lang="en-US" sz="1400" dirty="0" err="1" smtClean="0">
                <a:solidFill>
                  <a:prstClr val="black"/>
                </a:solidFill>
              </a:rPr>
              <a:t>pA</a:t>
            </a:r>
            <a:r>
              <a:rPr lang="en-US" sz="1400" dirty="0" smtClean="0">
                <a:solidFill>
                  <a:prstClr val="black"/>
                </a:solidFill>
              </a:rPr>
              <a:t> and 100 </a:t>
            </a:r>
            <a:r>
              <a:rPr lang="en-US" sz="1400" dirty="0" err="1" smtClean="0">
                <a:solidFill>
                  <a:prstClr val="black"/>
                </a:solidFill>
              </a:rPr>
              <a:t>pA</a:t>
            </a:r>
            <a:r>
              <a:rPr lang="en-US" sz="1400" dirty="0" smtClean="0">
                <a:solidFill>
                  <a:prstClr val="black"/>
                </a:solidFill>
              </a:rPr>
              <a:t>), membrane voltage response, individual cyan and yellow fluorescence signals, and cyan/yellow fluorescence ratio for a 10-trial average with single trials plotted in gray (left). </a:t>
            </a:r>
            <a:endParaRPr lang="en-US" sz="1400" dirty="0">
              <a:solidFill>
                <a:prstClr val="black"/>
              </a:solidFill>
            </a:endParaRPr>
          </a:p>
        </p:txBody>
      </p:sp>
      <p:sp>
        <p:nvSpPr>
          <p:cNvPr id="5" name="TextBox 4"/>
          <p:cNvSpPr txBox="1"/>
          <p:nvPr/>
        </p:nvSpPr>
        <p:spPr>
          <a:xfrm>
            <a:off x="428596" y="6550247"/>
            <a:ext cx="3313215" cy="307777"/>
          </a:xfrm>
          <a:prstGeom prst="rect">
            <a:avLst/>
          </a:prstGeom>
          <a:noFill/>
        </p:spPr>
        <p:txBody>
          <a:bodyPr wrap="none" rtlCol="0">
            <a:spAutoFit/>
          </a:bodyPr>
          <a:lstStyle/>
          <a:p>
            <a:r>
              <a:rPr lang="en-US" sz="1400" dirty="0" err="1" smtClean="0">
                <a:solidFill>
                  <a:prstClr val="black"/>
                </a:solidFill>
              </a:rPr>
              <a:t>Akemann</a:t>
            </a:r>
            <a:r>
              <a:rPr lang="en-US" sz="1400" dirty="0" smtClean="0">
                <a:solidFill>
                  <a:prstClr val="black"/>
                </a:solidFill>
              </a:rPr>
              <a:t> et al (2010 Aug) Nature Methods</a:t>
            </a:r>
            <a:endParaRPr lang="en-US" sz="1400" dirty="0">
              <a:solidFill>
                <a:prstClr val="black"/>
              </a:solidFill>
            </a:endParaRPr>
          </a:p>
        </p:txBody>
      </p:sp>
    </p:spTree>
    <p:extLst>
      <p:ext uri="{BB962C8B-B14F-4D97-AF65-F5344CB8AC3E}">
        <p14:creationId xmlns:p14="http://schemas.microsoft.com/office/powerpoint/2010/main" val="160778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3.gstatic.com/images?q=tbn:ANd9GcRQ-FvjiBQcSL2MXDfpKSD6-SfJdyfxQQQtrAlY5wi-dsv1izB2cOu-xdnY"/>
          <p:cNvPicPr>
            <a:picLocks noChangeAspect="1" noChangeArrowheads="1"/>
          </p:cNvPicPr>
          <p:nvPr/>
        </p:nvPicPr>
        <p:blipFill>
          <a:blip r:embed="rId2" cstate="print"/>
          <a:srcRect/>
          <a:stretch>
            <a:fillRect/>
          </a:stretch>
        </p:blipFill>
        <p:spPr bwMode="auto">
          <a:xfrm>
            <a:off x="-65221" y="44624"/>
            <a:ext cx="6797461" cy="3672408"/>
          </a:xfrm>
          <a:prstGeom prst="rect">
            <a:avLst/>
          </a:prstGeom>
          <a:noFill/>
        </p:spPr>
      </p:pic>
      <p:pic>
        <p:nvPicPr>
          <p:cNvPr id="3074" name="Picture 2" descr="tetr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919" y="3397696"/>
            <a:ext cx="3694585" cy="34876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652379" y="1916832"/>
            <a:ext cx="783717" cy="676672"/>
            <a:chOff x="1412032" y="5898976"/>
            <a:chExt cx="783717" cy="676672"/>
          </a:xfrm>
          <a:solidFill>
            <a:srgbClr val="00B0F0"/>
          </a:solidFill>
        </p:grpSpPr>
        <p:sp>
          <p:nvSpPr>
            <p:cNvPr id="3" name="Oval 2"/>
            <p:cNvSpPr/>
            <p:nvPr/>
          </p:nvSpPr>
          <p:spPr>
            <a:xfrm>
              <a:off x="1619672" y="6237312"/>
              <a:ext cx="360040" cy="33833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GB" dirty="0"/>
            </a:p>
          </p:txBody>
        </p:sp>
        <p:sp>
          <p:nvSpPr>
            <p:cNvPr id="6" name="Oval 5"/>
            <p:cNvSpPr/>
            <p:nvPr/>
          </p:nvSpPr>
          <p:spPr>
            <a:xfrm>
              <a:off x="1412032" y="6068144"/>
              <a:ext cx="360040" cy="33833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GB" dirty="0"/>
            </a:p>
          </p:txBody>
        </p:sp>
        <p:sp>
          <p:nvSpPr>
            <p:cNvPr id="7" name="Oval 6"/>
            <p:cNvSpPr/>
            <p:nvPr/>
          </p:nvSpPr>
          <p:spPr>
            <a:xfrm>
              <a:off x="1835709" y="6068144"/>
              <a:ext cx="360040" cy="33833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GB" dirty="0"/>
            </a:p>
          </p:txBody>
        </p:sp>
        <p:sp>
          <p:nvSpPr>
            <p:cNvPr id="8" name="Oval 7"/>
            <p:cNvSpPr/>
            <p:nvPr/>
          </p:nvSpPr>
          <p:spPr>
            <a:xfrm>
              <a:off x="1619672" y="5898976"/>
              <a:ext cx="360040" cy="33833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GB" dirty="0"/>
            </a:p>
          </p:txBody>
        </p:sp>
      </p:grpSp>
      <p:sp>
        <p:nvSpPr>
          <p:cNvPr id="9" name="TextBox 8"/>
          <p:cNvSpPr txBox="1"/>
          <p:nvPr/>
        </p:nvSpPr>
        <p:spPr>
          <a:xfrm>
            <a:off x="4932040" y="1412776"/>
            <a:ext cx="338554" cy="369332"/>
          </a:xfrm>
          <a:prstGeom prst="rect">
            <a:avLst/>
          </a:prstGeom>
          <a:noFill/>
        </p:spPr>
        <p:txBody>
          <a:bodyPr wrap="none" rtlCol="0">
            <a:spAutoFit/>
          </a:bodyPr>
          <a:lstStyle/>
          <a:p>
            <a:r>
              <a:rPr lang="en-US" dirty="0" smtClean="0">
                <a:solidFill>
                  <a:srgbClr val="FF0000"/>
                </a:solidFill>
              </a:rPr>
              <a:t>A</a:t>
            </a:r>
            <a:endParaRPr lang="en-GB" dirty="0">
              <a:solidFill>
                <a:srgbClr val="FF0000"/>
              </a:solidFill>
            </a:endParaRPr>
          </a:p>
        </p:txBody>
      </p:sp>
      <p:sp>
        <p:nvSpPr>
          <p:cNvPr id="10" name="TextBox 9"/>
          <p:cNvSpPr txBox="1"/>
          <p:nvPr/>
        </p:nvSpPr>
        <p:spPr>
          <a:xfrm>
            <a:off x="4305454" y="2348880"/>
            <a:ext cx="338554" cy="369332"/>
          </a:xfrm>
          <a:prstGeom prst="rect">
            <a:avLst/>
          </a:prstGeom>
          <a:noFill/>
        </p:spPr>
        <p:txBody>
          <a:bodyPr wrap="none" rtlCol="0">
            <a:spAutoFit/>
          </a:bodyPr>
          <a:lstStyle/>
          <a:p>
            <a:r>
              <a:rPr lang="en-US" dirty="0" smtClean="0">
                <a:solidFill>
                  <a:srgbClr val="FF0000"/>
                </a:solidFill>
              </a:rPr>
              <a:t>B</a:t>
            </a:r>
            <a:endParaRPr lang="en-GB" dirty="0">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804803387"/>
              </p:ext>
            </p:extLst>
          </p:nvPr>
        </p:nvGraphicFramePr>
        <p:xfrm>
          <a:off x="179512" y="4585280"/>
          <a:ext cx="4921805" cy="1097280"/>
        </p:xfrm>
        <a:graphic>
          <a:graphicData uri="http://schemas.openxmlformats.org/drawingml/2006/table">
            <a:tbl>
              <a:tblPr firstRow="1" bandRow="1">
                <a:tableStyleId>{5C22544A-7EE6-4342-B048-85BDC9FD1C3A}</a:tableStyleId>
              </a:tblPr>
              <a:tblGrid>
                <a:gridCol w="984361"/>
                <a:gridCol w="984361"/>
                <a:gridCol w="984361"/>
                <a:gridCol w="984361"/>
                <a:gridCol w="984361"/>
              </a:tblGrid>
              <a:tr h="286648">
                <a:tc>
                  <a:txBody>
                    <a:bodyPr/>
                    <a:lstStyle/>
                    <a:p>
                      <a:endParaRPr lang="en-GB" dirty="0"/>
                    </a:p>
                  </a:txBody>
                  <a:tcPr/>
                </a:tc>
                <a:tc>
                  <a:txBody>
                    <a:bodyPr/>
                    <a:lstStyle/>
                    <a:p>
                      <a:r>
                        <a:rPr lang="en-US" dirty="0" smtClean="0"/>
                        <a:t>1</a:t>
                      </a:r>
                      <a:endParaRPr lang="en-GB" dirty="0"/>
                    </a:p>
                  </a:txBody>
                  <a:tcPr/>
                </a:tc>
                <a:tc>
                  <a:txBody>
                    <a:bodyPr/>
                    <a:lstStyle/>
                    <a:p>
                      <a:r>
                        <a:rPr lang="en-US" dirty="0" smtClean="0"/>
                        <a:t>2</a:t>
                      </a:r>
                      <a:endParaRPr lang="en-GB" dirty="0"/>
                    </a:p>
                  </a:txBody>
                  <a:tcPr/>
                </a:tc>
                <a:tc>
                  <a:txBody>
                    <a:bodyPr/>
                    <a:lstStyle/>
                    <a:p>
                      <a:r>
                        <a:rPr lang="en-US" dirty="0" smtClean="0"/>
                        <a:t>3</a:t>
                      </a:r>
                      <a:endParaRPr lang="en-GB" dirty="0"/>
                    </a:p>
                  </a:txBody>
                  <a:tcPr/>
                </a:tc>
                <a:tc>
                  <a:txBody>
                    <a:bodyPr/>
                    <a:lstStyle/>
                    <a:p>
                      <a:r>
                        <a:rPr lang="en-US" dirty="0" smtClean="0"/>
                        <a:t>4</a:t>
                      </a:r>
                      <a:endParaRPr lang="en-GB" dirty="0"/>
                    </a:p>
                  </a:txBody>
                  <a:tcPr/>
                </a:tc>
              </a:tr>
              <a:tr h="286648">
                <a:tc>
                  <a:txBody>
                    <a:bodyPr/>
                    <a:lstStyle/>
                    <a:p>
                      <a:r>
                        <a:rPr lang="en-US" dirty="0" smtClean="0"/>
                        <a:t>A</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r>
              <a:tr h="286648">
                <a:tc>
                  <a:txBody>
                    <a:bodyPr/>
                    <a:lstStyle/>
                    <a:p>
                      <a:r>
                        <a:rPr lang="en-US" dirty="0" smtClean="0"/>
                        <a:t>B</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c>
                  <a:txBody>
                    <a:bodyPr/>
                    <a:lstStyle/>
                    <a:p>
                      <a:r>
                        <a:rPr lang="en-US" dirty="0" smtClean="0"/>
                        <a:t>+++</a:t>
                      </a:r>
                      <a:endParaRPr lang="en-GB" dirty="0"/>
                    </a:p>
                  </a:txBody>
                  <a:tcPr/>
                </a:tc>
              </a:tr>
            </a:tbl>
          </a:graphicData>
        </a:graphic>
      </p:graphicFrame>
    </p:spTree>
    <p:extLst>
      <p:ext uri="{BB962C8B-B14F-4D97-AF65-F5344CB8AC3E}">
        <p14:creationId xmlns:p14="http://schemas.microsoft.com/office/powerpoint/2010/main" val="3751566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14282" y="428604"/>
            <a:ext cx="2990850" cy="24574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000496" y="357166"/>
            <a:ext cx="4914900" cy="40576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4214810" y="4500570"/>
            <a:ext cx="4676775" cy="1066800"/>
          </a:xfrm>
          <a:prstGeom prst="rect">
            <a:avLst/>
          </a:prstGeom>
          <a:noFill/>
          <a:ln w="9525">
            <a:noFill/>
            <a:miter lim="800000"/>
            <a:headEnd/>
            <a:tailEnd/>
          </a:ln>
          <a:effectLst/>
        </p:spPr>
      </p:pic>
      <p:sp>
        <p:nvSpPr>
          <p:cNvPr id="5" name="TextBox 4"/>
          <p:cNvSpPr txBox="1"/>
          <p:nvPr/>
        </p:nvSpPr>
        <p:spPr>
          <a:xfrm>
            <a:off x="5830817" y="6550247"/>
            <a:ext cx="3313215" cy="307777"/>
          </a:xfrm>
          <a:prstGeom prst="rect">
            <a:avLst/>
          </a:prstGeom>
          <a:noFill/>
        </p:spPr>
        <p:txBody>
          <a:bodyPr wrap="none" rtlCol="0">
            <a:spAutoFit/>
          </a:bodyPr>
          <a:lstStyle/>
          <a:p>
            <a:r>
              <a:rPr lang="en-US" sz="1400" dirty="0" err="1" smtClean="0">
                <a:solidFill>
                  <a:prstClr val="black"/>
                </a:solidFill>
              </a:rPr>
              <a:t>Akemann</a:t>
            </a:r>
            <a:r>
              <a:rPr lang="en-US" sz="1400" dirty="0" smtClean="0">
                <a:solidFill>
                  <a:prstClr val="black"/>
                </a:solidFill>
              </a:rPr>
              <a:t> et al (2010 Aug) Nature Methods</a:t>
            </a:r>
            <a:endParaRPr lang="en-US" sz="1400" dirty="0">
              <a:solidFill>
                <a:prstClr val="black"/>
              </a:solidFill>
            </a:endParaRPr>
          </a:p>
        </p:txBody>
      </p:sp>
      <p:sp>
        <p:nvSpPr>
          <p:cNvPr id="6" name="Rectangle 5"/>
          <p:cNvSpPr/>
          <p:nvPr/>
        </p:nvSpPr>
        <p:spPr>
          <a:xfrm>
            <a:off x="0" y="3071810"/>
            <a:ext cx="4357686" cy="3754874"/>
          </a:xfrm>
          <a:prstGeom prst="rect">
            <a:avLst/>
          </a:prstGeom>
        </p:spPr>
        <p:txBody>
          <a:bodyPr wrap="square">
            <a:spAutoFit/>
          </a:bodyPr>
          <a:lstStyle/>
          <a:p>
            <a:r>
              <a:rPr lang="en-US" sz="1400" dirty="0" smtClean="0">
                <a:solidFill>
                  <a:prstClr val="black"/>
                </a:solidFill>
              </a:rPr>
              <a:t>Figure 4 | VSFP2.3 imaging in the </a:t>
            </a:r>
            <a:r>
              <a:rPr lang="en-US" sz="1400" dirty="0" err="1" smtClean="0">
                <a:solidFill>
                  <a:prstClr val="black"/>
                </a:solidFill>
              </a:rPr>
              <a:t>somatosensory</a:t>
            </a:r>
            <a:r>
              <a:rPr lang="en-US" sz="1400" dirty="0" smtClean="0">
                <a:solidFill>
                  <a:prstClr val="black"/>
                </a:solidFill>
              </a:rPr>
              <a:t> cortex of living mice. (a) Schematic of the experimental configuration for </a:t>
            </a:r>
            <a:r>
              <a:rPr lang="en-US" sz="1400" i="1" dirty="0" smtClean="0">
                <a:solidFill>
                  <a:prstClr val="black"/>
                </a:solidFill>
              </a:rPr>
              <a:t>in vivo dual-emission imaging. </a:t>
            </a:r>
          </a:p>
          <a:p>
            <a:r>
              <a:rPr lang="en-US" sz="1400" dirty="0" smtClean="0">
                <a:solidFill>
                  <a:prstClr val="black"/>
                </a:solidFill>
              </a:rPr>
              <a:t>(a) </a:t>
            </a:r>
            <a:r>
              <a:rPr lang="en-US" sz="1400" dirty="0" err="1" smtClean="0">
                <a:solidFill>
                  <a:prstClr val="black"/>
                </a:solidFill>
              </a:rPr>
              <a:t>Brightfield</a:t>
            </a:r>
            <a:r>
              <a:rPr lang="en-US" sz="1400" dirty="0" smtClean="0">
                <a:solidFill>
                  <a:prstClr val="black"/>
                </a:solidFill>
              </a:rPr>
              <a:t> image of the </a:t>
            </a:r>
            <a:r>
              <a:rPr lang="en-US" sz="1400" dirty="0" err="1" smtClean="0">
                <a:solidFill>
                  <a:prstClr val="black"/>
                </a:solidFill>
              </a:rPr>
              <a:t>somatosensory</a:t>
            </a:r>
            <a:r>
              <a:rPr lang="en-US" sz="1400" dirty="0" smtClean="0">
                <a:solidFill>
                  <a:prstClr val="black"/>
                </a:solidFill>
              </a:rPr>
              <a:t> cortex through the thinned cranial bone. Arrows below indicate </a:t>
            </a:r>
            <a:r>
              <a:rPr lang="en-US" sz="1400" dirty="0" err="1" smtClean="0">
                <a:solidFill>
                  <a:prstClr val="black"/>
                </a:solidFill>
              </a:rPr>
              <a:t>rostral</a:t>
            </a:r>
            <a:r>
              <a:rPr lang="en-US" sz="1400" dirty="0" smtClean="0">
                <a:solidFill>
                  <a:prstClr val="black"/>
                </a:solidFill>
              </a:rPr>
              <a:t> (R), caudal (C), lateral (L) and medial (M) directions. (b) Yellow fluorescence channel image of the same field as in a. (c) Fluorescence image analogous to b in the band of mKate2 emission. (d) Intrinsic signal evoked by 20 deflections at 10 Hz of the C1 whisker (from 50 averaged trials). (</a:t>
            </a:r>
            <a:r>
              <a:rPr lang="en-US" sz="1400" dirty="0" err="1" smtClean="0">
                <a:solidFill>
                  <a:prstClr val="black"/>
                </a:solidFill>
              </a:rPr>
              <a:t>e,f</a:t>
            </a:r>
            <a:r>
              <a:rPr lang="en-US" sz="1400" dirty="0" smtClean="0">
                <a:solidFill>
                  <a:prstClr val="black"/>
                </a:solidFill>
              </a:rPr>
              <a:t>) Maps of </a:t>
            </a:r>
            <a:r>
              <a:rPr lang="en-US" sz="1400" dirty="0" err="1" smtClean="0">
                <a:solidFill>
                  <a:prstClr val="black"/>
                </a:solidFill>
              </a:rPr>
              <a:t>mCitrine</a:t>
            </a:r>
            <a:r>
              <a:rPr lang="en-US" sz="1400" dirty="0" smtClean="0">
                <a:solidFill>
                  <a:prstClr val="black"/>
                </a:solidFill>
              </a:rPr>
              <a:t> (e) and mKate2 (f) emission changes evoked by a single C1 deflection at the time of maximal fluorescence response (average of 50 trials). Boxed area in a indicates field of view shown in d–f. (g–</a:t>
            </a:r>
            <a:r>
              <a:rPr lang="en-US" sz="1400" dirty="0" err="1" smtClean="0">
                <a:solidFill>
                  <a:prstClr val="black"/>
                </a:solidFill>
              </a:rPr>
              <a:t>i</a:t>
            </a:r>
            <a:r>
              <a:rPr lang="en-US" sz="1400" dirty="0" smtClean="0">
                <a:solidFill>
                  <a:prstClr val="black"/>
                </a:solidFill>
              </a:rPr>
              <a:t>) Time course of the </a:t>
            </a:r>
            <a:r>
              <a:rPr lang="en-US" sz="1400" dirty="0" err="1" smtClean="0">
                <a:solidFill>
                  <a:prstClr val="black"/>
                </a:solidFill>
              </a:rPr>
              <a:t>mCitrine</a:t>
            </a:r>
            <a:r>
              <a:rPr lang="en-US" sz="1400" dirty="0" smtClean="0">
                <a:solidFill>
                  <a:prstClr val="black"/>
                </a:solidFill>
              </a:rPr>
              <a:t> (g), mKate2 (h) and mKate2/</a:t>
            </a:r>
            <a:r>
              <a:rPr lang="en-US" sz="1400" dirty="0" err="1" smtClean="0">
                <a:solidFill>
                  <a:prstClr val="black"/>
                </a:solidFill>
              </a:rPr>
              <a:t>mCitrine</a:t>
            </a:r>
            <a:r>
              <a:rPr lang="en-US" sz="1400" dirty="0" smtClean="0">
                <a:solidFill>
                  <a:prstClr val="black"/>
                </a:solidFill>
              </a:rPr>
              <a:t> signal ratio (</a:t>
            </a:r>
            <a:r>
              <a:rPr lang="en-US" sz="1400" dirty="0" err="1" smtClean="0">
                <a:solidFill>
                  <a:prstClr val="black"/>
                </a:solidFill>
              </a:rPr>
              <a:t>i</a:t>
            </a:r>
            <a:r>
              <a:rPr lang="en-US" sz="1400" dirty="0" smtClean="0">
                <a:solidFill>
                  <a:prstClr val="black"/>
                </a:solidFill>
              </a:rPr>
              <a:t>) in the region marked in red (d) at 20 ms time resolution after averaging 50 trials </a:t>
            </a:r>
            <a:endParaRPr lang="en-US" sz="1400" dirty="0">
              <a:solidFill>
                <a:prstClr val="black"/>
              </a:solidFill>
            </a:endParaRPr>
          </a:p>
        </p:txBody>
      </p:sp>
    </p:spTree>
    <p:extLst>
      <p:ext uri="{BB962C8B-B14F-4D97-AF65-F5344CB8AC3E}">
        <p14:creationId xmlns:p14="http://schemas.microsoft.com/office/powerpoint/2010/main" val="1948178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2870" y="142852"/>
            <a:ext cx="3714750" cy="20478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533926" y="-24"/>
            <a:ext cx="3752850" cy="5457825"/>
          </a:xfrm>
          <a:prstGeom prst="rect">
            <a:avLst/>
          </a:prstGeom>
          <a:noFill/>
          <a:ln w="9525">
            <a:noFill/>
            <a:miter lim="800000"/>
            <a:headEnd/>
            <a:tailEnd/>
          </a:ln>
          <a:effectLst/>
        </p:spPr>
      </p:pic>
      <p:sp>
        <p:nvSpPr>
          <p:cNvPr id="4" name="Rectangle 3"/>
          <p:cNvSpPr/>
          <p:nvPr/>
        </p:nvSpPr>
        <p:spPr>
          <a:xfrm>
            <a:off x="-32" y="2405147"/>
            <a:ext cx="4572000" cy="4524315"/>
          </a:xfrm>
          <a:prstGeom prst="rect">
            <a:avLst/>
          </a:prstGeom>
        </p:spPr>
        <p:txBody>
          <a:bodyPr>
            <a:spAutoFit/>
          </a:bodyPr>
          <a:lstStyle/>
          <a:p>
            <a:r>
              <a:rPr lang="en-US" dirty="0" smtClean="0">
                <a:solidFill>
                  <a:prstClr val="black"/>
                </a:solidFill>
              </a:rPr>
              <a:t>Figure 6 | Construction of receptive field maps using </a:t>
            </a:r>
            <a:r>
              <a:rPr lang="en-US" i="1" dirty="0" smtClean="0">
                <a:solidFill>
                  <a:prstClr val="black"/>
                </a:solidFill>
              </a:rPr>
              <a:t>in vivo VSFP2 imaging. (a) Selection of six whiskers (C4, E3, D2, E1, B1 and C1) for sequential stimulation and receptive field imaging. (b) Identification of selected whisker in schematic representation of cortical barrel field. (c) Composite images showing responsive areas for each of the six whiskers from a single VSFP2.3 mouse. Responsive areas (shown in color) were determined by superimposing ΔR/R0 values greater than a threshold value of 90% peak amplitude on the baseline cyan/yellow fluorescence image (shown in grayscale). Arrows below indicate </a:t>
            </a:r>
            <a:r>
              <a:rPr lang="en-US" i="1" dirty="0" err="1" smtClean="0">
                <a:solidFill>
                  <a:prstClr val="black"/>
                </a:solidFill>
              </a:rPr>
              <a:t>rostral</a:t>
            </a:r>
            <a:r>
              <a:rPr lang="en-US" i="1" dirty="0" smtClean="0">
                <a:solidFill>
                  <a:prstClr val="black"/>
                </a:solidFill>
              </a:rPr>
              <a:t> (R), caudal (C), lateral (L) and medial (M) directions. Scale bar, 1 mm. </a:t>
            </a:r>
            <a:endParaRPr lang="en-US" dirty="0">
              <a:solidFill>
                <a:prstClr val="black"/>
              </a:solidFill>
            </a:endParaRPr>
          </a:p>
        </p:txBody>
      </p:sp>
      <p:sp>
        <p:nvSpPr>
          <p:cNvPr id="5" name="TextBox 4"/>
          <p:cNvSpPr txBox="1"/>
          <p:nvPr/>
        </p:nvSpPr>
        <p:spPr>
          <a:xfrm>
            <a:off x="5830817" y="6550247"/>
            <a:ext cx="3313215" cy="307777"/>
          </a:xfrm>
          <a:prstGeom prst="rect">
            <a:avLst/>
          </a:prstGeom>
          <a:noFill/>
        </p:spPr>
        <p:txBody>
          <a:bodyPr wrap="none" rtlCol="0">
            <a:spAutoFit/>
          </a:bodyPr>
          <a:lstStyle/>
          <a:p>
            <a:r>
              <a:rPr lang="en-US" sz="1400" dirty="0" err="1" smtClean="0">
                <a:solidFill>
                  <a:prstClr val="black"/>
                </a:solidFill>
              </a:rPr>
              <a:t>Akemann</a:t>
            </a:r>
            <a:r>
              <a:rPr lang="en-US" sz="1400" dirty="0" smtClean="0">
                <a:solidFill>
                  <a:prstClr val="black"/>
                </a:solidFill>
              </a:rPr>
              <a:t> et al (2010 Aug) Nature Methods</a:t>
            </a:r>
            <a:endParaRPr lang="en-US" sz="1400" dirty="0">
              <a:solidFill>
                <a:prstClr val="black"/>
              </a:solidFill>
            </a:endParaRPr>
          </a:p>
        </p:txBody>
      </p:sp>
    </p:spTree>
    <p:extLst>
      <p:ext uri="{BB962C8B-B14F-4D97-AF65-F5344CB8AC3E}">
        <p14:creationId xmlns:p14="http://schemas.microsoft.com/office/powerpoint/2010/main" val="2915119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38113"/>
            <a:ext cx="428625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164" y="116632"/>
            <a:ext cx="43053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164" y="5013176"/>
            <a:ext cx="42767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6176" y="6613376"/>
            <a:ext cx="2978957" cy="307777"/>
          </a:xfrm>
          <a:prstGeom prst="rect">
            <a:avLst/>
          </a:prstGeom>
          <a:noFill/>
        </p:spPr>
        <p:txBody>
          <a:bodyPr wrap="none" rtlCol="0">
            <a:spAutoFit/>
          </a:bodyPr>
          <a:lstStyle/>
          <a:p>
            <a:r>
              <a:rPr lang="en-US" sz="1400" dirty="0" smtClean="0">
                <a:solidFill>
                  <a:prstClr val="black"/>
                </a:solidFill>
              </a:rPr>
              <a:t>Wang … Axel (2003) Cell </a:t>
            </a:r>
            <a:r>
              <a:rPr lang="en-GB" sz="1400" u="sng" dirty="0">
                <a:solidFill>
                  <a:prstClr val="black"/>
                </a:solidFill>
              </a:rPr>
              <a:t>112</a:t>
            </a:r>
            <a:r>
              <a:rPr lang="en-GB" sz="1400" dirty="0">
                <a:solidFill>
                  <a:prstClr val="black"/>
                </a:solidFill>
              </a:rPr>
              <a:t>, 271–282</a:t>
            </a:r>
          </a:p>
        </p:txBody>
      </p:sp>
    </p:spTree>
    <p:extLst>
      <p:ext uri="{BB962C8B-B14F-4D97-AF65-F5344CB8AC3E}">
        <p14:creationId xmlns:p14="http://schemas.microsoft.com/office/powerpoint/2010/main" val="948749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ull-size image (39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8880"/>
            <a:ext cx="3155606" cy="31556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ull-size image (77 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192" y="-27384"/>
            <a:ext cx="6032080" cy="57102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40152" y="6577607"/>
            <a:ext cx="3154069" cy="307777"/>
          </a:xfrm>
          <a:prstGeom prst="rect">
            <a:avLst/>
          </a:prstGeom>
          <a:noFill/>
        </p:spPr>
        <p:txBody>
          <a:bodyPr wrap="none" rtlCol="0">
            <a:spAutoFit/>
          </a:bodyPr>
          <a:lstStyle/>
          <a:p>
            <a:r>
              <a:rPr lang="en-US" sz="1400" dirty="0" err="1" smtClean="0"/>
              <a:t>Gallio</a:t>
            </a:r>
            <a:r>
              <a:rPr lang="en-US" sz="1400" dirty="0" smtClean="0"/>
              <a:t> … </a:t>
            </a:r>
            <a:r>
              <a:rPr lang="en-US" sz="1400" dirty="0" err="1" smtClean="0"/>
              <a:t>Zucker</a:t>
            </a:r>
            <a:r>
              <a:rPr lang="en-US" sz="1400" dirty="0" smtClean="0"/>
              <a:t> (2011) Cell </a:t>
            </a:r>
            <a:r>
              <a:rPr lang="en-US" sz="1400" dirty="0" smtClean="0">
                <a:hlinkClick r:id="rId5" tooltip="Go to table of contents for this volume/issue"/>
              </a:rPr>
              <a:t>144</a:t>
            </a:r>
            <a:r>
              <a:rPr lang="en-US" sz="1400" dirty="0" smtClean="0"/>
              <a:t>: 614–624</a:t>
            </a:r>
            <a:endParaRPr lang="en-GB" sz="1400" dirty="0"/>
          </a:p>
        </p:txBody>
      </p:sp>
    </p:spTree>
    <p:extLst>
      <p:ext uri="{BB962C8B-B14F-4D97-AF65-F5344CB8AC3E}">
        <p14:creationId xmlns:p14="http://schemas.microsoft.com/office/powerpoint/2010/main" val="3211856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E:\NCBS\Courses\Mahabaleswar 2010\aequorin-GFP FRET in jelly.jpg"/>
          <p:cNvPicPr>
            <a:picLocks noChangeAspect="1" noChangeArrowheads="1"/>
          </p:cNvPicPr>
          <p:nvPr/>
        </p:nvPicPr>
        <p:blipFill>
          <a:blip r:embed="rId2"/>
          <a:srcRect/>
          <a:stretch>
            <a:fillRect/>
          </a:stretch>
        </p:blipFill>
        <p:spPr bwMode="auto">
          <a:xfrm>
            <a:off x="2667000" y="1690688"/>
            <a:ext cx="3810000" cy="3476625"/>
          </a:xfrm>
          <a:prstGeom prst="rect">
            <a:avLst/>
          </a:prstGeom>
          <a:noFill/>
        </p:spPr>
      </p:pic>
    </p:spTree>
    <p:extLst>
      <p:ext uri="{BB962C8B-B14F-4D97-AF65-F5344CB8AC3E}">
        <p14:creationId xmlns:p14="http://schemas.microsoft.com/office/powerpoint/2010/main" val="124898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1" y="130274"/>
            <a:ext cx="8959975" cy="567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96728" y="6525344"/>
            <a:ext cx="3283784" cy="307777"/>
          </a:xfrm>
          <a:prstGeom prst="rect">
            <a:avLst/>
          </a:prstGeom>
          <a:noFill/>
        </p:spPr>
        <p:txBody>
          <a:bodyPr wrap="none" rtlCol="0">
            <a:spAutoFit/>
          </a:bodyPr>
          <a:lstStyle/>
          <a:p>
            <a:r>
              <a:rPr lang="en-US" sz="1400" dirty="0" err="1" smtClean="0">
                <a:solidFill>
                  <a:prstClr val="black"/>
                </a:solidFill>
              </a:rPr>
              <a:t>Minocci</a:t>
            </a:r>
            <a:r>
              <a:rPr lang="en-US" sz="1400" dirty="0" smtClean="0">
                <a:solidFill>
                  <a:prstClr val="black"/>
                </a:solidFill>
              </a:rPr>
              <a:t> et al (2013) BBA </a:t>
            </a:r>
            <a:r>
              <a:rPr lang="en-GB" sz="1400" u="sng" dirty="0">
                <a:solidFill>
                  <a:prstClr val="black"/>
                </a:solidFill>
              </a:rPr>
              <a:t>1833</a:t>
            </a:r>
            <a:r>
              <a:rPr lang="en-GB" sz="1400" dirty="0">
                <a:solidFill>
                  <a:prstClr val="black"/>
                </a:solidFill>
              </a:rPr>
              <a:t> </a:t>
            </a:r>
            <a:r>
              <a:rPr lang="en-GB" sz="1400" dirty="0" smtClean="0">
                <a:solidFill>
                  <a:prstClr val="black"/>
                </a:solidFill>
              </a:rPr>
              <a:t>,1632–1640</a:t>
            </a:r>
            <a:endParaRPr lang="en-GB" sz="1400" dirty="0">
              <a:solidFill>
                <a:prstClr val="black"/>
              </a:solidFill>
            </a:endParaRPr>
          </a:p>
        </p:txBody>
      </p:sp>
    </p:spTree>
    <p:extLst>
      <p:ext uri="{BB962C8B-B14F-4D97-AF65-F5344CB8AC3E}">
        <p14:creationId xmlns:p14="http://schemas.microsoft.com/office/powerpoint/2010/main" val="140764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42" y="-27426"/>
            <a:ext cx="7760482" cy="6261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96728" y="6525344"/>
            <a:ext cx="3283784" cy="307777"/>
          </a:xfrm>
          <a:prstGeom prst="rect">
            <a:avLst/>
          </a:prstGeom>
          <a:noFill/>
        </p:spPr>
        <p:txBody>
          <a:bodyPr wrap="none" rtlCol="0">
            <a:spAutoFit/>
          </a:bodyPr>
          <a:lstStyle/>
          <a:p>
            <a:r>
              <a:rPr lang="en-US" sz="1400" dirty="0" err="1" smtClean="0">
                <a:solidFill>
                  <a:prstClr val="black"/>
                </a:solidFill>
              </a:rPr>
              <a:t>Minocci</a:t>
            </a:r>
            <a:r>
              <a:rPr lang="en-US" sz="1400" dirty="0" smtClean="0">
                <a:solidFill>
                  <a:prstClr val="black"/>
                </a:solidFill>
              </a:rPr>
              <a:t> et al (2013) BBA </a:t>
            </a:r>
            <a:r>
              <a:rPr lang="en-GB" sz="1400" u="sng" dirty="0">
                <a:solidFill>
                  <a:prstClr val="black"/>
                </a:solidFill>
              </a:rPr>
              <a:t>1833</a:t>
            </a:r>
            <a:r>
              <a:rPr lang="en-GB" sz="1400" dirty="0">
                <a:solidFill>
                  <a:prstClr val="black"/>
                </a:solidFill>
              </a:rPr>
              <a:t> </a:t>
            </a:r>
            <a:r>
              <a:rPr lang="en-GB" sz="1400" dirty="0" smtClean="0">
                <a:solidFill>
                  <a:prstClr val="black"/>
                </a:solidFill>
              </a:rPr>
              <a:t>,1632–1640</a:t>
            </a:r>
            <a:endParaRPr lang="en-GB" sz="1400" dirty="0">
              <a:solidFill>
                <a:prstClr val="black"/>
              </a:solidFill>
            </a:endParaRPr>
          </a:p>
        </p:txBody>
      </p:sp>
    </p:spTree>
    <p:extLst>
      <p:ext uri="{BB962C8B-B14F-4D97-AF65-F5344CB8AC3E}">
        <p14:creationId xmlns:p14="http://schemas.microsoft.com/office/powerpoint/2010/main" val="761398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2876" y="1"/>
            <a:ext cx="8786842" cy="6902472"/>
          </a:xfrm>
          <a:prstGeom prst="rect">
            <a:avLst/>
          </a:prstGeom>
          <a:noFill/>
          <a:ln w="9525">
            <a:noFill/>
            <a:miter lim="800000"/>
            <a:headEnd/>
            <a:tailEnd/>
          </a:ln>
          <a:effectLst/>
        </p:spPr>
      </p:pic>
    </p:spTree>
    <p:extLst>
      <p:ext uri="{BB962C8B-B14F-4D97-AF65-F5344CB8AC3E}">
        <p14:creationId xmlns:p14="http://schemas.microsoft.com/office/powerpoint/2010/main" val="870744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q.edu.au/think/images/Research/FrancoisFi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896" y="4038550"/>
            <a:ext cx="637222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624"/>
            <a:ext cx="9189566" cy="385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11960" y="4293096"/>
            <a:ext cx="4390946" cy="307777"/>
          </a:xfrm>
          <a:prstGeom prst="rect">
            <a:avLst/>
          </a:prstGeom>
          <a:noFill/>
        </p:spPr>
        <p:txBody>
          <a:bodyPr wrap="none" rtlCol="0">
            <a:spAutoFit/>
          </a:bodyPr>
          <a:lstStyle/>
          <a:p>
            <a:r>
              <a:rPr lang="en-US" sz="1400" dirty="0" smtClean="0"/>
              <a:t>Kim et al (2001) </a:t>
            </a:r>
            <a:r>
              <a:rPr lang="fr-FR" sz="1400" dirty="0"/>
              <a:t>Neuroscience </a:t>
            </a:r>
            <a:r>
              <a:rPr lang="fr-FR" sz="1400" dirty="0" err="1"/>
              <a:t>Letters</a:t>
            </a:r>
            <a:r>
              <a:rPr lang="fr-FR" sz="1400" dirty="0"/>
              <a:t> </a:t>
            </a:r>
            <a:r>
              <a:rPr lang="fr-FR" sz="1400" u="sng" dirty="0" smtClean="0"/>
              <a:t>298</a:t>
            </a:r>
            <a:r>
              <a:rPr lang="fr-FR" sz="1400" dirty="0" smtClean="0"/>
              <a:t>: 217 - 221</a:t>
            </a:r>
            <a:endParaRPr lang="en-GB" sz="1400" dirty="0"/>
          </a:p>
        </p:txBody>
      </p:sp>
    </p:spTree>
    <p:extLst>
      <p:ext uri="{BB962C8B-B14F-4D97-AF65-F5344CB8AC3E}">
        <p14:creationId xmlns:p14="http://schemas.microsoft.com/office/powerpoint/2010/main" val="1091933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99392"/>
            <a:ext cx="9324528" cy="346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18373" y="6577607"/>
            <a:ext cx="3990131" cy="307777"/>
          </a:xfrm>
          <a:prstGeom prst="rect">
            <a:avLst/>
          </a:prstGeom>
          <a:noFill/>
        </p:spPr>
        <p:txBody>
          <a:bodyPr wrap="none" rtlCol="0">
            <a:spAutoFit/>
          </a:bodyPr>
          <a:lstStyle/>
          <a:p>
            <a:r>
              <a:rPr lang="en-US" sz="1400" dirty="0" smtClean="0"/>
              <a:t>Khan </a:t>
            </a:r>
            <a:r>
              <a:rPr lang="en-US" sz="1400" dirty="0" err="1" smtClean="0"/>
              <a:t>Thattai</a:t>
            </a:r>
            <a:r>
              <a:rPr lang="en-US" sz="1400" dirty="0" smtClean="0"/>
              <a:t> Bhalla (2008) </a:t>
            </a:r>
            <a:r>
              <a:rPr lang="en-GB" sz="1400" dirty="0"/>
              <a:t>Neuron </a:t>
            </a:r>
            <a:r>
              <a:rPr lang="en-GB" sz="1400" u="sng" dirty="0"/>
              <a:t>57</a:t>
            </a:r>
            <a:r>
              <a:rPr lang="en-GB" sz="1400" dirty="0"/>
              <a:t>, 571–585</a:t>
            </a:r>
            <a:endParaRPr lang="en-GB" sz="1400" dirty="0"/>
          </a:p>
        </p:txBody>
      </p:sp>
      <p:sp>
        <p:nvSpPr>
          <p:cNvPr id="3" name="TextBox 2"/>
          <p:cNvSpPr txBox="1"/>
          <p:nvPr/>
        </p:nvSpPr>
        <p:spPr>
          <a:xfrm>
            <a:off x="4453339" y="5590730"/>
            <a:ext cx="1774845" cy="369332"/>
          </a:xfrm>
          <a:prstGeom prst="rect">
            <a:avLst/>
          </a:prstGeom>
          <a:noFill/>
        </p:spPr>
        <p:txBody>
          <a:bodyPr wrap="none" rtlCol="0">
            <a:spAutoFit/>
          </a:bodyPr>
          <a:lstStyle/>
          <a:p>
            <a:r>
              <a:rPr lang="en-US" dirty="0" err="1" smtClean="0"/>
              <a:t>Isoamyl</a:t>
            </a:r>
            <a:r>
              <a:rPr lang="en-US" dirty="0" smtClean="0"/>
              <a:t> alcohol</a:t>
            </a:r>
            <a:endParaRPr lang="en-GB"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267" y="3360882"/>
            <a:ext cx="3472885" cy="2173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39844" y="5589240"/>
            <a:ext cx="1172116" cy="369332"/>
          </a:xfrm>
          <a:prstGeom prst="rect">
            <a:avLst/>
          </a:prstGeom>
          <a:noFill/>
        </p:spPr>
        <p:txBody>
          <a:bodyPr wrap="none" rtlCol="0">
            <a:spAutoFit/>
          </a:bodyPr>
          <a:lstStyle/>
          <a:p>
            <a:r>
              <a:rPr lang="en-US" dirty="0" smtClean="0"/>
              <a:t>1,4 cineol</a:t>
            </a:r>
            <a:endParaRPr lang="en-GB" dirty="0"/>
          </a:p>
        </p:txBody>
      </p:sp>
    </p:spTree>
    <p:extLst>
      <p:ext uri="{BB962C8B-B14F-4D97-AF65-F5344CB8AC3E}">
        <p14:creationId xmlns:p14="http://schemas.microsoft.com/office/powerpoint/2010/main" val="14611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506jby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 y="0"/>
            <a:ext cx="3059832" cy="39307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users.atw.hu/braintelemeter/Pati1%20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575" y="0"/>
            <a:ext cx="63659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129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Squire\Images\06f01.jpg"/>
          <p:cNvPicPr>
            <a:picLocks noChangeAspect="1" noChangeArrowheads="1"/>
          </p:cNvPicPr>
          <p:nvPr/>
        </p:nvPicPr>
        <p:blipFill>
          <a:blip r:embed="rId3" r:link="rId4" cstate="print"/>
          <a:srcRect b="7692"/>
          <a:stretch>
            <a:fillRect/>
          </a:stretch>
        </p:blipFill>
        <p:spPr bwMode="auto">
          <a:xfrm>
            <a:off x="-9525" y="714375"/>
            <a:ext cx="904240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The Patch clamp set-up. The cell is in the whole cell configuration."/>
          <p:cNvPicPr>
            <a:picLocks noChangeAspect="1" noChangeArrowheads="1"/>
          </p:cNvPicPr>
          <p:nvPr/>
        </p:nvPicPr>
        <p:blipFill>
          <a:blip r:embed="rId2" cstate="print"/>
          <a:srcRect/>
          <a:stretch>
            <a:fillRect/>
          </a:stretch>
        </p:blipFill>
        <p:spPr bwMode="auto">
          <a:xfrm>
            <a:off x="1979712" y="1916832"/>
            <a:ext cx="4752975" cy="27813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Sho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1547</Words>
  <Application>Microsoft Office PowerPoint</Application>
  <PresentationFormat>On-screen Show (4:3)</PresentationFormat>
  <Paragraphs>145</Paragraphs>
  <Slides>47</Slides>
  <Notes>6</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47</vt:i4>
      </vt:variant>
    </vt:vector>
  </HeadingPairs>
  <TitlesOfParts>
    <vt:vector size="60" baseType="lpstr">
      <vt:lpstr>9_Default Design</vt:lpstr>
      <vt:lpstr>11_Default Design</vt:lpstr>
      <vt:lpstr>1_Office Theme</vt:lpstr>
      <vt:lpstr>Office Theme</vt:lpstr>
      <vt:lpstr>2_Office Theme</vt:lpstr>
      <vt:lpstr>2_Default Design</vt:lpstr>
      <vt:lpstr>4_Default Design</vt:lpstr>
      <vt:lpstr>Blank Show Template</vt:lpstr>
      <vt:lpstr>3_Office Theme</vt:lpstr>
      <vt:lpstr>4_Office Theme</vt:lpstr>
      <vt:lpstr>15_Default Design</vt:lpstr>
      <vt:lpstr>5_Office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Characteristics of ion channels</dc:title>
  <dc:creator>MK Mathew</dc:creator>
  <cp:lastModifiedBy>MK Mathew</cp:lastModifiedBy>
  <cp:revision>29</cp:revision>
  <dcterms:created xsi:type="dcterms:W3CDTF">2012-04-16T11:07:00Z</dcterms:created>
  <dcterms:modified xsi:type="dcterms:W3CDTF">2013-08-24T12:11:59Z</dcterms:modified>
</cp:coreProperties>
</file>