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69" r:id="rId3"/>
    <p:sldId id="372" r:id="rId4"/>
    <p:sldId id="405" r:id="rId5"/>
    <p:sldId id="374" r:id="rId6"/>
    <p:sldId id="373" r:id="rId7"/>
    <p:sldId id="376" r:id="rId8"/>
    <p:sldId id="377" r:id="rId9"/>
    <p:sldId id="375" r:id="rId10"/>
    <p:sldId id="371" r:id="rId11"/>
    <p:sldId id="394" r:id="rId12"/>
    <p:sldId id="379" r:id="rId13"/>
    <p:sldId id="403" r:id="rId14"/>
    <p:sldId id="407" r:id="rId15"/>
    <p:sldId id="389" r:id="rId16"/>
    <p:sldId id="390" r:id="rId17"/>
    <p:sldId id="391" r:id="rId18"/>
    <p:sldId id="392" r:id="rId19"/>
    <p:sldId id="393" r:id="rId20"/>
    <p:sldId id="395" r:id="rId21"/>
    <p:sldId id="396" r:id="rId22"/>
    <p:sldId id="382" r:id="rId23"/>
    <p:sldId id="383" r:id="rId24"/>
    <p:sldId id="384" r:id="rId25"/>
    <p:sldId id="397" r:id="rId26"/>
    <p:sldId id="385" r:id="rId27"/>
    <p:sldId id="399" r:id="rId28"/>
    <p:sldId id="398" r:id="rId29"/>
    <p:sldId id="401" r:id="rId30"/>
    <p:sldId id="387" r:id="rId31"/>
    <p:sldId id="412" r:id="rId32"/>
    <p:sldId id="413" r:id="rId33"/>
    <p:sldId id="414" r:id="rId34"/>
    <p:sldId id="415" r:id="rId35"/>
    <p:sldId id="417" r:id="rId36"/>
    <p:sldId id="419" r:id="rId37"/>
    <p:sldId id="420" r:id="rId38"/>
    <p:sldId id="388" r:id="rId39"/>
    <p:sldId id="416" r:id="rId40"/>
    <p:sldId id="410" r:id="rId41"/>
    <p:sldId id="411" r:id="rId42"/>
    <p:sldId id="370" r:id="rId43"/>
    <p:sldId id="406" r:id="rId44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31" autoAdjust="0"/>
  </p:normalViewPr>
  <p:slideViewPr>
    <p:cSldViewPr showGuides="1">
      <p:cViewPr varScale="1">
        <p:scale>
          <a:sx n="63" d="100"/>
          <a:sy n="63" d="100"/>
        </p:scale>
        <p:origin x="-15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Nils\Documents\LU_Dokumenti\Projekti\LZP\Auxin2012\2013\Glucosides_IAA_HPLC-MS_2013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Nils\Documents\LU_Dokumenti\Projekti\LZP\Auxin2012\2013\Glucosides_IAA_HPLC-MS_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errBars>
            <c:errBarType val="both"/>
            <c:errValType val="cust"/>
            <c:noEndCap val="0"/>
            <c:plus>
              <c:numRef>
                <c:f>Sheet1!$F$48:$F$51</c:f>
                <c:numCache>
                  <c:formatCode>General</c:formatCode>
                  <c:ptCount val="4"/>
                  <c:pt idx="0">
                    <c:v>1.5980613254815961</c:v>
                  </c:pt>
                  <c:pt idx="1">
                    <c:v>6.8023672350145805</c:v>
                  </c:pt>
                  <c:pt idx="2">
                    <c:v>0.59396969619669981</c:v>
                  </c:pt>
                  <c:pt idx="3">
                    <c:v>6.738815425082791</c:v>
                  </c:pt>
                </c:numCache>
              </c:numRef>
            </c:plus>
            <c:minus>
              <c:numRef>
                <c:f>Sheet1!$F$48:$F$51</c:f>
                <c:numCache>
                  <c:formatCode>General</c:formatCode>
                  <c:ptCount val="4"/>
                  <c:pt idx="0">
                    <c:v>1.5980613254815961</c:v>
                  </c:pt>
                  <c:pt idx="1">
                    <c:v>6.8023672350145805</c:v>
                  </c:pt>
                  <c:pt idx="2">
                    <c:v>0.59396969619669981</c:v>
                  </c:pt>
                  <c:pt idx="3">
                    <c:v>6.738815425082791</c:v>
                  </c:pt>
                </c:numCache>
              </c:numRef>
            </c:minus>
          </c:errBars>
          <c:cat>
            <c:strRef>
              <c:f>Sheet1!$D$48:$D$51</c:f>
              <c:strCache>
                <c:ptCount val="4"/>
                <c:pt idx="0">
                  <c:v>Col-0</c:v>
                </c:pt>
                <c:pt idx="1">
                  <c:v>dnd2</c:v>
                </c:pt>
                <c:pt idx="2">
                  <c:v>Parkland</c:v>
                </c:pt>
                <c:pt idx="3">
                  <c:v>nec1</c:v>
                </c:pt>
              </c:strCache>
            </c:strRef>
          </c:cat>
          <c:val>
            <c:numRef>
              <c:f>Sheet1!$E$48:$E$51</c:f>
              <c:numCache>
                <c:formatCode>General</c:formatCode>
                <c:ptCount val="4"/>
                <c:pt idx="0">
                  <c:v>48.56</c:v>
                </c:pt>
                <c:pt idx="1">
                  <c:v>122.85</c:v>
                </c:pt>
                <c:pt idx="2">
                  <c:v>10.130000000000001</c:v>
                </c:pt>
                <c:pt idx="3">
                  <c:v>41.364999999999995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404160"/>
        <c:axId val="41169984"/>
      </c:barChart>
      <c:catAx>
        <c:axId val="694041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lv-LV"/>
          </a:p>
        </c:txPr>
        <c:crossAx val="41169984"/>
        <c:crosses val="autoZero"/>
        <c:auto val="1"/>
        <c:lblAlgn val="ctr"/>
        <c:lblOffset val="100"/>
        <c:noMultiLvlLbl val="0"/>
      </c:catAx>
      <c:valAx>
        <c:axId val="411699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lv-LV" sz="1600"/>
                  <a:t>IAA, ng g</a:t>
                </a:r>
                <a:r>
                  <a:rPr lang="lv-LV" sz="1600" baseline="30000"/>
                  <a:t>-1</a:t>
                </a:r>
                <a:r>
                  <a:rPr lang="lv-LV" sz="1600"/>
                  <a:t> FW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9404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errBars>
            <c:errBarType val="both"/>
            <c:errValType val="cust"/>
            <c:noEndCap val="0"/>
            <c:plus>
              <c:numRef>
                <c:f>Sheet1!$E$67:$E$70</c:f>
                <c:numCache>
                  <c:formatCode>General</c:formatCode>
                  <c:ptCount val="4"/>
                  <c:pt idx="0">
                    <c:v>10.626400707671431</c:v>
                  </c:pt>
                  <c:pt idx="1">
                    <c:v>5.3853252455167455</c:v>
                  </c:pt>
                  <c:pt idx="2">
                    <c:v>2.4444681425618944</c:v>
                  </c:pt>
                  <c:pt idx="3">
                    <c:v>2.4795362973749766</c:v>
                  </c:pt>
                </c:numCache>
              </c:numRef>
            </c:plus>
            <c:minus>
              <c:numRef>
                <c:f>Sheet1!$E$67:$E$70</c:f>
                <c:numCache>
                  <c:formatCode>General</c:formatCode>
                  <c:ptCount val="4"/>
                  <c:pt idx="0">
                    <c:v>10.626400707671431</c:v>
                  </c:pt>
                  <c:pt idx="1">
                    <c:v>5.3853252455167455</c:v>
                  </c:pt>
                  <c:pt idx="2">
                    <c:v>2.4444681425618944</c:v>
                  </c:pt>
                  <c:pt idx="3">
                    <c:v>2.4795362973749766</c:v>
                  </c:pt>
                </c:numCache>
              </c:numRef>
            </c:minus>
          </c:errBars>
          <c:cat>
            <c:strRef>
              <c:f>Sheet1!$C$67:$C$70</c:f>
              <c:strCache>
                <c:ptCount val="4"/>
                <c:pt idx="0">
                  <c:v>Col-0</c:v>
                </c:pt>
                <c:pt idx="1">
                  <c:v>dnd2</c:v>
                </c:pt>
                <c:pt idx="2">
                  <c:v>Parkland</c:v>
                </c:pt>
                <c:pt idx="3">
                  <c:v>nec1</c:v>
                </c:pt>
              </c:strCache>
            </c:strRef>
          </c:cat>
          <c:val>
            <c:numRef>
              <c:f>Sheet1!$D$67:$D$70</c:f>
              <c:numCache>
                <c:formatCode>General</c:formatCode>
                <c:ptCount val="4"/>
                <c:pt idx="0">
                  <c:v>121.86</c:v>
                </c:pt>
                <c:pt idx="1">
                  <c:v>51.027999999999999</c:v>
                </c:pt>
                <c:pt idx="2">
                  <c:v>2.6034999999999999</c:v>
                </c:pt>
                <c:pt idx="3">
                  <c:v>12.32175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723200"/>
        <c:axId val="41171712"/>
      </c:barChart>
      <c:catAx>
        <c:axId val="687232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lv-LV"/>
          </a:p>
        </c:txPr>
        <c:crossAx val="41171712"/>
        <c:crosses val="autoZero"/>
        <c:auto val="1"/>
        <c:lblAlgn val="ctr"/>
        <c:lblOffset val="100"/>
        <c:noMultiLvlLbl val="0"/>
      </c:catAx>
      <c:valAx>
        <c:axId val="411717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lv-LV" sz="1600" b="1" i="0" baseline="0">
                    <a:effectLst/>
                  </a:rPr>
                  <a:t>IAA Trp, ng g</a:t>
                </a:r>
                <a:r>
                  <a:rPr lang="lv-LV" sz="1600" b="1" i="0" baseline="30000">
                    <a:effectLst/>
                  </a:rPr>
                  <a:t>-1</a:t>
                </a:r>
                <a:r>
                  <a:rPr lang="lv-LV" sz="1600" b="1" i="0" baseline="0">
                    <a:effectLst/>
                  </a:rPr>
                  <a:t> FW</a:t>
                </a:r>
                <a:endParaRPr lang="lv-LV" sz="16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8723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0.26042</cdr:x>
      <cdr:y>0.04671</cdr:y>
    </cdr:from>
    <cdr:to>
      <cdr:x>0.26042</cdr:x>
      <cdr:y>0.38235</cdr:y>
    </cdr:to>
    <cdr:cxnSp macro="">
      <cdr:nvCxnSpPr>
        <cdr:cNvPr id="5" name="Straight Connector 4"/>
        <cdr:cNvCxnSpPr/>
      </cdr:nvCxnSpPr>
      <cdr:spPr>
        <a:xfrm xmlns:a="http://schemas.openxmlformats.org/drawingml/2006/main" flipV="1">
          <a:off x="1190625" y="128588"/>
          <a:ext cx="0" cy="923925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0.25833</cdr:x>
      <cdr:y>0.05363</cdr:y>
    </cdr:from>
    <cdr:to>
      <cdr:x>0.46875</cdr:x>
      <cdr:y>0.05363</cdr:y>
    </cdr:to>
    <cdr:cxnSp macro="">
      <cdr:nvCxnSpPr>
        <cdr:cNvPr id="11" name="Straight Connector 10"/>
        <cdr:cNvCxnSpPr/>
      </cdr:nvCxnSpPr>
      <cdr:spPr>
        <a:xfrm xmlns:a="http://schemas.openxmlformats.org/drawingml/2006/main">
          <a:off x="1181100" y="147638"/>
          <a:ext cx="962025" cy="0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</cdr:x>
      <cdr:y>0</cdr:y>
    </cdr:from>
    <cdr:to>
      <cdr:x>0.39375</cdr:x>
      <cdr:y>0.08304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485900" y="0"/>
          <a:ext cx="314325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lv-LV" sz="1600"/>
            <a:t>**</a:t>
          </a:r>
        </a:p>
      </cdr:txBody>
    </cdr:sp>
  </cdr:relSizeAnchor>
  <cdr:relSizeAnchor xmlns:cdr="http://schemas.openxmlformats.org/drawingml/2006/chartDrawing">
    <cdr:from>
      <cdr:x>0.66458</cdr:x>
      <cdr:y>0.34912</cdr:y>
    </cdr:from>
    <cdr:to>
      <cdr:x>0.66458</cdr:x>
      <cdr:y>0.68476</cdr:y>
    </cdr:to>
    <cdr:cxnSp macro="">
      <cdr:nvCxnSpPr>
        <cdr:cNvPr id="16" name="Straight Connector 15"/>
        <cdr:cNvCxnSpPr/>
      </cdr:nvCxnSpPr>
      <cdr:spPr>
        <a:xfrm xmlns:a="http://schemas.openxmlformats.org/drawingml/2006/main" flipV="1">
          <a:off x="3038475" y="967678"/>
          <a:ext cx="0" cy="930319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0.6625</cdr:x>
      <cdr:y>0.35604</cdr:y>
    </cdr:from>
    <cdr:to>
      <cdr:x>0.87292</cdr:x>
      <cdr:y>0.35604</cdr:y>
    </cdr:to>
    <cdr:cxnSp macro="">
      <cdr:nvCxnSpPr>
        <cdr:cNvPr id="17" name="Straight Connector 16"/>
        <cdr:cNvCxnSpPr/>
      </cdr:nvCxnSpPr>
      <cdr:spPr>
        <a:xfrm xmlns:a="http://schemas.openxmlformats.org/drawingml/2006/main">
          <a:off x="3028950" y="986863"/>
          <a:ext cx="962040" cy="0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0.72917</cdr:x>
      <cdr:y>0.30241</cdr:y>
    </cdr:from>
    <cdr:to>
      <cdr:x>0.79792</cdr:x>
      <cdr:y>0.38545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3333750" y="838200"/>
          <a:ext cx="314325" cy="230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lv-LV" sz="1600"/>
            <a:t>**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0.46875</cdr:x>
      <cdr:y>0.05359</cdr:y>
    </cdr:from>
    <cdr:to>
      <cdr:x>0.46875</cdr:x>
      <cdr:y>0.38923</cdr:y>
    </cdr:to>
    <cdr:cxnSp macro="">
      <cdr:nvCxnSpPr>
        <cdr:cNvPr id="2" name="Straight Connector 1"/>
        <cdr:cNvCxnSpPr/>
      </cdr:nvCxnSpPr>
      <cdr:spPr>
        <a:xfrm xmlns:a="http://schemas.openxmlformats.org/drawingml/2006/main" flipV="1">
          <a:off x="2143125" y="148528"/>
          <a:ext cx="0" cy="930319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0.26042</cdr:x>
      <cdr:y>0.05363</cdr:y>
    </cdr:from>
    <cdr:to>
      <cdr:x>0.47083</cdr:x>
      <cdr:y>0.05363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1190625" y="148660"/>
          <a:ext cx="962025" cy="0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0.31944</cdr:x>
      <cdr:y>0</cdr:y>
    </cdr:from>
    <cdr:to>
      <cdr:x>0.38819</cdr:x>
      <cdr:y>0.08304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60500" y="0"/>
          <a:ext cx="314325" cy="230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1600"/>
            <a:t>**</a:t>
          </a:r>
        </a:p>
      </cdr:txBody>
    </cdr:sp>
  </cdr:relSizeAnchor>
  <cdr:relSizeAnchor xmlns:cdr="http://schemas.openxmlformats.org/drawingml/2006/chartDrawing">
    <cdr:from>
      <cdr:x>0.6625</cdr:x>
      <cdr:y>0.43961</cdr:y>
    </cdr:from>
    <cdr:to>
      <cdr:x>0.6625</cdr:x>
      <cdr:y>0.77525</cdr:y>
    </cdr:to>
    <cdr:cxnSp macro="">
      <cdr:nvCxnSpPr>
        <cdr:cNvPr id="5" name="Straight Connector 4"/>
        <cdr:cNvCxnSpPr/>
      </cdr:nvCxnSpPr>
      <cdr:spPr>
        <a:xfrm xmlns:a="http://schemas.openxmlformats.org/drawingml/2006/main" flipV="1">
          <a:off x="3028950" y="1218503"/>
          <a:ext cx="0" cy="930319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0.6625</cdr:x>
      <cdr:y>0.44653</cdr:y>
    </cdr:from>
    <cdr:to>
      <cdr:x>0.87292</cdr:x>
      <cdr:y>0.44653</cdr:y>
    </cdr:to>
    <cdr:cxnSp macro="">
      <cdr:nvCxnSpPr>
        <cdr:cNvPr id="6" name="Straight Connector 5"/>
        <cdr:cNvCxnSpPr/>
      </cdr:nvCxnSpPr>
      <cdr:spPr>
        <a:xfrm xmlns:a="http://schemas.openxmlformats.org/drawingml/2006/main">
          <a:off x="3028950" y="1237685"/>
          <a:ext cx="962025" cy="0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0.72153</cdr:x>
      <cdr:y>0.37572</cdr:y>
    </cdr:from>
    <cdr:to>
      <cdr:x>0.79028</cdr:x>
      <cdr:y>0.45876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298825" y="1041400"/>
          <a:ext cx="314325" cy="230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1600"/>
            <a:t>**</a:t>
          </a:r>
        </a:p>
      </cdr:txBody>
    </cdr:sp>
  </cdr:relSizeAnchor>
  <cdr:relSizeAnchor xmlns:cdr="http://schemas.openxmlformats.org/drawingml/2006/chartDrawing">
    <cdr:from>
      <cdr:x>0.87083</cdr:x>
      <cdr:y>0.43847</cdr:y>
    </cdr:from>
    <cdr:to>
      <cdr:x>0.87292</cdr:x>
      <cdr:y>0.71993</cdr:y>
    </cdr:to>
    <cdr:cxnSp macro="">
      <cdr:nvCxnSpPr>
        <cdr:cNvPr id="8" name="Straight Connector 7"/>
        <cdr:cNvCxnSpPr/>
      </cdr:nvCxnSpPr>
      <cdr:spPr>
        <a:xfrm xmlns:a="http://schemas.openxmlformats.org/drawingml/2006/main" flipV="1">
          <a:off x="3981450" y="1215329"/>
          <a:ext cx="9525" cy="780159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987EE-1185-4E9B-918E-A06E2218DD51}" type="datetimeFigureOut">
              <a:rPr lang="lv-LV" smtClean="0"/>
              <a:pPr/>
              <a:t>2014.05.03.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EE319-17F2-425E-9834-44137BCBD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5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Mutations (heritable variation in genome sequence) have always been important for genetic studies, exemplified by seminal studies in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Pisum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sativum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Drosophila melanogaster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Collections of phenotypically characterized mutants have allowed to study developmental and biochemical pathways in many organisms. Barley is a valuable model for temperate zone crop plants due to its inbreeding diploid nature and well-developed genetic and genomic resources.  Importantly, there are several collections of well-characterized and publicly available barley mutants. Here I will introduce the available barley mutant resources, and provide examples of some of the most important barley mutants. Finally, I will briefly introduce our work with barley necrotic (lesion mimic) mutants that traditionally have served for studies of disease resistance, but recently have also provided insights into plant hormone signaling. 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 of some of the most important barley mutants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-C, PpdH1)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smtClean="0"/>
              <a:t>Hlm - </a:t>
            </a:r>
            <a:r>
              <a:rPr lang="en-US" smtClean="0"/>
              <a:t>HR-like lesion mimic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309706-0E4A-4D4B-BE6F-C8D7CAA957FE}" type="slidenum">
              <a:rPr lang="lv-LV" smtClean="0"/>
              <a:pPr>
                <a:defRPr/>
              </a:pPr>
              <a:t>17</a:t>
            </a:fld>
            <a:endParaRPr lang="lv-LV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B8E69E-02EA-4BC7-8F27-07A59F6170BE}" type="slidenum">
              <a:rPr lang="lv-LV" smtClean="0"/>
              <a:pPr>
                <a:defRPr/>
              </a:pPr>
              <a:t>18</a:t>
            </a:fld>
            <a:endParaRPr lang="lv-LV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Šo pazīmi nosaka </a:t>
            </a:r>
            <a:r>
              <a:rPr lang="en-US" dirty="0" smtClean="0"/>
              <a:t>r (</a:t>
            </a:r>
            <a:r>
              <a:rPr lang="en-US" i="1" dirty="0" err="1" smtClean="0"/>
              <a:t>rugosus</a:t>
            </a:r>
            <a:r>
              <a:rPr lang="en-US" dirty="0" smtClean="0"/>
              <a:t>) </a:t>
            </a:r>
            <a:r>
              <a:rPr lang="lv-LV" dirty="0" smtClean="0"/>
              <a:t>lokuss. </a:t>
            </a:r>
            <a:r>
              <a:rPr lang="lv-LV" i="1" dirty="0" smtClean="0"/>
              <a:t>RR</a:t>
            </a:r>
            <a:r>
              <a:rPr lang="lv-LV" dirty="0" smtClean="0"/>
              <a:t> un </a:t>
            </a:r>
            <a:r>
              <a:rPr lang="lv-LV" i="1" dirty="0" err="1" smtClean="0"/>
              <a:t>Rr</a:t>
            </a:r>
            <a:r>
              <a:rPr lang="lv-LV" dirty="0" smtClean="0"/>
              <a:t> genotipi nosaka gludas sēklas, bet </a:t>
            </a:r>
            <a:r>
              <a:rPr lang="lv-LV" i="1" dirty="0" err="1" smtClean="0"/>
              <a:t>rr</a:t>
            </a:r>
            <a:r>
              <a:rPr lang="lv-LV" dirty="0" smtClean="0"/>
              <a:t> genotips nosaka krokotas sēklas. </a:t>
            </a:r>
          </a:p>
          <a:p>
            <a:r>
              <a:rPr lang="lv-LV" i="1" dirty="0" err="1" smtClean="0"/>
              <a:t>rr</a:t>
            </a:r>
            <a:r>
              <a:rPr lang="lv-LV" dirty="0" smtClean="0"/>
              <a:t> sēklās trūkst cietes zarošanās enzīms I (</a:t>
            </a:r>
            <a:r>
              <a:rPr lang="en-US" dirty="0" smtClean="0"/>
              <a:t>starch-branching enzyme </a:t>
            </a:r>
            <a:r>
              <a:rPr lang="lv-LV" dirty="0" smtClean="0"/>
              <a:t>–</a:t>
            </a:r>
            <a:r>
              <a:rPr lang="en-US" dirty="0" smtClean="0"/>
              <a:t>SBEI</a:t>
            </a:r>
            <a:r>
              <a:rPr lang="lv-LV" dirty="0" smtClean="0"/>
              <a:t>). </a:t>
            </a:r>
            <a:r>
              <a:rPr lang="lv-LV" i="1" dirty="0" smtClean="0"/>
              <a:t>r</a:t>
            </a:r>
            <a:r>
              <a:rPr lang="lv-LV" dirty="0" smtClean="0"/>
              <a:t> lokusā ir Ac/</a:t>
            </a:r>
            <a:r>
              <a:rPr lang="lv-LV" dirty="0" err="1" smtClean="0"/>
              <a:t>Ds</a:t>
            </a:r>
            <a:r>
              <a:rPr lang="lv-LV" dirty="0" smtClean="0"/>
              <a:t> </a:t>
            </a:r>
            <a:r>
              <a:rPr lang="lv-LV" dirty="0" err="1" smtClean="0"/>
              <a:t>transposona</a:t>
            </a:r>
            <a:r>
              <a:rPr lang="lv-LV" dirty="0" smtClean="0"/>
              <a:t> </a:t>
            </a:r>
            <a:r>
              <a:rPr lang="lv-LV" dirty="0" err="1" smtClean="0"/>
              <a:t>insercija</a:t>
            </a:r>
            <a:r>
              <a:rPr lang="lv-LV" dirty="0" smtClean="0"/>
              <a:t>, kas noved pie nefunkcionālas </a:t>
            </a:r>
            <a:r>
              <a:rPr lang="lv-LV" dirty="0" err="1" smtClean="0"/>
              <a:t>mRNS</a:t>
            </a:r>
            <a:r>
              <a:rPr lang="lv-LV" dirty="0" smtClean="0"/>
              <a:t> sintēzes un cietes, lipīdu un proteīnu biosintēzes traucējumiem.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E319-17F2-425E-9834-44137BCBD66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5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smtClean="0"/>
              <a:t>Spl – spotted leaf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5643A9-4758-4DF5-A663-F79AEC0D9A1C}" type="slidenum">
              <a:rPr lang="lv-LV" smtClean="0"/>
              <a:pPr>
                <a:defRPr/>
              </a:pPr>
              <a:t>16</a:t>
            </a:fld>
            <a:endParaRPr 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6A23E-E557-46D7-9DFD-A596BBF4E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delweb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757" y="4500570"/>
            <a:ext cx="6400800" cy="1138230"/>
          </a:xfrm>
        </p:spPr>
        <p:txBody>
          <a:bodyPr>
            <a:normAutofit fontScale="92500"/>
          </a:bodyPr>
          <a:lstStyle/>
          <a:p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Dr. biol. Nils Rostoks </a:t>
            </a:r>
          </a:p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University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Latvia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Faculty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Biology</a:t>
            </a: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8662" y="1928802"/>
            <a:ext cx="7500990" cy="2143140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Diversity of barley mutants. A case of necrotic mutants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Muller</a:t>
            </a:r>
            <a:r>
              <a:rPr lang="lv-LV" dirty="0" smtClean="0"/>
              <a:t> </a:t>
            </a:r>
            <a:r>
              <a:rPr lang="lv-LV" dirty="0" err="1" smtClean="0"/>
              <a:t>drosophila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0DB5F-E60C-4C3E-8D53-2A1F20CA6CE3}" type="slidenum">
              <a:rPr lang="lv-LV" smtClean="0"/>
              <a:pPr>
                <a:defRPr/>
              </a:pPr>
              <a:t>10</a:t>
            </a:fld>
            <a:endParaRPr lang="lv-LV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1950"/>
            <a:ext cx="7161213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12825" y="5695950"/>
            <a:ext cx="3522663" cy="60642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0027" y="2626518"/>
            <a:ext cx="3503612" cy="160496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6" name="Rectangle 5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/>
              <a:t>Muller, H. J. (1927). Artificial transmutation of the gene. </a:t>
            </a:r>
            <a:r>
              <a:rPr lang="en-US" i="1" dirty="0"/>
              <a:t>Science</a:t>
            </a:r>
            <a:r>
              <a:rPr lang="en-US" dirty="0"/>
              <a:t> </a:t>
            </a:r>
            <a:r>
              <a:rPr lang="en-US" b="1" dirty="0"/>
              <a:t>66</a:t>
            </a:r>
            <a:r>
              <a:rPr lang="en-US" dirty="0"/>
              <a:t>, 84-87.</a:t>
            </a:r>
          </a:p>
        </p:txBody>
      </p:sp>
    </p:spTree>
    <p:extLst>
      <p:ext uri="{BB962C8B-B14F-4D97-AF65-F5344CB8AC3E}">
        <p14:creationId xmlns:p14="http://schemas.microsoft.com/office/powerpoint/2010/main" val="392236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552872" y="630932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0DB5F-E60C-4C3E-8D53-2A1F20CA6CE3}" type="slidenum">
              <a:rPr lang="lv-LV" smtClean="0"/>
              <a:pPr>
                <a:defRPr/>
              </a:pPr>
              <a:t>11</a:t>
            </a:fld>
            <a:endParaRPr lang="lv-LV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7751763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632498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/>
              <a:t>Stadler</a:t>
            </a:r>
            <a:r>
              <a:rPr lang="lv-LV" dirty="0" smtClean="0"/>
              <a:t> LJ (1928) </a:t>
            </a:r>
            <a:r>
              <a:rPr lang="lv-LV" dirty="0"/>
              <a:t>Science 68, 186-187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704978" cy="319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97914" y="6366918"/>
            <a:ext cx="6948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http://www.carlsberglab.dk/professors/Hansson/Research/Pages/default.aspx</a:t>
            </a:r>
          </a:p>
        </p:txBody>
      </p:sp>
    </p:spTree>
    <p:extLst>
      <p:ext uri="{BB962C8B-B14F-4D97-AF65-F5344CB8AC3E}">
        <p14:creationId xmlns:p14="http://schemas.microsoft.com/office/powerpoint/2010/main" val="172713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History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mutant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research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Scandinavian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mutant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collections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Sweden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Denmark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</a:p>
          <a:p>
            <a:pPr marL="0" indent="0">
              <a:buNone/>
            </a:pPr>
            <a:r>
              <a:rPr lang="lv-LV" sz="2800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H. Nilsson-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Ehle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, A.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Gustafsson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nordgen.org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</a:p>
          <a:p>
            <a:pPr marL="0" indent="0">
              <a:buNone/>
            </a:pPr>
            <a:r>
              <a:rPr lang="lv-LV" sz="2800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U.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Lundqvist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, D.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von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Wettstein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, M.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Hansson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	(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Carlsberg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Labs)  </a:t>
            </a:r>
          </a:p>
          <a:p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North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American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mutant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collections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	J.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Franckowiak</a:t>
            </a:r>
            <a:r>
              <a:rPr lang="lv-LV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Bowman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lines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) - &gt;800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different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	mutant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alleles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backcrossed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into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Bowman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lv-LV" sz="2800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R.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Warner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, A. Kleinhofs</a:t>
            </a:r>
          </a:p>
          <a:p>
            <a:endParaRPr lang="lv-LV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8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Bowman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BC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lines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88" y="-544"/>
            <a:ext cx="4420312" cy="68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2060848"/>
            <a:ext cx="41764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Developed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Jerome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Franckowiak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collecting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alleles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different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morphological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mutants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backcrossing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those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to a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single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variety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‘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Bowman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’</a:t>
            </a:r>
          </a:p>
          <a:p>
            <a:endParaRPr lang="lv-LV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Franckowiak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et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(2000).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In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Proceedings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of the 8th International Barley Genetics Symposium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(Logue, S., ed.), Vol. III., pp.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148-150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Australia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Druka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et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(2011).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Plant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Physiol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155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617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6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Nitrate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reductase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mutant Az34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553503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Obtained by R. Warner and A. </a:t>
            </a:r>
            <a:r>
              <a:rPr lang="en-GB" sz="2800" dirty="0" err="1" smtClean="0">
                <a:solidFill>
                  <a:schemeClr val="accent3">
                    <a:lumMod val="50000"/>
                  </a:schemeClr>
                </a:solidFill>
              </a:rPr>
              <a:t>Kleinhofs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 at the Washington State University by NaN</a:t>
            </a:r>
            <a:r>
              <a:rPr lang="en-GB" sz="2800" baseline="-25000" dirty="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 mutagenesis </a:t>
            </a:r>
          </a:p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Deficient in gene for </a:t>
            </a:r>
            <a:r>
              <a:rPr lang="en-GB" sz="2800" dirty="0" err="1" smtClean="0">
                <a:solidFill>
                  <a:schemeClr val="accent3">
                    <a:lumMod val="50000"/>
                  </a:schemeClr>
                </a:solidFill>
              </a:rPr>
              <a:t>molybdenium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 cofactor, therefore all </a:t>
            </a:r>
            <a:r>
              <a:rPr lang="en-GB" sz="2800" dirty="0" err="1" smtClean="0">
                <a:solidFill>
                  <a:schemeClr val="accent3">
                    <a:lumMod val="50000"/>
                  </a:schemeClr>
                </a:solidFill>
              </a:rPr>
              <a:t>molybdoenzymes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are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impaired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including 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nitrate reductase and aldehyde oxidase </a:t>
            </a:r>
          </a:p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ABA aldehyde is a precursor of ABA and therefore Az34 has a lower level of ABA </a:t>
            </a:r>
          </a:p>
          <a:p>
            <a:endParaRPr lang="en-GB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386" name="Picture 2" descr="http://barleygenomics.wsu.edu/mut-4-3-2_files/az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30" y="1599808"/>
            <a:ext cx="3151770" cy="42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92230" y="5870456"/>
            <a:ext cx="3151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http://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barleygenomics.wsu.edu</a:t>
            </a:r>
            <a:endParaRPr lang="lv-LV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6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3" y="274638"/>
            <a:ext cx="8097837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Plant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necrotic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lesion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mimic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) mutants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3" y="1600200"/>
            <a:ext cx="5921375" cy="4525963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Maize – 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Les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/ 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les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mutants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Some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dominant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or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partially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dominant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Phenotypically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different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affected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environmental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conditions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Sometimes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more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resistant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to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biotrophic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pathogens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Some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Les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mutants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have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impaired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chlorophyll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biosynthesis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lv-LV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lv-LV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r>
              <a:rPr lang="lv-LV" sz="2000" dirty="0">
                <a:solidFill>
                  <a:schemeClr val="accent3">
                    <a:lumMod val="50000"/>
                  </a:schemeClr>
                </a:solidFill>
              </a:rPr>
              <a:t>http://www.apsnet.org/publications/apsnetfeatures/Pages/MutantsofMaize.aspx</a:t>
            </a:r>
            <a:endParaRPr lang="en-US" sz="20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D1734-064B-460D-A2DD-B196DEBA70F7}" type="slidenum">
              <a:rPr lang="lv-LV" smtClean="0"/>
              <a:pPr>
                <a:defRPr/>
              </a:pPr>
              <a:t>15</a:t>
            </a:fld>
            <a:endParaRPr lang="lv-LV"/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265238"/>
            <a:ext cx="23415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3024188"/>
            <a:ext cx="23495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787900"/>
            <a:ext cx="23495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1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3" y="274638"/>
            <a:ext cx="8097837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Plant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necrotic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lesion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mimic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) mutants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3" y="1600200"/>
            <a:ext cx="5921375" cy="4525963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Rice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spl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mutants </a:t>
            </a:r>
          </a:p>
          <a:p>
            <a:pPr>
              <a:buFont typeface="Arial" pitchFamily="34" charset="0"/>
              <a:buChar char="•"/>
              <a:defRPr/>
            </a:pP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Wu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et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. (2008)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Rice lesion mimic mutants with enhanced resistance to diseases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. MGG, 279:605 </a:t>
            </a:r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F8586-826C-4EAF-BF9D-5D6464ECF51B}" type="slidenum">
              <a:rPr lang="lv-LV" smtClean="0"/>
              <a:pPr>
                <a:defRPr/>
              </a:pPr>
              <a:t>16</a:t>
            </a:fld>
            <a:endParaRPr lang="lv-LV"/>
          </a:p>
        </p:txBody>
      </p:sp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1414463"/>
            <a:ext cx="4652962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5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3" y="274638"/>
            <a:ext cx="8097837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Plant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necrotic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lesion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mimic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) mutants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3" y="1600200"/>
            <a:ext cx="5921375" cy="45259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Arabidopsis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hlm1 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dnd2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dnd1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defense-no-death»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Arabidopsis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 lsd1 – «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lesions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simulating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disease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</a:p>
          <a:p>
            <a:pPr>
              <a:buFont typeface="Arial" pitchFamily="34" charset="0"/>
              <a:buChar char="•"/>
              <a:defRPr/>
            </a:pP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Clough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et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. (2000) PNAS, 97: 9323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Balague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et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. (2003)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Plant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Cell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, 15:365 </a:t>
            </a:r>
          </a:p>
          <a:p>
            <a:pPr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Dietrich</a:t>
            </a:r>
            <a:r>
              <a:rPr lang="lv-LV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et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(1997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).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Cell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88, 685-694.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B66FB-D8E3-4C28-B488-3DDD14344DFD}" type="slidenum">
              <a:rPr lang="lv-LV" smtClean="0"/>
              <a:pPr>
                <a:defRPr/>
              </a:pPr>
              <a:t>17</a:t>
            </a:fld>
            <a:endParaRPr lang="lv-LV"/>
          </a:p>
        </p:txBody>
      </p:sp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1327150"/>
            <a:ext cx="18478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3687763"/>
            <a:ext cx="1905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2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3" y="274638"/>
            <a:ext cx="8097837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Plant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necrotic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lesion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mimic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) mutants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3" y="1600200"/>
            <a:ext cx="4257675" cy="4525963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– 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nec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mutants</a:t>
            </a:r>
          </a:p>
          <a:p>
            <a:pPr>
              <a:buFont typeface="Arial" pitchFamily="34" charset="0"/>
              <a:buChar char="•"/>
              <a:defRPr/>
            </a:pP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Genetics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Newsletter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 1996,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Vol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 26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Rostoks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et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dirty="0" err="1" smtClean="0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. (2003)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Barley putative hypersensitive induced reaction genes: genetic mapping, sequence analyses and differential expression in disease lesion mimic mutants</a:t>
            </a:r>
            <a:r>
              <a:rPr lang="lv-LV" sz="2000" dirty="0" smtClean="0">
                <a:solidFill>
                  <a:schemeClr val="accent3">
                    <a:lumMod val="50000"/>
                  </a:schemeClr>
                </a:solidFill>
              </a:rPr>
              <a:t>. TAG, 107:1094 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57441F-9063-424B-B593-03C0F8EC83C6}" type="slidenum">
              <a:rPr lang="lv-LV" smtClean="0"/>
              <a:pPr>
                <a:defRPr/>
              </a:pPr>
              <a:t>18</a:t>
            </a:fld>
            <a:endParaRPr lang="lv-LV"/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46275"/>
            <a:ext cx="30861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67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fast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neutron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(FN) mutants 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91124-842A-415A-9AA8-85F0DD9857F2}" type="slidenum">
              <a:rPr lang="lv-LV" smtClean="0"/>
              <a:pPr>
                <a:defRPr/>
              </a:pPr>
              <a:t>19</a:t>
            </a:fld>
            <a:endParaRPr lang="lv-LV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357313"/>
            <a:ext cx="7143750" cy="5038725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94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Outline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talk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Plant molecular genetics group at the </a:t>
            </a:r>
            <a:r>
              <a:rPr lang="en-GB" sz="2800" dirty="0" err="1" smtClean="0">
                <a:solidFill>
                  <a:schemeClr val="accent3">
                    <a:lumMod val="50000"/>
                  </a:schemeClr>
                </a:solidFill>
              </a:rPr>
              <a:t>UoL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Plant mutants for research </a:t>
            </a:r>
          </a:p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Barley mutants – </a:t>
            </a:r>
            <a:r>
              <a:rPr lang="en-GB" sz="2800" dirty="0" err="1" smtClean="0">
                <a:solidFill>
                  <a:schemeClr val="accent3">
                    <a:lumMod val="50000"/>
                  </a:schemeClr>
                </a:solidFill>
              </a:rPr>
              <a:t>germplasm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 resources and characterization </a:t>
            </a:r>
          </a:p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Barley lesion mimic (necrotic) mutants </a:t>
            </a:r>
          </a:p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Defence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hormone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signaling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plant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i="1" dirty="0" smtClean="0">
                <a:solidFill>
                  <a:schemeClr val="accent3">
                    <a:lumMod val="50000"/>
                  </a:schemeClr>
                </a:solidFill>
              </a:rPr>
              <a:t>CNGC4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mutants </a:t>
            </a:r>
            <a:endParaRPr lang="en-GB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0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Hipersensitive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response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(HR) 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HR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a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plant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regulated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programmed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cell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death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vicinity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infection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site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HR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first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described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by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Stakman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(1915)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cereal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cereal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rust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en-US" sz="2800" i="1" dirty="0" err="1" smtClean="0">
                <a:solidFill>
                  <a:schemeClr val="accent3">
                    <a:lumMod val="50000"/>
                  </a:schemeClr>
                </a:solidFill>
              </a:rPr>
              <a:t>Puccinia</a:t>
            </a:r>
            <a:r>
              <a:rPr lang="en-US" sz="28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i="1" dirty="0" err="1" smtClean="0">
                <a:solidFill>
                  <a:schemeClr val="accent3">
                    <a:lumMod val="50000"/>
                  </a:schemeClr>
                </a:solidFill>
              </a:rPr>
              <a:t>graminis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interactions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Stakman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1915, J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Agr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Res, 4: 193) </a:t>
            </a:r>
          </a:p>
          <a:p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HR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provides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protection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against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different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biotrophic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pathogens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e.g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.,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viruses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bacteria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fungi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nematodes,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by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means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restricting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spread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pathogen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>
                <a:solidFill>
                  <a:schemeClr val="accent3">
                    <a:lumMod val="50000"/>
                  </a:schemeClr>
                </a:solidFill>
              </a:rPr>
              <a:t>2014.05.05.</a:t>
            </a:r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5"/>
          <p:cNvSpPr>
            <a:spLocks noGrp="1"/>
          </p:cNvSpPr>
          <p:nvPr>
            <p:ph type="title"/>
          </p:nvPr>
        </p:nvSpPr>
        <p:spPr>
          <a:xfrm>
            <a:off x="588963" y="274638"/>
            <a:ext cx="8097837" cy="1143000"/>
          </a:xfrm>
        </p:spPr>
        <p:txBody>
          <a:bodyPr>
            <a:normAutofit fontScale="90000"/>
          </a:bodyPr>
          <a:lstStyle/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stem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rust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Puccinia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graminis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>
                <a:solidFill>
                  <a:schemeClr val="accent3">
                    <a:lumMod val="50000"/>
                  </a:schemeClr>
                </a:solidFill>
              </a:rPr>
              <a:t>2014.05.05.</a:t>
            </a:r>
            <a:endParaRPr lang="lv-LV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A9123-14A7-4210-B50F-F55DF698C02C}" type="slidenum">
              <a:rPr lang="lv-LV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21</a:t>
            </a:fld>
            <a:endParaRPr lang="lv-LV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1185863"/>
            <a:ext cx="60960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588963" y="5770563"/>
            <a:ext cx="8172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lv-LV">
                <a:solidFill>
                  <a:schemeClr val="accent3">
                    <a:lumMod val="50000"/>
                  </a:schemeClr>
                </a:solidFill>
              </a:rPr>
              <a:t>Kleinhofs et al. (2009) </a:t>
            </a:r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Barley </a:t>
            </a:r>
            <a:r>
              <a:rPr lang="lv-LV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tem </a:t>
            </a:r>
            <a:r>
              <a:rPr lang="lv-LV">
                <a:solidFill>
                  <a:schemeClr val="accent3">
                    <a:lumMod val="50000"/>
                  </a:schemeClr>
                </a:solidFill>
              </a:rPr>
              <a:t>r</a:t>
            </a:r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ust </a:t>
            </a:r>
            <a:r>
              <a:rPr lang="lv-LV">
                <a:solidFill>
                  <a:schemeClr val="accent3">
                    <a:lumMod val="50000"/>
                  </a:schemeClr>
                </a:solidFill>
              </a:rPr>
              <a:t>r</a:t>
            </a:r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esistance </a:t>
            </a:r>
            <a:r>
              <a:rPr lang="lv-LV">
                <a:solidFill>
                  <a:schemeClr val="accent3">
                    <a:lumMod val="50000"/>
                  </a:schemeClr>
                </a:solidFill>
              </a:rPr>
              <a:t>g</a:t>
            </a:r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enes: </a:t>
            </a:r>
            <a:r>
              <a:rPr lang="lv-LV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tructure and </a:t>
            </a:r>
            <a:r>
              <a:rPr lang="lv-LV">
                <a:solidFill>
                  <a:schemeClr val="accent3">
                    <a:lumMod val="50000"/>
                  </a:schemeClr>
                </a:solidFill>
              </a:rPr>
              <a:t>f</a:t>
            </a:r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unction</a:t>
            </a:r>
            <a:r>
              <a:rPr lang="lv-LV">
                <a:solidFill>
                  <a:schemeClr val="accent3">
                    <a:lumMod val="50000"/>
                  </a:schemeClr>
                </a:solidFill>
              </a:rPr>
              <a:t>. Plant Genome, 2:109 </a:t>
            </a:r>
            <a:endParaRPr lang="en-US">
              <a:solidFill>
                <a:schemeClr val="accent3">
                  <a:lumMod val="50000"/>
                </a:schemeClr>
              </a:solidFill>
            </a:endParaRPr>
          </a:p>
          <a:p>
            <a:pPr eaLnBrk="1" hangingPunct="1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necrotic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mutants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Bowman backcross lines incorporating many natural and induced mutations  </a:t>
            </a:r>
          </a:p>
          <a:p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Examples of characterized barley necrotic mutants: </a:t>
            </a:r>
          </a:p>
          <a:p>
            <a:pPr marL="0" indent="0">
              <a:buNone/>
            </a:pPr>
            <a:r>
              <a:rPr lang="en-GB" sz="2400" i="1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GB" sz="2400" i="1" dirty="0" err="1" smtClean="0">
                <a:solidFill>
                  <a:schemeClr val="accent3">
                    <a:lumMod val="50000"/>
                  </a:schemeClr>
                </a:solidFill>
              </a:rPr>
              <a:t>mlo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 – recessive mutation in </a:t>
            </a:r>
            <a:r>
              <a:rPr lang="en-GB" sz="2400" i="1" dirty="0" smtClean="0">
                <a:solidFill>
                  <a:schemeClr val="accent3">
                    <a:lumMod val="50000"/>
                  </a:schemeClr>
                </a:solidFill>
              </a:rPr>
              <a:t>MLO 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gene provides resistance to powdery mildew in barley, but also gives necrotic phenotype under field conditions (still very useful for barley breeders, particularly with non-null allele </a:t>
            </a:r>
            <a:r>
              <a:rPr lang="en-GB" sz="2400" i="1" dirty="0" smtClean="0">
                <a:solidFill>
                  <a:schemeClr val="accent3">
                    <a:lumMod val="50000"/>
                  </a:schemeClr>
                </a:solidFill>
              </a:rPr>
              <a:t>mlo-11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</a:p>
          <a:p>
            <a:pPr marL="0" indent="0">
              <a:buNone/>
            </a:pPr>
            <a:r>
              <a:rPr lang="en-GB" sz="2400" i="1" dirty="0" smtClean="0">
                <a:solidFill>
                  <a:schemeClr val="accent3">
                    <a:lumMod val="50000"/>
                  </a:schemeClr>
                </a:solidFill>
              </a:rPr>
              <a:t>	necS1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 (stem rust resistance) </a:t>
            </a:r>
          </a:p>
          <a:p>
            <a:pPr marL="0" indent="0">
              <a:buNone/>
            </a:pPr>
            <a:r>
              <a:rPr lang="en-GB" sz="2400" i="1" dirty="0" smtClean="0">
                <a:solidFill>
                  <a:schemeClr val="accent3">
                    <a:lumMod val="50000"/>
                  </a:schemeClr>
                </a:solidFill>
              </a:rPr>
              <a:t>	nec1 </a:t>
            </a:r>
            <a:endParaRPr lang="en-GB" sz="2400" i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5842" name="Picture 2" descr="http://www.bio1.rwth-aachen.de/PlantMolCellBiology/images/barley-powdery-mild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438649"/>
            <a:ext cx="3000375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71625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http://www.bio1.rwth-aachen.de/PlantMolCellBiology/research.html</a:t>
            </a:r>
          </a:p>
        </p:txBody>
      </p:sp>
    </p:spTree>
    <p:extLst>
      <p:ext uri="{BB962C8B-B14F-4D97-AF65-F5344CB8AC3E}">
        <p14:creationId xmlns:p14="http://schemas.microsoft.com/office/powerpoint/2010/main" val="331938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nec1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Barley </a:t>
            </a:r>
            <a:r>
              <a:rPr lang="en-GB" sz="2800" i="1" dirty="0" smtClean="0">
                <a:solidFill>
                  <a:schemeClr val="accent3">
                    <a:lumMod val="50000"/>
                  </a:schemeClr>
                </a:solidFill>
              </a:rPr>
              <a:t>nec1 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and </a:t>
            </a:r>
            <a:r>
              <a:rPr lang="en-GB" sz="2800" i="1" dirty="0" smtClean="0">
                <a:solidFill>
                  <a:schemeClr val="accent3">
                    <a:lumMod val="50000"/>
                  </a:schemeClr>
                </a:solidFill>
              </a:rPr>
              <a:t>Arabidopsis thaliana dnd2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/</a:t>
            </a:r>
            <a:r>
              <a:rPr lang="en-GB" sz="2800" i="1" dirty="0" smtClean="0">
                <a:solidFill>
                  <a:schemeClr val="accent3">
                    <a:lumMod val="50000"/>
                  </a:schemeClr>
                </a:solidFill>
              </a:rPr>
              <a:t>hlm1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 mutants have a mutation in a cyclic nucleotide-gated ion channel 4 </a:t>
            </a:r>
          </a:p>
          <a:p>
            <a:r>
              <a:rPr lang="en-GB" sz="2800" dirty="0" err="1" smtClean="0">
                <a:solidFill>
                  <a:schemeClr val="accent3">
                    <a:lumMod val="50000"/>
                  </a:schemeClr>
                </a:solidFill>
              </a:rPr>
              <a:t>Cation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 channel regulated by cyclic nucleotides and </a:t>
            </a:r>
            <a:r>
              <a:rPr lang="en-GB" sz="2800" dirty="0" err="1" smtClean="0">
                <a:solidFill>
                  <a:schemeClr val="accent3">
                    <a:lumMod val="50000"/>
                  </a:schemeClr>
                </a:solidFill>
              </a:rPr>
              <a:t>calmodulin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en-GB" sz="2800" dirty="0" err="1" smtClean="0">
                <a:solidFill>
                  <a:schemeClr val="accent3">
                    <a:lumMod val="50000"/>
                  </a:schemeClr>
                </a:solidFill>
              </a:rPr>
              <a:t>cAMP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 and cGMP binding allows influx of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cations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including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en-GB" sz="2800" baseline="30000" dirty="0" smtClean="0">
                <a:solidFill>
                  <a:schemeClr val="accent3">
                    <a:lumMod val="50000"/>
                  </a:schemeClr>
                </a:solidFill>
              </a:rPr>
              <a:t>2+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, while cytosolic Ca</a:t>
            </a:r>
            <a:r>
              <a:rPr lang="en-GB" sz="2800" baseline="30000" dirty="0" smtClean="0">
                <a:solidFill>
                  <a:schemeClr val="accent3">
                    <a:lumMod val="50000"/>
                  </a:schemeClr>
                </a:solidFill>
              </a:rPr>
              <a:t>2+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 increase results in Ca</a:t>
            </a:r>
            <a:r>
              <a:rPr lang="en-GB" sz="2800" baseline="30000" dirty="0" smtClean="0">
                <a:solidFill>
                  <a:schemeClr val="accent3">
                    <a:lumMod val="50000"/>
                  </a:schemeClr>
                </a:solidFill>
              </a:rPr>
              <a:t>2+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 - </a:t>
            </a:r>
            <a:r>
              <a:rPr lang="en-GB" sz="2800" dirty="0" err="1" smtClean="0">
                <a:solidFill>
                  <a:schemeClr val="accent3">
                    <a:lumMod val="50000"/>
                  </a:schemeClr>
                </a:solidFill>
              </a:rPr>
              <a:t>calmodulin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-mediated inhibition of CNGC4 </a:t>
            </a:r>
            <a:endParaRPr lang="en-GB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4" descr="CNG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07" y="4984249"/>
            <a:ext cx="4176712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25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Defense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responses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nec1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291371"/>
            <a:ext cx="478948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19" y="3146363"/>
            <a:ext cx="4560970" cy="361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1484784"/>
            <a:ext cx="165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Increased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H</a:t>
            </a:r>
            <a:r>
              <a:rPr lang="lv-LV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lang="lv-LV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3441921"/>
            <a:ext cx="2561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Increased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salicylic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acid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6470648"/>
            <a:ext cx="392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Keisa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et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. (2011) BMC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Plant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Biol, 11:66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Defense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responses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nec1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528" y="1916832"/>
            <a:ext cx="42484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Decreased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growth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non-host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pathogen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Pseudomonas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syringae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pv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tomato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infected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leaves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Slightly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increased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electrolyte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leakage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after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infection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with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err="1">
                <a:solidFill>
                  <a:schemeClr val="accent3">
                    <a:lumMod val="50000"/>
                  </a:schemeClr>
                </a:solidFill>
              </a:rPr>
              <a:t>Pseudomonas</a:t>
            </a:r>
            <a:r>
              <a:rPr lang="lv-LV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err="1">
                <a:solidFill>
                  <a:schemeClr val="accent3">
                    <a:lumMod val="50000"/>
                  </a:schemeClr>
                </a:solidFill>
              </a:rPr>
              <a:t>syringae</a:t>
            </a:r>
            <a:r>
              <a:rPr lang="lv-LV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pv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lv-LV" i="1" dirty="0" err="1" smtClean="0">
                <a:solidFill>
                  <a:schemeClr val="accent3">
                    <a:lumMod val="50000"/>
                  </a:schemeClr>
                </a:solidFill>
              </a:rPr>
              <a:t>tomato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onductivity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values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are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much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lower than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reported for typical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hypersensitive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response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Thus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nec1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shows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typical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“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defense, no death”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phenotype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3290"/>
            <a:ext cx="3724275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91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Changes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hormonal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signalling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nec1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Closed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stomata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Altered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stomatal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response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to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externally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applied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auxin </a:t>
            </a:r>
          </a:p>
          <a:p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Increased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coleoptile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growth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response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to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exogenous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auxin </a:t>
            </a:r>
          </a:p>
          <a:p>
            <a:pPr marL="0" indent="0">
              <a:buNone/>
            </a:pPr>
            <a:r>
              <a:rPr lang="lv-LV" sz="1800" dirty="0" smtClean="0">
                <a:solidFill>
                  <a:schemeClr val="accent3">
                    <a:lumMod val="50000"/>
                  </a:schemeClr>
                </a:solidFill>
              </a:rPr>
              <a:t>Keisa </a:t>
            </a:r>
            <a:r>
              <a:rPr lang="lv-LV" sz="1800" dirty="0" err="1" smtClean="0">
                <a:solidFill>
                  <a:schemeClr val="accent3">
                    <a:lumMod val="50000"/>
                  </a:schemeClr>
                </a:solidFill>
              </a:rPr>
              <a:t>et</a:t>
            </a:r>
            <a:r>
              <a:rPr lang="lv-LV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1800" dirty="0" err="1" smtClean="0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lv-LV" sz="1800" dirty="0" smtClean="0">
                <a:solidFill>
                  <a:schemeClr val="accent3">
                    <a:lumMod val="50000"/>
                  </a:schemeClr>
                </a:solidFill>
              </a:rPr>
              <a:t>. (2013</a:t>
            </a:r>
            <a:r>
              <a:rPr lang="lv-LV" sz="1800" dirty="0">
                <a:solidFill>
                  <a:schemeClr val="accent3">
                    <a:lumMod val="50000"/>
                  </a:schemeClr>
                </a:solidFill>
              </a:rPr>
              <a:t>). </a:t>
            </a:r>
            <a:r>
              <a:rPr lang="lv-LV" sz="18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1800" i="1" dirty="0" err="1">
                <a:solidFill>
                  <a:schemeClr val="accent3">
                    <a:lumMod val="50000"/>
                  </a:schemeClr>
                </a:solidFill>
              </a:rPr>
              <a:t>Advance</a:t>
            </a:r>
            <a:r>
              <a:rPr lang="lv-LV" sz="1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1800" i="1" dirty="0" err="1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1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1800" i="1" dirty="0" err="1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sz="1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1800" i="1" dirty="0" err="1">
                <a:solidFill>
                  <a:schemeClr val="accent3">
                    <a:lumMod val="50000"/>
                  </a:schemeClr>
                </a:solidFill>
              </a:rPr>
              <a:t>Sciences</a:t>
            </a:r>
            <a:r>
              <a:rPr lang="lv-LV" sz="1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18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lv-LV" sz="1800" dirty="0" err="1">
                <a:solidFill>
                  <a:schemeClr val="accent3">
                    <a:lumMod val="50000"/>
                  </a:schemeClr>
                </a:solidFill>
              </a:rPr>
              <a:t>Zhang</a:t>
            </a:r>
            <a:r>
              <a:rPr lang="lv-LV" sz="1800" dirty="0">
                <a:solidFill>
                  <a:schemeClr val="accent3">
                    <a:lumMod val="50000"/>
                  </a:schemeClr>
                </a:solidFill>
              </a:rPr>
              <a:t>, G., </a:t>
            </a:r>
            <a:r>
              <a:rPr lang="lv-LV" sz="1800" dirty="0" err="1">
                <a:solidFill>
                  <a:schemeClr val="accent3">
                    <a:lumMod val="50000"/>
                  </a:schemeClr>
                </a:solidFill>
              </a:rPr>
              <a:t>Li</a:t>
            </a:r>
            <a:r>
              <a:rPr lang="lv-LV" sz="1800" dirty="0">
                <a:solidFill>
                  <a:schemeClr val="accent3">
                    <a:lumMod val="50000"/>
                  </a:schemeClr>
                </a:solidFill>
              </a:rPr>
              <a:t>, C. &amp; </a:t>
            </a:r>
            <a:r>
              <a:rPr lang="lv-LV" sz="1800" dirty="0" err="1">
                <a:solidFill>
                  <a:schemeClr val="accent3">
                    <a:lumMod val="50000"/>
                  </a:schemeClr>
                </a:solidFill>
              </a:rPr>
              <a:t>Liu</a:t>
            </a:r>
            <a:r>
              <a:rPr lang="lv-LV" sz="1800" dirty="0">
                <a:solidFill>
                  <a:schemeClr val="accent3">
                    <a:lumMod val="50000"/>
                  </a:schemeClr>
                </a:solidFill>
              </a:rPr>
              <a:t>, X., </a:t>
            </a:r>
            <a:r>
              <a:rPr lang="lv-LV" sz="1800" dirty="0" err="1">
                <a:solidFill>
                  <a:schemeClr val="accent3">
                    <a:lumMod val="50000"/>
                  </a:schemeClr>
                </a:solidFill>
              </a:rPr>
              <a:t>eds</a:t>
            </a:r>
            <a:r>
              <a:rPr lang="lv-LV" sz="1800" dirty="0">
                <a:solidFill>
                  <a:schemeClr val="accent3">
                    <a:lumMod val="50000"/>
                  </a:schemeClr>
                </a:solidFill>
              </a:rPr>
              <a:t>.), </a:t>
            </a:r>
            <a:r>
              <a:rPr lang="lv-LV" sz="1800" dirty="0" err="1">
                <a:solidFill>
                  <a:schemeClr val="accent3">
                    <a:lumMod val="50000"/>
                  </a:schemeClr>
                </a:solidFill>
              </a:rPr>
              <a:t>pp</a:t>
            </a:r>
            <a:r>
              <a:rPr lang="lv-LV" sz="1800" dirty="0">
                <a:solidFill>
                  <a:schemeClr val="accent3">
                    <a:lumMod val="50000"/>
                  </a:schemeClr>
                </a:solidFill>
              </a:rPr>
              <a:t>. 229-241. Springer</a:t>
            </a:r>
            <a:endParaRPr lang="lv-LV" sz="1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44" descr="stomata_nec_A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50" y="4049712"/>
            <a:ext cx="53625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0" descr="both_stom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11174"/>
            <a:ext cx="2262187" cy="31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6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Analysis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auxin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its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metabolites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Agilent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1100 HPLC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triple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>
                <a:solidFill>
                  <a:schemeClr val="accent3">
                    <a:lumMod val="50000"/>
                  </a:schemeClr>
                </a:solidFill>
              </a:rPr>
              <a:t>quadrupole</a:t>
            </a:r>
            <a:r>
              <a:rPr lang="lv-LV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>
                <a:solidFill>
                  <a:schemeClr val="accent3">
                    <a:lumMod val="50000"/>
                  </a:schemeClr>
                </a:solidFill>
              </a:rPr>
              <a:t>mass</a:t>
            </a:r>
            <a:r>
              <a:rPr lang="lv-LV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spectrometer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(LC/MS) </a:t>
            </a:r>
          </a:p>
          <a:p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Five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auxin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precursors</a:t>
            </a:r>
            <a:r>
              <a:rPr lang="lv-LV" sz="2600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lv-LV" sz="2600" dirty="0" err="1">
                <a:solidFill>
                  <a:schemeClr val="accent3">
                    <a:lumMod val="50000"/>
                  </a:schemeClr>
                </a:solidFill>
              </a:rPr>
              <a:t>Trp</a:t>
            </a:r>
            <a:r>
              <a:rPr lang="lv-LV" sz="2600" dirty="0">
                <a:solidFill>
                  <a:schemeClr val="accent3">
                    <a:lumMod val="50000"/>
                  </a:schemeClr>
                </a:solidFill>
              </a:rPr>
              <a:t>, IAN, IAM, </a:t>
            </a:r>
            <a:r>
              <a:rPr lang="lv-LV" sz="2600" dirty="0" err="1">
                <a:solidFill>
                  <a:schemeClr val="accent3">
                    <a:lumMod val="50000"/>
                  </a:schemeClr>
                </a:solidFill>
              </a:rPr>
              <a:t>Ox</a:t>
            </a:r>
            <a:r>
              <a:rPr lang="lv-LV" sz="2600" dirty="0">
                <a:solidFill>
                  <a:schemeClr val="accent3">
                    <a:lumMod val="50000"/>
                  </a:schemeClr>
                </a:solidFill>
              </a:rPr>
              <a:t> IAA, 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IBA) </a:t>
            </a:r>
            <a:r>
              <a:rPr lang="lv-LV" sz="2600" dirty="0" err="1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IAA </a:t>
            </a:r>
          </a:p>
          <a:p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Eight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auxin –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amino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acid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conjugates</a:t>
            </a:r>
            <a:r>
              <a:rPr lang="lv-LV" sz="2600" dirty="0">
                <a:solidFill>
                  <a:schemeClr val="accent3">
                    <a:lumMod val="50000"/>
                  </a:schemeClr>
                </a:solidFill>
              </a:rPr>
              <a:t> (IAA 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Ala, IAA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Val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, IAA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Glu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, IAA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Trp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, IAA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Phe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, IAA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Asp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, IAA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Leu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, IAA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Gly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</a:p>
          <a:p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Shoots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roots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i="1" dirty="0" err="1" smtClean="0">
                <a:solidFill>
                  <a:schemeClr val="accent3">
                    <a:lumMod val="50000"/>
                  </a:schemeClr>
                </a:solidFill>
              </a:rPr>
              <a:t>Arabidopsis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parental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mutant </a:t>
            </a:r>
            <a:r>
              <a:rPr lang="lv-LV" sz="2600" dirty="0" err="1" smtClean="0">
                <a:solidFill>
                  <a:schemeClr val="accent3">
                    <a:lumMod val="50000"/>
                  </a:schemeClr>
                </a:solidFill>
              </a:rPr>
              <a:t>plants</a:t>
            </a:r>
            <a:r>
              <a:rPr lang="lv-LV" sz="2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lv-LV" sz="26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lv-LV" sz="26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Attēls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92" y="4869160"/>
            <a:ext cx="5212556" cy="1791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735" y="5330224"/>
            <a:ext cx="1285646" cy="7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://pubchem.ncbi.nlm.nih.gov/image/imgsrv.fcgi?t=l&amp;cid=441233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113004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07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IAA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IAA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Trp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concentration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nec1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err="1" smtClean="0">
                <a:solidFill>
                  <a:schemeClr val="accent3">
                    <a:lumMod val="50000"/>
                  </a:schemeClr>
                </a:solidFill>
              </a:rPr>
              <a:t>Arabidopsis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 dnd2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6883395"/>
              </p:ext>
            </p:extLst>
          </p:nvPr>
        </p:nvGraphicFramePr>
        <p:xfrm>
          <a:off x="251520" y="1700808"/>
          <a:ext cx="4572000" cy="277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0683922"/>
              </p:ext>
            </p:extLst>
          </p:nvPr>
        </p:nvGraphicFramePr>
        <p:xfrm>
          <a:off x="4427984" y="4053760"/>
          <a:ext cx="4572000" cy="277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/>
          <p:cNvSpPr/>
          <p:nvPr/>
        </p:nvSpPr>
        <p:spPr>
          <a:xfrm>
            <a:off x="179512" y="4581128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Nakurte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et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(2012). 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JAMC,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2012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523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Auxin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biosynthesis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err="1" smtClean="0">
                <a:solidFill>
                  <a:schemeClr val="accent3">
                    <a:lumMod val="50000"/>
                  </a:schemeClr>
                </a:solidFill>
              </a:rPr>
              <a:t>Arabidopsis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1"/>
            <a:ext cx="5338936" cy="35569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Four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Trp-dependent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Trp-independent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pathway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Most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cellular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IAA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conjugated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form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glucosinolates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amino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acids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</a:p>
          <a:p>
            <a:endParaRPr lang="lv-LV" sz="28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lv-LV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lv-LV" sz="2000" i="1" dirty="0" err="1" smtClean="0">
                <a:solidFill>
                  <a:schemeClr val="accent3">
                    <a:lumMod val="50000"/>
                  </a:schemeClr>
                </a:solidFill>
              </a:rPr>
              <a:t>Mashiguchi</a:t>
            </a:r>
            <a:r>
              <a:rPr lang="lv-LV" sz="20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i="1" dirty="0" err="1" smtClean="0">
                <a:solidFill>
                  <a:schemeClr val="accent3">
                    <a:lumMod val="50000"/>
                  </a:schemeClr>
                </a:solidFill>
              </a:rPr>
              <a:t>et</a:t>
            </a:r>
            <a:r>
              <a:rPr lang="lv-LV" sz="20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000" i="1" dirty="0" err="1" smtClean="0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lv-LV" sz="2000" i="1" dirty="0" smtClean="0">
                <a:solidFill>
                  <a:schemeClr val="accent3">
                    <a:lumMod val="50000"/>
                  </a:schemeClr>
                </a:solidFill>
              </a:rPr>
              <a:t>. (2011</a:t>
            </a:r>
            <a:r>
              <a:rPr lang="lv-LV" sz="2000" i="1" dirty="0">
                <a:solidFill>
                  <a:schemeClr val="accent3">
                    <a:lumMod val="50000"/>
                  </a:schemeClr>
                </a:solidFill>
              </a:rPr>
              <a:t>). </a:t>
            </a:r>
            <a:r>
              <a:rPr lang="lv-LV" sz="2000" i="1" dirty="0" smtClean="0">
                <a:solidFill>
                  <a:schemeClr val="accent3">
                    <a:lumMod val="50000"/>
                  </a:schemeClr>
                </a:solidFill>
              </a:rPr>
              <a:t>PNAS, 108: 18512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76872"/>
            <a:ext cx="27908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588224" y="5017101"/>
            <a:ext cx="1512168" cy="445046"/>
          </a:xfrm>
          <a:prstGeom prst="ellipse">
            <a:avLst/>
          </a:prstGeom>
          <a:solidFill>
            <a:srgbClr val="FF0000">
              <a:alpha val="1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lv-LV" sz="4000" dirty="0">
                <a:solidFill>
                  <a:schemeClr val="accent3">
                    <a:lumMod val="50000"/>
                  </a:schemeClr>
                </a:solidFill>
              </a:rPr>
              <a:t>http://plantgenetics.lu.lv/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v-LV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568"/>
            <a:ext cx="6348413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2" y="2969568"/>
            <a:ext cx="583264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30</a:t>
            </a:fld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72" y="1"/>
            <a:ext cx="6279210" cy="683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420888"/>
            <a:ext cx="2982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Green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genes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overexpressed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nec1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Red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genes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repressed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nec1 </a:t>
            </a:r>
          </a:p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Black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genes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not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expressed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nec1 </a:t>
            </a:r>
            <a:endParaRPr lang="lv-LV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6165304"/>
            <a:ext cx="3517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Adapted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from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Mano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Nemoto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(2012) </a:t>
            </a: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J Exp Bot 63, 2853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IAA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ABA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dnd2 </a:t>
            </a:r>
            <a:endParaRPr lang="lv-LV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54" y="2238375"/>
            <a:ext cx="60388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1499711"/>
            <a:ext cx="29397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Content of IAA (A) and ABA (B) in Arabidopsis Col-0 and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dnd2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leaves as determined by HPLC. Quantitative real-time PCR analysis of selected genes involved in IAA biosynthesis and IAA and ABA signaling (C). </a:t>
            </a:r>
            <a:endParaRPr lang="lv-LV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0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Response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dnd2 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to IAA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ABA</a:t>
            </a:r>
            <a:endParaRPr lang="lv-LV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47838"/>
            <a:ext cx="8990013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728" y="522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Root elongation of Col-0 and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dnd2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plants in response to ABA and IAA treatment relative to growth without hormone</a:t>
            </a:r>
            <a:endParaRPr lang="lv-LV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3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Stomatal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phenotypes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dnd2 </a:t>
            </a:r>
            <a:endParaRPr lang="lv-LV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04975"/>
            <a:ext cx="8570913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19536" y="55172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Comparison of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stomatal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density (A),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stomatal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index (B) and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stomatal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size (C) between Col-0 and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dnd2.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lv-LV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Drought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stress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analysis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dnd2 </a:t>
            </a:r>
            <a:endParaRPr lang="lv-LV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4"/>
            <a:ext cx="486727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2054780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Three weeks old Col-0 (A) and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dnd2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(B) plants after nine day drought stress. Recovery of Arabidopsis Col-0 and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dnd2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plants (C)</a:t>
            </a:r>
            <a:endParaRPr lang="lv-LV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9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Transcriptome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analysis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barley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nec1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Simultaneous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analysis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ca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. 22,000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genes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Parkland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i="1" dirty="0" smtClean="0">
                <a:solidFill>
                  <a:schemeClr val="accent3">
                    <a:lumMod val="50000"/>
                  </a:schemeClr>
                </a:solidFill>
              </a:rPr>
              <a:t>nec1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using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Affymetrix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Barley1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GeneChip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Identified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>
                <a:solidFill>
                  <a:schemeClr val="accent3">
                    <a:lumMod val="50000"/>
                  </a:schemeClr>
                </a:solidFill>
              </a:rPr>
              <a:t>774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genes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4-fold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overexpressed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i="1" dirty="0" smtClean="0">
                <a:solidFill>
                  <a:schemeClr val="accent3">
                    <a:lumMod val="50000"/>
                  </a:schemeClr>
                </a:solidFill>
              </a:rPr>
              <a:t>nec1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>
                <a:solidFill>
                  <a:schemeClr val="accent3">
                    <a:lumMod val="50000"/>
                  </a:schemeClr>
                </a:solidFill>
              </a:rPr>
              <a:t>67 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4-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fold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down-regulated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306000" indent="0">
              <a:buNone/>
            </a:pP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i="1" dirty="0" smtClean="0">
                <a:solidFill>
                  <a:schemeClr val="accent3">
                    <a:lumMod val="50000"/>
                  </a:schemeClr>
                </a:solidFill>
              </a:rPr>
              <a:t>nec1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compared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to ‘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Parkland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’</a:t>
            </a:r>
          </a:p>
        </p:txBody>
      </p:sp>
      <p:pic>
        <p:nvPicPr>
          <p:cNvPr id="7" name="Picture 6" descr="C:\Studijam\bakalaura darbs\cipa_rezultati\datu_analize\datu_analize_2\punktu_grafikam\grafiks_7l_ed copy.jpg"/>
          <p:cNvPicPr/>
          <p:nvPr/>
        </p:nvPicPr>
        <p:blipFill>
          <a:blip r:embed="rId3"/>
          <a:srcRect t="10896" r="4348" b="2179"/>
          <a:stretch>
            <a:fillRect/>
          </a:stretch>
        </p:blipFill>
        <p:spPr bwMode="auto">
          <a:xfrm>
            <a:off x="5372100" y="3417002"/>
            <a:ext cx="37719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16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main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categories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overexpressed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genes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nec1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v-LV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35232"/>
            <a:ext cx="9144001" cy="453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6109374"/>
            <a:ext cx="636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4-fold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overexpressed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genes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nec1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Biological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process,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GeneCodis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lv-LV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Hormone-related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functional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categories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overrepresented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nec1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</p:spPr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4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v-LV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659328"/>
              </p:ext>
            </p:extLst>
          </p:nvPr>
        </p:nvGraphicFramePr>
        <p:xfrm>
          <a:off x="0" y="1443832"/>
          <a:ext cx="9144000" cy="54975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52120"/>
                <a:gridCol w="1584176"/>
                <a:gridCol w="1907704"/>
              </a:tblGrid>
              <a:tr h="530195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485900" algn="l"/>
                        </a:tabLst>
                      </a:pPr>
                      <a:r>
                        <a:rPr lang="lv-LV" sz="1800" dirty="0" err="1">
                          <a:effectLst/>
                        </a:rPr>
                        <a:t>Gene</a:t>
                      </a:r>
                      <a:r>
                        <a:rPr lang="lv-LV" sz="1800" dirty="0">
                          <a:effectLst/>
                        </a:rPr>
                        <a:t> </a:t>
                      </a:r>
                      <a:r>
                        <a:rPr lang="lv-LV" sz="1800" dirty="0" err="1">
                          <a:effectLst/>
                        </a:rPr>
                        <a:t>Ontology</a:t>
                      </a:r>
                      <a:r>
                        <a:rPr lang="lv-LV" sz="1800" dirty="0">
                          <a:effectLst/>
                        </a:rPr>
                        <a:t> </a:t>
                      </a:r>
                      <a:r>
                        <a:rPr lang="lv-LV" sz="1800" dirty="0" err="1" smtClean="0">
                          <a:effectLst/>
                        </a:rPr>
                        <a:t>category</a:t>
                      </a:r>
                      <a:r>
                        <a:rPr lang="lv-LV" sz="1800" dirty="0" smtClean="0">
                          <a:effectLst/>
                        </a:rPr>
                        <a:t> 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marL="2159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485900" algn="l"/>
                        </a:tabLst>
                      </a:pPr>
                      <a:r>
                        <a:rPr lang="lv-LV" sz="1800" dirty="0" smtClean="0">
                          <a:effectLst/>
                        </a:rPr>
                        <a:t>P-</a:t>
                      </a:r>
                      <a:r>
                        <a:rPr lang="lv-LV" sz="1800" dirty="0" err="1" smtClean="0">
                          <a:effectLst/>
                        </a:rPr>
                        <a:t>value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485900" algn="l"/>
                        </a:tabLst>
                      </a:pPr>
                      <a:r>
                        <a:rPr lang="lv-LV" sz="1800" dirty="0" err="1" smtClean="0">
                          <a:effectLst/>
                        </a:rPr>
                        <a:t>Frequency</a:t>
                      </a:r>
                      <a:r>
                        <a:rPr lang="lv-LV" sz="1800" dirty="0" smtClean="0">
                          <a:effectLst/>
                        </a:rPr>
                        <a:t> </a:t>
                      </a:r>
                      <a:r>
                        <a:rPr lang="lv-LV" sz="1800" dirty="0" err="1" smtClean="0">
                          <a:effectLst/>
                        </a:rPr>
                        <a:t>in</a:t>
                      </a:r>
                      <a:r>
                        <a:rPr lang="lv-LV" sz="1800" baseline="0" dirty="0" smtClean="0">
                          <a:effectLst/>
                        </a:rPr>
                        <a:t> </a:t>
                      </a:r>
                      <a:r>
                        <a:rPr lang="lv-LV" sz="1800" i="1" baseline="0" dirty="0" smtClean="0">
                          <a:effectLst/>
                        </a:rPr>
                        <a:t>nec1 </a:t>
                      </a:r>
                      <a:r>
                        <a:rPr lang="lv-LV" sz="1800" i="0" baseline="0" dirty="0" err="1" smtClean="0">
                          <a:effectLst/>
                        </a:rPr>
                        <a:t>transcriptome</a:t>
                      </a:r>
                      <a:r>
                        <a:rPr lang="lv-LV" sz="1800" i="0" baseline="0" dirty="0" smtClean="0">
                          <a:effectLst/>
                        </a:rPr>
                        <a:t> 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</a:tr>
              <a:tr h="209415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u="sng" dirty="0">
                          <a:solidFill>
                            <a:schemeClr val="bg1"/>
                          </a:solidFill>
                          <a:effectLst/>
                        </a:rPr>
                        <a:t>GO:0009850 </a:t>
                      </a:r>
                      <a:r>
                        <a:rPr lang="lv-LV" sz="1800" u="sng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sng" dirty="0" err="1" smtClean="0">
                          <a:solidFill>
                            <a:schemeClr val="bg1"/>
                          </a:solidFill>
                          <a:effectLst/>
                        </a:rPr>
                        <a:t>auxin</a:t>
                      </a:r>
                      <a:r>
                        <a:rPr lang="lv-LV" sz="1800" u="sng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sng" dirty="0" err="1" smtClean="0">
                          <a:solidFill>
                            <a:schemeClr val="bg1"/>
                          </a:solidFill>
                          <a:effectLst/>
                        </a:rPr>
                        <a:t>metabolism</a:t>
                      </a:r>
                      <a:r>
                        <a:rPr lang="lv-LV" sz="1800" u="sng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lv-LV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1.64E-03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 (1.4%)</a:t>
                      </a:r>
                      <a:endParaRPr lang="lv-LV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</a:tr>
              <a:tr h="40648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GO:0009737 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response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to ABA </a:t>
                      </a:r>
                      <a:endParaRPr lang="lv-LV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4.73E-13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 (5.0%)</a:t>
                      </a:r>
                      <a:endParaRPr lang="lv-LV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</a:tr>
              <a:tr h="40648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GO:0009738 </a:t>
                      </a:r>
                      <a:r>
                        <a:rPr lang="lv-LV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ABA-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dependent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signaling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pathway</a:t>
                      </a:r>
                      <a:endParaRPr lang="lv-LV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2.18E-03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 (2.0%)</a:t>
                      </a:r>
                      <a:endParaRPr lang="lv-LV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</a:tr>
              <a:tr h="40648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GO:0009694 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jasmonic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acid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metabolism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lv-LV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1.84E-12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 (2.2%)</a:t>
                      </a:r>
                      <a:endParaRPr lang="lv-LV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</a:tr>
              <a:tr h="40648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GO:0009753 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response</a:t>
                      </a:r>
                      <a:r>
                        <a:rPr lang="lv-LV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to 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jasmonic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acid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lv-LV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1.29E-07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 (3.6%)</a:t>
                      </a:r>
                      <a:endParaRPr lang="lv-LV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</a:tr>
              <a:tr h="40648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GO:0009867 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jasmonic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acid-dependent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signaling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pathway</a:t>
                      </a:r>
                      <a:endParaRPr lang="lv-LV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1.17E-06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 (2.5%)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</a:tr>
              <a:tr h="40648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GO:0009695 </a:t>
                      </a:r>
                      <a:r>
                        <a:rPr lang="lv-LV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JA 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biosynthesis</a:t>
                      </a:r>
                      <a:r>
                        <a:rPr lang="lv-LV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lv-LV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6.13E-13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 (2.0%)</a:t>
                      </a:r>
                      <a:endParaRPr lang="lv-LV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</a:tr>
              <a:tr h="40648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GO:0009696 </a:t>
                      </a:r>
                      <a:r>
                        <a:rPr lang="lv-LV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Salicylic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acid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metabolism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lv-LV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5.38E-10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 (2.4%)</a:t>
                      </a:r>
                      <a:endParaRPr lang="lv-LV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</a:tr>
              <a:tr h="40648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GO:0009697 </a:t>
                      </a:r>
                      <a:r>
                        <a:rPr lang="lv-LV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SA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biosynthesis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lv-LV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8.86E-10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 (2.3%)</a:t>
                      </a:r>
                      <a:endParaRPr lang="lv-LV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</a:tr>
              <a:tr h="40648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GO:0009751 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Response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to SA </a:t>
                      </a:r>
                      <a:endParaRPr lang="lv-LV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2.46E-08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 (3.7%)</a:t>
                      </a:r>
                      <a:endParaRPr lang="lv-LV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</a:tr>
              <a:tr h="406483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GO:0009863 </a:t>
                      </a:r>
                      <a:r>
                        <a:rPr lang="lv-LV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SA-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dependent</a:t>
                      </a:r>
                      <a:r>
                        <a:rPr lang="lv-LV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signaling</a:t>
                      </a:r>
                      <a:r>
                        <a:rPr lang="lv-LV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pathway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lv-LV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4.88E-08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>
                          <a:effectLst/>
                        </a:rPr>
                        <a:t> (3.1%)</a:t>
                      </a:r>
                      <a:endParaRPr lang="lv-LV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</a:tr>
              <a:tr h="60972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GO:0009862 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Systemic</a:t>
                      </a:r>
                      <a:r>
                        <a:rPr lang="lv-LV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aquired</a:t>
                      </a:r>
                      <a:r>
                        <a:rPr lang="lv-LV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lv-LV" sz="1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resistance</a:t>
                      </a:r>
                      <a:r>
                        <a:rPr lang="lv-LV" sz="1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, SA-</a:t>
                      </a:r>
                      <a:r>
                        <a:rPr lang="lv-LV" sz="1800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dependent</a:t>
                      </a:r>
                      <a:endParaRPr lang="lv-LV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9.26E-05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v-LV" sz="1800" dirty="0">
                          <a:effectLst/>
                        </a:rPr>
                        <a:t> (2.2%)</a:t>
                      </a:r>
                      <a:endParaRPr lang="lv-LV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5465" marR="5546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669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Affymetrix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microarray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analysis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dnd2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645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probesets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(676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genes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differentially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expressed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i="1" dirty="0" smtClean="0">
                <a:solidFill>
                  <a:schemeClr val="accent3">
                    <a:lumMod val="50000"/>
                  </a:schemeClr>
                </a:solidFill>
              </a:rPr>
              <a:t>dnd2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(137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downregulated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lv-LV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" y="2489676"/>
            <a:ext cx="880903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83968" y="5924708"/>
            <a:ext cx="486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2-fold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overexpressed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genes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dnd2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Biological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process,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GeneCodis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lv-LV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3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Affymetrix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microarray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analysis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dnd2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83968" y="5924708"/>
            <a:ext cx="486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2-fold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overexpressed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genes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dnd2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Biological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process,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GeneCodis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lv-LV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0" y="3281363"/>
            <a:ext cx="94678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0" y="3729038"/>
            <a:ext cx="94678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0" y="4214813"/>
            <a:ext cx="944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2013"/>
            <a:ext cx="948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32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Mutants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are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useful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!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Mutation (variation) is one-side of the genetics (the other is inheritance) </a:t>
            </a:r>
          </a:p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Domestication (co-evolution of humans and other living organisms) usually involved selection of mutant forms </a:t>
            </a:r>
          </a:p>
        </p:txBody>
      </p:sp>
    </p:spTree>
    <p:extLst>
      <p:ext uri="{BB962C8B-B14F-4D97-AF65-F5344CB8AC3E}">
        <p14:creationId xmlns:p14="http://schemas.microsoft.com/office/powerpoint/2010/main" val="17589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Conclusions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Mutants are essential tools  in plant genetics  </a:t>
            </a:r>
          </a:p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Studies of even well-characterized mutants can lead to important and unexpected discoveries </a:t>
            </a:r>
          </a:p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There is always potential for plant breeding, either directly by using mutants in breeding programs, or by new knowledge of plant genetics and physiology </a:t>
            </a:r>
            <a:endParaRPr lang="en-GB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5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~300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Bowman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mutants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planted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2014</a:t>
            </a:r>
            <a:endParaRPr lang="lv-LV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41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0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DE1F7-1AD1-473F-96B8-CE914874727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1"/>
            <a:ext cx="915181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1357290" y="1124744"/>
            <a:ext cx="6572296" cy="504056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lv-LV" sz="24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People</a:t>
            </a:r>
            <a:r>
              <a:rPr lang="lv-LV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:</a:t>
            </a:r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</a:p>
          <a:p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Anete Keiša, Ilva Nakurte, Līga </a:t>
            </a:r>
            <a:r>
              <a:rPr lang="lv-LV" sz="24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Kāle</a:t>
            </a:r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, Dagnija </a:t>
            </a:r>
            <a:r>
              <a:rPr lang="lv-LV" sz="24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Tupiņa</a:t>
            </a:r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, Laura Kunga </a:t>
            </a:r>
          </a:p>
          <a:p>
            <a:r>
              <a:rPr lang="lv-LV" sz="24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Collaborations</a:t>
            </a:r>
            <a:r>
              <a:rPr lang="lv-LV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: </a:t>
            </a:r>
          </a:p>
          <a:p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Andris Kleinhofs (</a:t>
            </a:r>
            <a:r>
              <a:rPr lang="lv-LV" sz="24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Washington</a:t>
            </a:r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lv-LV" sz="24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State</a:t>
            </a:r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lv-LV" sz="24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University</a:t>
            </a:r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) </a:t>
            </a:r>
          </a:p>
          <a:p>
            <a:r>
              <a:rPr lang="lv-LV" sz="24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Funding</a:t>
            </a:r>
            <a:r>
              <a:rPr lang="lv-LV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: </a:t>
            </a:r>
          </a:p>
          <a:p>
            <a:r>
              <a:rPr lang="lv-LV" sz="24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European</a:t>
            </a:r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lv-LV" sz="24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Social</a:t>
            </a:r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lv-LV" sz="24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Fund</a:t>
            </a:r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, </a:t>
            </a:r>
            <a:r>
              <a:rPr lang="lv-LV" sz="24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Latvian</a:t>
            </a:r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lv-LV" sz="24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Council</a:t>
            </a:r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lv-LV" sz="24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of</a:t>
            </a:r>
            <a:r>
              <a:rPr lang="lv-LV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Science </a:t>
            </a:r>
            <a:endParaRPr lang="lv-LV" sz="24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r>
              <a:rPr lang="lv-LV" sz="24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Further</a:t>
            </a:r>
            <a:r>
              <a:rPr lang="lv-LV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lv-LV" sz="24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information</a:t>
            </a:r>
            <a:r>
              <a:rPr lang="lv-LV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lv-LV" sz="24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and</a:t>
            </a:r>
            <a:r>
              <a:rPr lang="lv-LV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lv-LV" sz="24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contacts</a:t>
            </a:r>
            <a:r>
              <a:rPr lang="lv-LV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: </a:t>
            </a:r>
          </a:p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http://plantgenetics.lu.lv/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928729"/>
              </p:ext>
            </p:extLst>
          </p:nvPr>
        </p:nvGraphicFramePr>
        <p:xfrm>
          <a:off x="2509838" y="1268760"/>
          <a:ext cx="4267200" cy="122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7" name="CorelDRAW" r:id="rId4" imgW="4267620" imgH="1220099" progId="CorelDRAW.Graphic.12">
                  <p:embed/>
                </p:oleObj>
              </mc:Choice>
              <mc:Fallback>
                <p:oleObj name="CorelDRAW" r:id="rId4" imgW="4267620" imgH="1220099" progId="CorelDRAW.Graphic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09838" y="1268760"/>
                        <a:ext cx="4267200" cy="1220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216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lv-LV" sz="4000" dirty="0">
                <a:solidFill>
                  <a:schemeClr val="accent3">
                    <a:lumMod val="50000"/>
                  </a:schemeClr>
                </a:solidFill>
              </a:rPr>
              <a:t>http://plantgenetics.lu.lv/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PhD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from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University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Latvia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1999 </a:t>
            </a:r>
          </a:p>
          <a:p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Postdoc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Washington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State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University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2000 – 2003 </a:t>
            </a:r>
          </a:p>
          <a:p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Postdoc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Scottish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Crop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Research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Institute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2003 – 2006 </a:t>
            </a:r>
          </a:p>
          <a:p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Senior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researcher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University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Latvia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2006 –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present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</a:p>
          <a:p>
            <a:endParaRPr lang="lv-LV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5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Mutants (</a:t>
            </a:r>
            <a:r>
              <a:rPr lang="lv-LV" sz="4000" i="1" dirty="0" err="1" smtClean="0">
                <a:solidFill>
                  <a:schemeClr val="accent3">
                    <a:lumMod val="50000"/>
                  </a:schemeClr>
                </a:solidFill>
              </a:rPr>
              <a:t>Zea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err="1" smtClean="0">
                <a:solidFill>
                  <a:schemeClr val="accent3">
                    <a:lumMod val="50000"/>
                  </a:schemeClr>
                </a:solidFill>
              </a:rPr>
              <a:t>mays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story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187624" y="6406159"/>
            <a:ext cx="5554960" cy="365125"/>
          </a:xfrm>
        </p:spPr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15362" name="Picture 2" descr="http://nrm101-summer2010.community.uaf.edu/files/2010/07/corn-and-teosinte_h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700808"/>
            <a:ext cx="7239000" cy="47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7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Mutants (</a:t>
            </a:r>
            <a:r>
              <a:rPr lang="lv-LV" sz="4000" i="1" dirty="0" err="1" smtClean="0">
                <a:solidFill>
                  <a:schemeClr val="accent3">
                    <a:lumMod val="50000"/>
                  </a:schemeClr>
                </a:solidFill>
              </a:rPr>
              <a:t>Hordeum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i="1" dirty="0" err="1" smtClean="0">
                <a:solidFill>
                  <a:schemeClr val="accent3">
                    <a:lumMod val="50000"/>
                  </a:schemeClr>
                </a:solidFill>
              </a:rPr>
              <a:t>vulgare</a:t>
            </a:r>
            <a:r>
              <a:rPr lang="lv-LV" sz="40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story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Wild barley domesticated ca. 10,000 years ago </a:t>
            </a:r>
          </a:p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Still grows in wild in Israel and other Near Eastern countries </a:t>
            </a:r>
          </a:p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One of the main domestication traits is mutation in the brittle rachis locus </a:t>
            </a:r>
          </a:p>
          <a:p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Further adaptation to different climate conditions were cause by mutations in </a:t>
            </a:r>
            <a:r>
              <a:rPr lang="en-GB" sz="2800" dirty="0" err="1" smtClean="0">
                <a:solidFill>
                  <a:schemeClr val="accent3">
                    <a:lumMod val="50000"/>
                  </a:schemeClr>
                </a:solidFill>
              </a:rPr>
              <a:t>vernalization</a:t>
            </a:r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 requirement and photoperiod genes (adaptation for spring and winter growth habit and photoperiod sensitivity) </a:t>
            </a:r>
          </a:p>
        </p:txBody>
      </p:sp>
    </p:spTree>
    <p:extLst>
      <p:ext uri="{BB962C8B-B14F-4D97-AF65-F5344CB8AC3E}">
        <p14:creationId xmlns:p14="http://schemas.microsoft.com/office/powerpoint/2010/main" val="276308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" y="19834"/>
            <a:ext cx="5463474" cy="409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6358"/>
            <a:ext cx="5409311" cy="405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9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Brittle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rachis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2014.05.05.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A23E-E557-46D7-9DFD-A596BBF4E70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7147" y="1480549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308" y="3453937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788708" y="5748053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btr1btr1 Btr2Btr2</a:t>
            </a:r>
          </a:p>
          <a:p>
            <a:pPr algn="ctr"/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Non-brittle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rachis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3264" y="5748053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smtClean="0">
                <a:solidFill>
                  <a:schemeClr val="accent3">
                    <a:lumMod val="50000"/>
                  </a:schemeClr>
                </a:solidFill>
              </a:rPr>
              <a:t>Btr1Btr1 Btr2Btr2</a:t>
            </a:r>
          </a:p>
          <a:p>
            <a:pPr algn="ctr"/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Brittle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</a:rPr>
              <a:t>rachis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02" y="1628800"/>
            <a:ext cx="3763962" cy="39433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92138" y="6184900"/>
            <a:ext cx="400622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lv-LV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Kislev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et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al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. (2004) PNAS 101: 2692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4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Mutants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4000" dirty="0" err="1" smtClean="0">
                <a:solidFill>
                  <a:schemeClr val="accent3">
                    <a:lumMod val="50000"/>
                  </a:schemeClr>
                </a:solidFill>
              </a:rPr>
              <a:t>research</a:t>
            </a:r>
            <a:r>
              <a:rPr lang="lv-LV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smtClean="0"/>
              <a:t>2014.05.05.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FFE01-4EE9-401B-8BDA-5673AF92C930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147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Georg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Mendel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i="1" dirty="0" err="1" smtClean="0">
                <a:solidFill>
                  <a:schemeClr val="accent3">
                    <a:lumMod val="50000"/>
                  </a:schemeClr>
                </a:solidFill>
              </a:rPr>
              <a:t>Pisum</a:t>
            </a:r>
            <a:r>
              <a:rPr lang="lv-LV" sz="28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i="1" dirty="0" err="1" smtClean="0">
                <a:solidFill>
                  <a:schemeClr val="accent3">
                    <a:lumMod val="50000"/>
                  </a:schemeClr>
                </a:solidFill>
              </a:rPr>
              <a:t>sativum</a:t>
            </a:r>
            <a:r>
              <a:rPr lang="lv-LV" sz="28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recessive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mutation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i="1" dirty="0">
                <a:solidFill>
                  <a:schemeClr val="accent3">
                    <a:lumMod val="50000"/>
                  </a:schemeClr>
                </a:solidFill>
              </a:rPr>
              <a:t>R</a:t>
            </a:r>
            <a:r>
              <a:rPr lang="lv-LV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lv-LV" sz="2800" i="1" dirty="0" err="1" smtClean="0">
                <a:solidFill>
                  <a:schemeClr val="accent3">
                    <a:lumMod val="50000"/>
                  </a:schemeClr>
                </a:solidFill>
              </a:rPr>
              <a:t>Rugosus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gene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results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wrinkled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>
                <a:solidFill>
                  <a:schemeClr val="accent3">
                    <a:lumMod val="50000"/>
                  </a:schemeClr>
                </a:solidFill>
              </a:rPr>
              <a:t>seed</a:t>
            </a:r>
            <a:r>
              <a:rPr lang="lv-LV" sz="28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lv-LV" sz="2800" dirty="0" smtClean="0">
                <a:hlinkClick r:id="rId3"/>
              </a:rPr>
              <a:t>http</a:t>
            </a:r>
            <a:r>
              <a:rPr lang="lv-LV" sz="2800" dirty="0">
                <a:hlinkClick r:id="rId3"/>
              </a:rPr>
              <a:t>://</a:t>
            </a:r>
            <a:r>
              <a:rPr lang="lv-LV" sz="2800" dirty="0" smtClean="0">
                <a:hlinkClick r:id="rId3"/>
              </a:rPr>
              <a:t>www.mendelweb.org</a:t>
            </a:r>
            <a:r>
              <a:rPr lang="lv-LV" sz="2800" dirty="0" smtClean="0"/>
              <a:t>) </a:t>
            </a:r>
            <a:endParaRPr lang="lv-LV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Thomas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H. Morgan, </a:t>
            </a:r>
            <a:r>
              <a:rPr lang="lv-LV" sz="2800" i="1" dirty="0" err="1" smtClean="0">
                <a:solidFill>
                  <a:schemeClr val="accent3">
                    <a:lumMod val="50000"/>
                  </a:schemeClr>
                </a:solidFill>
              </a:rPr>
              <a:t>Drosophila</a:t>
            </a:r>
            <a:r>
              <a:rPr lang="lv-LV" sz="28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i="1" dirty="0" err="1" smtClean="0">
                <a:solidFill>
                  <a:schemeClr val="accent3">
                    <a:lumMod val="50000"/>
                  </a:schemeClr>
                </a:solidFill>
              </a:rPr>
              <a:t>melanogaster</a:t>
            </a:r>
            <a:r>
              <a:rPr lang="lv-LV" sz="28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mutants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first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linkage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maps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Natural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induced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800" dirty="0" err="1" smtClean="0">
                <a:solidFill>
                  <a:schemeClr val="accent3">
                    <a:lumMod val="50000"/>
                  </a:schemeClr>
                </a:solidFill>
              </a:rPr>
              <a:t>mutations</a:t>
            </a:r>
            <a:r>
              <a:rPr lang="lv-LV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4956641"/>
            <a:ext cx="1592262" cy="1836737"/>
          </a:xfrm>
          <a:prstGeom prst="rect">
            <a:avLst/>
          </a:prstGeom>
          <a:noFill/>
          <a:ln w="254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</p:pic>
      <p:sp>
        <p:nvSpPr>
          <p:cNvPr id="3" name="Rectangle 2"/>
          <p:cNvSpPr/>
          <p:nvPr/>
        </p:nvSpPr>
        <p:spPr>
          <a:xfrm>
            <a:off x="1763688" y="5525998"/>
            <a:ext cx="5580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Bhattacharyya 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et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dirty="0" err="1">
                <a:solidFill>
                  <a:schemeClr val="accent3">
                    <a:lumMod val="50000"/>
                  </a:schemeClr>
                </a:solidFill>
              </a:rPr>
              <a:t>al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. (1990)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 wrinkled-seed character of pea described by Mendel is caused by a transposon-like insertion in a gene encoding starch-branching enzyme.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Cell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60:115-</a:t>
            </a:r>
            <a:r>
              <a:rPr lang="lv-LV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91501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30101</TotalTime>
  <Words>1988</Words>
  <Application>Microsoft Office PowerPoint</Application>
  <PresentationFormat>On-screen Show (4:3)</PresentationFormat>
  <Paragraphs>334</Paragraphs>
  <Slides>43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CorelDRAW</vt:lpstr>
      <vt:lpstr>PowerPoint Presentation</vt:lpstr>
      <vt:lpstr>Outline of the talk </vt:lpstr>
      <vt:lpstr>http://plantgenetics.lu.lv/</vt:lpstr>
      <vt:lpstr>Mutants are useful! </vt:lpstr>
      <vt:lpstr>Mutants (Zea mays story)</vt:lpstr>
      <vt:lpstr>Mutants (Hordeum vulgare story)</vt:lpstr>
      <vt:lpstr>PowerPoint Presentation</vt:lpstr>
      <vt:lpstr>Brittle rachis </vt:lpstr>
      <vt:lpstr>Mutants in research </vt:lpstr>
      <vt:lpstr>Muller drosophila</vt:lpstr>
      <vt:lpstr>PowerPoint Presentation</vt:lpstr>
      <vt:lpstr>History of barley mutant research </vt:lpstr>
      <vt:lpstr>Bowman BC lines </vt:lpstr>
      <vt:lpstr>Nitrate reductase mutant Az34 </vt:lpstr>
      <vt:lpstr>Plant necrotic (lesion mimic) mutants</vt:lpstr>
      <vt:lpstr>Plant necrotic (lesion mimic) mutants</vt:lpstr>
      <vt:lpstr>Plant necrotic (lesion mimic) mutants</vt:lpstr>
      <vt:lpstr>Plant necrotic (lesion mimic) mutants</vt:lpstr>
      <vt:lpstr>Barley fast neutron (FN) mutants </vt:lpstr>
      <vt:lpstr>Hipersensitive response (HR) </vt:lpstr>
      <vt:lpstr>Barley stem rust (Puccinia graminis)</vt:lpstr>
      <vt:lpstr>Barley necrotic mutants </vt:lpstr>
      <vt:lpstr>Barley nec1 </vt:lpstr>
      <vt:lpstr>Defense responses in barley nec1 </vt:lpstr>
      <vt:lpstr>Defense responses  in barley nec1 </vt:lpstr>
      <vt:lpstr>Changes in hormonal signalling in nec1 </vt:lpstr>
      <vt:lpstr>Analysis of auxin and its metabolites </vt:lpstr>
      <vt:lpstr>IAA and IAA Trp concentration in barley nec1 and Arabidopsis dnd2 </vt:lpstr>
      <vt:lpstr>Auxin biosynthesis in Arabidopsis </vt:lpstr>
      <vt:lpstr>PowerPoint Presentation</vt:lpstr>
      <vt:lpstr>IAA and ABA in dnd2 </vt:lpstr>
      <vt:lpstr>Response of dnd2 to IAA and ABA</vt:lpstr>
      <vt:lpstr>Stomatal phenotypes in dnd2 </vt:lpstr>
      <vt:lpstr>Drought stress analysis of dnd2 </vt:lpstr>
      <vt:lpstr>Transcriptome analysis of barley nec1 </vt:lpstr>
      <vt:lpstr>The main categories of overexpressed genes in nec1</vt:lpstr>
      <vt:lpstr>Hormone-related functional categories overrepresented in nec1 </vt:lpstr>
      <vt:lpstr>Affymetrix microarray analysis of dnd2</vt:lpstr>
      <vt:lpstr>Affymetrix microarray analysis of dnd2</vt:lpstr>
      <vt:lpstr>Conclusions </vt:lpstr>
      <vt:lpstr>~300 Bowman mutants planted 2014</vt:lpstr>
      <vt:lpstr>PowerPoint Presentation</vt:lpstr>
      <vt:lpstr>http://plantgenetics.lu.lv/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Nils Rostoks</dc:creator>
  <cp:lastModifiedBy>Nils</cp:lastModifiedBy>
  <cp:revision>346</cp:revision>
  <dcterms:created xsi:type="dcterms:W3CDTF">2010-11-26T13:36:20Z</dcterms:created>
  <dcterms:modified xsi:type="dcterms:W3CDTF">2014-05-04T13:39:25Z</dcterms:modified>
</cp:coreProperties>
</file>