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</p:sldMasterIdLst>
  <p:notesMasterIdLst>
    <p:notesMasterId r:id="rId138"/>
  </p:notesMasterIdLst>
  <p:sldIdLst>
    <p:sldId id="374" r:id="rId15"/>
    <p:sldId id="344" r:id="rId16"/>
    <p:sldId id="345" r:id="rId17"/>
    <p:sldId id="346" r:id="rId18"/>
    <p:sldId id="347" r:id="rId19"/>
    <p:sldId id="375" r:id="rId20"/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312" r:id="rId29"/>
    <p:sldId id="264" r:id="rId30"/>
    <p:sldId id="265" r:id="rId31"/>
    <p:sldId id="266" r:id="rId32"/>
    <p:sldId id="267" r:id="rId33"/>
    <p:sldId id="318" r:id="rId34"/>
    <p:sldId id="268" r:id="rId35"/>
    <p:sldId id="269" r:id="rId36"/>
    <p:sldId id="270" r:id="rId37"/>
    <p:sldId id="271" r:id="rId38"/>
    <p:sldId id="276" r:id="rId39"/>
    <p:sldId id="277" r:id="rId40"/>
    <p:sldId id="278" r:id="rId41"/>
    <p:sldId id="284" r:id="rId42"/>
    <p:sldId id="279" r:id="rId43"/>
    <p:sldId id="283" r:id="rId44"/>
    <p:sldId id="281" r:id="rId45"/>
    <p:sldId id="282" r:id="rId46"/>
    <p:sldId id="272" r:id="rId47"/>
    <p:sldId id="273" r:id="rId48"/>
    <p:sldId id="274" r:id="rId49"/>
    <p:sldId id="376" r:id="rId50"/>
    <p:sldId id="377" r:id="rId51"/>
    <p:sldId id="275" r:id="rId52"/>
    <p:sldId id="285" r:id="rId53"/>
    <p:sldId id="286" r:id="rId54"/>
    <p:sldId id="287" r:id="rId55"/>
    <p:sldId id="304" r:id="rId56"/>
    <p:sldId id="288" r:id="rId57"/>
    <p:sldId id="302" r:id="rId58"/>
    <p:sldId id="303" r:id="rId59"/>
    <p:sldId id="291" r:id="rId60"/>
    <p:sldId id="348" r:id="rId61"/>
    <p:sldId id="292" r:id="rId62"/>
    <p:sldId id="293" r:id="rId63"/>
    <p:sldId id="294" r:id="rId64"/>
    <p:sldId id="295" r:id="rId65"/>
    <p:sldId id="296" r:id="rId66"/>
    <p:sldId id="298" r:id="rId67"/>
    <p:sldId id="299" r:id="rId68"/>
    <p:sldId id="300" r:id="rId69"/>
    <p:sldId id="307" r:id="rId70"/>
    <p:sldId id="308" r:id="rId71"/>
    <p:sldId id="311" r:id="rId72"/>
    <p:sldId id="309" r:id="rId73"/>
    <p:sldId id="310" r:id="rId74"/>
    <p:sldId id="305" r:id="rId75"/>
    <p:sldId id="306" r:id="rId76"/>
    <p:sldId id="378" r:id="rId77"/>
    <p:sldId id="350" r:id="rId78"/>
    <p:sldId id="351" r:id="rId79"/>
    <p:sldId id="371" r:id="rId80"/>
    <p:sldId id="372" r:id="rId81"/>
    <p:sldId id="373" r:id="rId82"/>
    <p:sldId id="384" r:id="rId83"/>
    <p:sldId id="313" r:id="rId84"/>
    <p:sldId id="352" r:id="rId85"/>
    <p:sldId id="314" r:id="rId86"/>
    <p:sldId id="317" r:id="rId87"/>
    <p:sldId id="349" r:id="rId88"/>
    <p:sldId id="315" r:id="rId89"/>
    <p:sldId id="316" r:id="rId90"/>
    <p:sldId id="366" r:id="rId91"/>
    <p:sldId id="386" r:id="rId92"/>
    <p:sldId id="379" r:id="rId93"/>
    <p:sldId id="385" r:id="rId94"/>
    <p:sldId id="365" r:id="rId95"/>
    <p:sldId id="387" r:id="rId96"/>
    <p:sldId id="320" r:id="rId97"/>
    <p:sldId id="321" r:id="rId98"/>
    <p:sldId id="353" r:id="rId99"/>
    <p:sldId id="388" r:id="rId100"/>
    <p:sldId id="336" r:id="rId101"/>
    <p:sldId id="323" r:id="rId102"/>
    <p:sldId id="324" r:id="rId103"/>
    <p:sldId id="354" r:id="rId104"/>
    <p:sldId id="325" r:id="rId105"/>
    <p:sldId id="355" r:id="rId106"/>
    <p:sldId id="356" r:id="rId107"/>
    <p:sldId id="357" r:id="rId108"/>
    <p:sldId id="358" r:id="rId109"/>
    <p:sldId id="389" r:id="rId110"/>
    <p:sldId id="359" r:id="rId111"/>
    <p:sldId id="337" r:id="rId112"/>
    <p:sldId id="338" r:id="rId113"/>
    <p:sldId id="339" r:id="rId114"/>
    <p:sldId id="340" r:id="rId115"/>
    <p:sldId id="341" r:id="rId116"/>
    <p:sldId id="342" r:id="rId117"/>
    <p:sldId id="343" r:id="rId118"/>
    <p:sldId id="327" r:id="rId119"/>
    <p:sldId id="328" r:id="rId120"/>
    <p:sldId id="329" r:id="rId121"/>
    <p:sldId id="330" r:id="rId122"/>
    <p:sldId id="332" r:id="rId123"/>
    <p:sldId id="331" r:id="rId124"/>
    <p:sldId id="381" r:id="rId125"/>
    <p:sldId id="382" r:id="rId126"/>
    <p:sldId id="334" r:id="rId127"/>
    <p:sldId id="335" r:id="rId128"/>
    <p:sldId id="367" r:id="rId129"/>
    <p:sldId id="368" r:id="rId130"/>
    <p:sldId id="369" r:id="rId131"/>
    <p:sldId id="360" r:id="rId132"/>
    <p:sldId id="363" r:id="rId133"/>
    <p:sldId id="361" r:id="rId134"/>
    <p:sldId id="362" r:id="rId135"/>
    <p:sldId id="364" r:id="rId136"/>
    <p:sldId id="370" r:id="rId137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33" Type="http://schemas.openxmlformats.org/officeDocument/2006/relationships/slide" Target="slides/slide119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2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slide" Target="slides/slide109.xml"/><Relationship Id="rId128" Type="http://schemas.openxmlformats.org/officeDocument/2006/relationships/slide" Target="slides/slide11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113" Type="http://schemas.openxmlformats.org/officeDocument/2006/relationships/slide" Target="slides/slide99.xml"/><Relationship Id="rId118" Type="http://schemas.openxmlformats.org/officeDocument/2006/relationships/slide" Target="slides/slide104.xml"/><Relationship Id="rId134" Type="http://schemas.openxmlformats.org/officeDocument/2006/relationships/slide" Target="slides/slide120.xml"/><Relationship Id="rId13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slide" Target="slides/slide107.xml"/><Relationship Id="rId14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116" Type="http://schemas.openxmlformats.org/officeDocument/2006/relationships/slide" Target="slides/slide102.xml"/><Relationship Id="rId124" Type="http://schemas.openxmlformats.org/officeDocument/2006/relationships/slide" Target="slides/slide110.xml"/><Relationship Id="rId129" Type="http://schemas.openxmlformats.org/officeDocument/2006/relationships/slide" Target="slides/slide115.xml"/><Relationship Id="rId137" Type="http://schemas.openxmlformats.org/officeDocument/2006/relationships/slide" Target="slides/slide12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11" Type="http://schemas.openxmlformats.org/officeDocument/2006/relationships/slide" Target="slides/slide97.xml"/><Relationship Id="rId132" Type="http://schemas.openxmlformats.org/officeDocument/2006/relationships/slide" Target="slides/slide118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14" Type="http://schemas.openxmlformats.org/officeDocument/2006/relationships/slide" Target="slides/slide100.xml"/><Relationship Id="rId119" Type="http://schemas.openxmlformats.org/officeDocument/2006/relationships/slide" Target="slides/slide105.xml"/><Relationship Id="rId127" Type="http://schemas.openxmlformats.org/officeDocument/2006/relationships/slide" Target="slides/slide11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slide" Target="slides/slide108.xml"/><Relationship Id="rId130" Type="http://schemas.openxmlformats.org/officeDocument/2006/relationships/slide" Target="slides/slide116.xml"/><Relationship Id="rId135" Type="http://schemas.openxmlformats.org/officeDocument/2006/relationships/slide" Target="slides/slide1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slide" Target="slides/slide106.xml"/><Relationship Id="rId125" Type="http://schemas.openxmlformats.org/officeDocument/2006/relationships/slide" Target="slides/slide111.xml"/><Relationship Id="rId14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131" Type="http://schemas.openxmlformats.org/officeDocument/2006/relationships/slide" Target="slides/slide117.xml"/><Relationship Id="rId136" Type="http://schemas.openxmlformats.org/officeDocument/2006/relationships/slide" Target="slides/slide122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126" Type="http://schemas.openxmlformats.org/officeDocument/2006/relationships/slide" Target="slides/slide1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96412-7629-4917-96C6-7C7953A6D9BA}" type="datetimeFigureOut">
              <a:rPr lang="lv-LV" smtClean="0"/>
              <a:t>14.02.2015.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F841D-01E9-4E2F-9897-C2308A9E8D8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93729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301AF6-F1A2-4460-91E2-9FD3794C7DEC}" type="slidenum">
              <a:rPr lang="en-GB" altLang="lv-LV">
                <a:solidFill>
                  <a:srgbClr val="000000"/>
                </a:solidFill>
              </a:rPr>
              <a:pPr/>
              <a:t>46</a:t>
            </a:fld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708525"/>
            <a:ext cx="4949825" cy="4460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7469" tIns="37120" rIns="77469" bIns="37120"/>
          <a:lstStyle/>
          <a:p>
            <a:endParaRPr lang="lv-LV" altLang="lv-LV"/>
          </a:p>
        </p:txBody>
      </p:sp>
      <p:sp>
        <p:nvSpPr>
          <p:cNvPr id="111619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75" y="750888"/>
            <a:ext cx="4938713" cy="3703637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  <p:extLst>
      <p:ext uri="{BB962C8B-B14F-4D97-AF65-F5344CB8AC3E}">
        <p14:creationId xmlns:p14="http://schemas.microsoft.com/office/powerpoint/2010/main" val="4277161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4076AF-EE45-4AD5-BD53-FB354028BA41}" type="slidenum">
              <a:rPr lang="en-US" altLang="lv-LV">
                <a:solidFill>
                  <a:srgbClr val="000000"/>
                </a:solidFill>
              </a:rPr>
              <a:pPr/>
              <a:t>121</a:t>
            </a:fld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671162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B09ECD-F906-4426-A8A9-379FD0612B8F}" type="slidenum">
              <a:rPr lang="en-GB" altLang="lv-LV"/>
              <a:pPr/>
              <a:t>123</a:t>
            </a:fld>
            <a:endParaRPr lang="en-GB" altLang="lv-LV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lv-LV"/>
              <a:t>what is nr 6 ???</a:t>
            </a:r>
            <a:endParaRPr lang="en-GB" altLang="lv-LV"/>
          </a:p>
        </p:txBody>
      </p:sp>
    </p:spTree>
    <p:extLst>
      <p:ext uri="{BB962C8B-B14F-4D97-AF65-F5344CB8AC3E}">
        <p14:creationId xmlns:p14="http://schemas.microsoft.com/office/powerpoint/2010/main" val="2924537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F841D-01E9-4E2F-9897-C2308A9E8D81}" type="slidenum">
              <a:rPr lang="lv-LV" smtClean="0"/>
              <a:t>68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0116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E9865C-031B-4C2A-A9DF-26C8CB98EE0D}" type="slidenum">
              <a:rPr lang="en-GB" altLang="lv-LV">
                <a:solidFill>
                  <a:srgbClr val="000000"/>
                </a:solidFill>
              </a:rPr>
              <a:pPr/>
              <a:t>75</a:t>
            </a:fld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altLang="lv-LV"/>
              <a:t>hybrid of bacterial and t7 polymerases</a:t>
            </a:r>
            <a:endParaRPr lang="en-GB" altLang="lv-LV"/>
          </a:p>
        </p:txBody>
      </p:sp>
    </p:spTree>
    <p:extLst>
      <p:ext uri="{BB962C8B-B14F-4D97-AF65-F5344CB8AC3E}">
        <p14:creationId xmlns:p14="http://schemas.microsoft.com/office/powerpoint/2010/main" val="2491642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07D616-848C-45CC-9903-EDA1B3AD6D14}" type="slidenum">
              <a:rPr lang="en-GB" altLang="lv-LV">
                <a:solidFill>
                  <a:srgbClr val="000000"/>
                </a:solidFill>
              </a:rPr>
              <a:pPr/>
              <a:t>92</a:t>
            </a:fld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lv-LV"/>
              <a:t>can be and can be not the same CpG islands as for transcr initiation</a:t>
            </a:r>
            <a:endParaRPr lang="en-GB" altLang="lv-LV"/>
          </a:p>
        </p:txBody>
      </p:sp>
    </p:spTree>
    <p:extLst>
      <p:ext uri="{BB962C8B-B14F-4D97-AF65-F5344CB8AC3E}">
        <p14:creationId xmlns:p14="http://schemas.microsoft.com/office/powerpoint/2010/main" val="1740626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859D59-1575-49C7-B6E8-252ABEDE90FD}" type="slidenum">
              <a:rPr lang="en-GB" altLang="lv-LV">
                <a:solidFill>
                  <a:srgbClr val="000000"/>
                </a:solidFill>
              </a:rPr>
              <a:pPr/>
              <a:t>95</a:t>
            </a:fld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lv-LV"/>
              <a:t>dna met trI – dependent on existing methyl groups. Other mechanisms are responsible for methylation de novo</a:t>
            </a:r>
            <a:endParaRPr lang="en-GB" altLang="lv-LV"/>
          </a:p>
        </p:txBody>
      </p:sp>
    </p:spTree>
    <p:extLst>
      <p:ext uri="{BB962C8B-B14F-4D97-AF65-F5344CB8AC3E}">
        <p14:creationId xmlns:p14="http://schemas.microsoft.com/office/powerpoint/2010/main" val="575885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EBAE73-FD8E-449C-96C2-96830C71ED69}" type="slidenum">
              <a:rPr lang="en-GB" altLang="lv-LV">
                <a:solidFill>
                  <a:srgbClr val="000000"/>
                </a:solidFill>
              </a:rPr>
              <a:pPr/>
              <a:t>98</a:t>
            </a:fld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altLang="lv-LV"/>
              <a:t>alpha to a</a:t>
            </a:r>
            <a:endParaRPr lang="en-GB" altLang="lv-LV"/>
          </a:p>
        </p:txBody>
      </p:sp>
    </p:spTree>
    <p:extLst>
      <p:ext uri="{BB962C8B-B14F-4D97-AF65-F5344CB8AC3E}">
        <p14:creationId xmlns:p14="http://schemas.microsoft.com/office/powerpoint/2010/main" val="3641444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B621465-5467-4BB8-8F8A-C60B2752B5B3}" type="slidenum">
              <a:rPr lang="en-GB" altLang="lv-LV" sz="1200"/>
              <a:pPr eaLnBrk="1" hangingPunct="1"/>
              <a:t>107</a:t>
            </a:fld>
            <a:endParaRPr lang="en-GB" altLang="lv-LV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lv-LV" altLang="lv-LV" smtClean="0"/>
              <a:t>apob- apolipoprotein B in humans – part of large lipopr. complexes that transport lipids to serum. Only apob100 containing compl. transport cholesterol to body tissues via low density lipopr. complexes by binding to LDL receptors </a:t>
            </a:r>
            <a:endParaRPr lang="en-GB" altLang="lv-LV" smtClean="0"/>
          </a:p>
        </p:txBody>
      </p:sp>
    </p:spTree>
    <p:extLst>
      <p:ext uri="{BB962C8B-B14F-4D97-AF65-F5344CB8AC3E}">
        <p14:creationId xmlns:p14="http://schemas.microsoft.com/office/powerpoint/2010/main" val="4099630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881777B-6CFE-4F97-B5AD-8A40AA0E4EF3}" type="slidenum">
              <a:rPr lang="en-GB" altLang="lv-LV" sz="1200">
                <a:solidFill>
                  <a:srgbClr val="000000"/>
                </a:solidFill>
              </a:rPr>
              <a:pPr eaLnBrk="1" hangingPunct="1"/>
              <a:t>112</a:t>
            </a:fld>
            <a:endParaRPr lang="en-GB" altLang="lv-LV" sz="1200">
              <a:solidFill>
                <a:srgbClr val="000000"/>
              </a:solidFill>
            </a:endParaRPr>
          </a:p>
        </p:txBody>
      </p:sp>
      <p:sp>
        <p:nvSpPr>
          <p:cNvPr id="737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lv-LV" altLang="lv-LV" sz="2400" smtClean="0"/>
              <a:t>Some NLS signals are rich in basic amino acids, fore example NLS of  virus SV40 large T antigen is PKKKRKV. In other proteins it can be quite different, for example hydrophobic</a:t>
            </a:r>
            <a:endParaRPr lang="en-GB" altLang="lv-LV" sz="2400" smtClean="0"/>
          </a:p>
          <a:p>
            <a:pPr eaLnBrk="1" hangingPunct="1"/>
            <a:endParaRPr lang="en-GB" altLang="lv-LV" smtClean="0"/>
          </a:p>
        </p:txBody>
      </p:sp>
    </p:spTree>
    <p:extLst>
      <p:ext uri="{BB962C8B-B14F-4D97-AF65-F5344CB8AC3E}">
        <p14:creationId xmlns:p14="http://schemas.microsoft.com/office/powerpoint/2010/main" val="1888449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F98DF6A-C5CB-4146-9044-B6F56CC9537E}" type="slidenum">
              <a:rPr lang="en-GB" altLang="lv-LV" sz="1200">
                <a:solidFill>
                  <a:srgbClr val="000000"/>
                </a:solidFill>
              </a:rPr>
              <a:pPr eaLnBrk="1" hangingPunct="1"/>
              <a:t>113</a:t>
            </a:fld>
            <a:endParaRPr lang="en-GB" altLang="lv-LV" sz="1200">
              <a:solidFill>
                <a:srgbClr val="000000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lv-LV" altLang="lv-LV" smtClean="0"/>
              <a:t>mRNA exporter: big sub: 3 domains, m and c bind to fg repeats, m also to small sub</a:t>
            </a:r>
          </a:p>
          <a:p>
            <a:pPr eaLnBrk="1" hangingPunct="1"/>
            <a:r>
              <a:rPr lang="lv-LV" altLang="lv-LV" smtClean="0"/>
              <a:t>mRNP proteins – SRs,  </a:t>
            </a:r>
            <a:endParaRPr lang="en-GB" altLang="lv-LV" smtClean="0"/>
          </a:p>
        </p:txBody>
      </p:sp>
    </p:spTree>
    <p:extLst>
      <p:ext uri="{BB962C8B-B14F-4D97-AF65-F5344CB8AC3E}">
        <p14:creationId xmlns:p14="http://schemas.microsoft.com/office/powerpoint/2010/main" val="155670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91970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594703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06B3E-A199-42DD-871D-05009A39313E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625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2B9ED5-BE13-4422-B8E0-1BF87EAA4627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6345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F86738-C00E-4D2D-B0D3-F7701D1BECAC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377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76200"/>
            <a:ext cx="3810000" cy="45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8600" y="76200"/>
            <a:ext cx="3810000" cy="45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4ACAAE-D57E-408A-B2A2-F0B2EE34C831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09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94308-CA6B-4C99-A500-F9DDEB7942F8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11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32371-03C2-4FB5-880B-6668494DB1AD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1705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2FB58-9C16-4A24-B7EC-69CCECE84D07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2499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D61621-1617-4A40-A583-6F8D027178D2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164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E582BA-FBB1-43A5-9169-7C94E5D53BF4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944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315BA-3298-4F31-9F06-B2EF5BF6C80C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94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831989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05500" y="76200"/>
            <a:ext cx="1943100" cy="3276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76200"/>
            <a:ext cx="5676900" cy="3276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F84344-4EC7-46D3-92A8-7E2E35E95F88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424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394C2-E60D-4297-B22C-89C593C33344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5330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A2090-5FDA-4687-890C-BA95EBF133CA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441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0D758-FA7E-45E7-B6CE-F6A7DC128889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855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5661B-CB29-49AF-8C9C-E801596D0004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102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83684-B081-406D-88EE-84ABEEDE360D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3294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86B0D-0D98-45C9-B4EB-09FD8FCC4319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025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3FAFD-2510-4208-885A-583E60911C43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246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75D3F-3A52-4D32-94FE-5F0D5706FAFD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1752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495C4-52C6-4D42-A399-488508458BF2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64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2E925-DCCF-41B5-A0A2-3EDF0BCFE948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146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66156-F169-42EC-8BC5-114EC477F806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2215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C946E-902B-4C0B-9C69-0E640B33CAF6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976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394C2-E60D-4297-B22C-89C593C33344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491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A2090-5FDA-4687-890C-BA95EBF133CA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9566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0D758-FA7E-45E7-B6CE-F6A7DC128889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402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5661B-CB29-49AF-8C9C-E801596D0004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503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83684-B081-406D-88EE-84ABEEDE360D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140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86B0D-0D98-45C9-B4EB-09FD8FCC4319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3143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3FAFD-2510-4208-885A-583E60911C43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860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75D3F-3A52-4D32-94FE-5F0D5706FAFD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50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9988AF-6871-4FA0-B62D-7ADDE5A8A2A6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43056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495C4-52C6-4D42-A399-488508458BF2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579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66156-F169-42EC-8BC5-114EC477F806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990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C946E-902B-4C0B-9C69-0E640B33CAF6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6087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C486C-315C-4B37-97E4-CAC5F9F87681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680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5A828-3C28-4DD3-9A5E-CF4E74EC1FCF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926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DA89C-D31B-42BA-A496-AACA0079A9EE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50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EDD0F-EF4C-4496-948B-91BD6D7C1FD9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930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F3B01-137B-43B0-A59C-32D729440D94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4198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D2F08-6575-49BD-B64D-0E3D39E67D41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943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F75D5-2DCA-42CB-A1D4-FA94CBD29D0F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74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81EB2-D841-4D02-BE62-97F9DD3DE2D4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2276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566F8-F49C-405D-A636-345202E1D9B5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4340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DD036-5313-4195-BE7B-397FB7AB9206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8366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490D3-B5BB-48C8-BF0F-81D238E419F1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6260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3EDCE-90D6-4D26-BCE4-8E8CA3BC2A4A}" type="slidenum">
              <a:rPr lang="en-GB" altLang="lv-LV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66305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8CE62-B9DE-465C-B516-20C1AED55521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681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0628BD-65E4-482D-A9D8-E447DC08E812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18528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175F54-A0BB-4E1C-8D58-B7BD0DAB7C9C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3798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BB779F-3C2D-41E0-821D-14D31F8E71D0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927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2D97A2-0FFF-4DB6-8D4C-FC7364C111F0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218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9BAD2-1AB8-441B-90CF-5A80ADC83F31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265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FDF04-E9A9-46FB-A4BF-0AEA23EF73CE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9911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146C4C-1B52-44F8-A381-5AA1E2703E72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0954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FECF1C-F5F8-4EAE-AC28-4262AA7F4E37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82819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FAC8D9-DA18-4058-9517-1152F24BAC59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9172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289DDA-04A9-4C37-A230-ABC1F56CAFF3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77125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254CEE-F9FD-477F-BAAC-73461C7F6350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48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74307-D9FB-4EAA-AB56-4FADD0B9737B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139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207DEE-EABF-4386-9E11-99982F0BE2FF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65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70227-96D4-4F80-8805-23138EB07CF7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81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49339-9B9F-4C57-978E-1EB6EB7FA463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62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531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407ED-8F55-4F43-AF0E-AA5F8BA02CB1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48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F8D5D-24F3-420F-92A1-11A002D579DB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451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0697F-31F3-4B9F-93C8-811D021E59A6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05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E0775-BA12-47D4-A0CC-D087E10683EB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11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E1B82F-AC71-4A2B-BD92-AE371672E33C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25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FA5125-9603-47C0-A4EA-DCFFB4EEE6CA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02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979AD-87E9-4055-8FD8-8349169BBB1E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882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5EC4B-647F-4D37-8286-A27F25759557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17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8A2A4-0102-481D-BE21-6059FF5F4BAC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940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C86291-FD1E-46F1-97AC-4899D3150E9B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0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82384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2D213-B359-4739-AECA-6225723A1BDA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958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3651F-7BD7-4F7D-8233-A034A3E59D7D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97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AA51F-231E-44AE-A80B-91CE58ED3B34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82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AABB9C-0959-4139-96C5-9FC56626B109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49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1BFB5A-7CE1-40B8-BF8F-B043F98AC68E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105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BA6B2E-FAF1-4C26-9436-BF4935BC9117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739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470BE-D054-469F-B4F9-36C7E7B6AF38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655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66FACF-CEDA-49CA-9031-4BC9259442D2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5399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373B6E-9A9B-4B93-88DB-5F596B431437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340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FB3F87-C961-4B04-93D4-1720FCFE0E24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14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451502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0923B3-BA5B-4825-B100-D2D5A8E57381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73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FE307E-ED7F-4CAD-8907-B7115DEDE1E5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067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7AF07C-D2F4-4A6F-9CF8-045F99149B06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92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C2878-0C23-429C-A967-7F97C12E730B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71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F3AFEB-CFF5-44AB-9DDF-DA9E2AB0D021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8511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F4EA5-20BA-441C-9CD4-D80A7AFA9F1D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919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C3B9C5-F827-4CF9-AF8A-591DF082DAF9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961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D557C-02B4-43E1-8E3A-AEE25917355E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2915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41987-FAD6-4B75-83EA-5EFEC1FF2676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6461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D6AC9-30EC-41CF-9659-17C016057E46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41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09792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744448-3661-4103-95B9-D69F3B7FB7AC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9747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FA5F7-8B57-4FD5-98DF-57CFB58CC20C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548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6D0E4-7D51-4C2E-B76E-1E8A3E552349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8023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89CABE-7634-4C27-ABDD-3DD9CB0FAC5E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138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959B3-D50A-4B36-8F43-FE2B30C99801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452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C0DD1-A9DB-440F-B4B9-CB73A784ED55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6303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F4EA5-20BA-441C-9CD4-D80A7AFA9F1D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878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C3B9C5-F827-4CF9-AF8A-591DF082DAF9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9835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D557C-02B4-43E1-8E3A-AEE25917355E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228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41987-FAD6-4B75-83EA-5EFEC1FF2676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522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16365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D6AC9-30EC-41CF-9659-17C016057E46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447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744448-3661-4103-95B9-D69F3B7FB7AC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754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FA5F7-8B57-4FD5-98DF-57CFB58CC20C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5150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6D0E4-7D51-4C2E-B76E-1E8A3E552349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2731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89CABE-7634-4C27-ABDD-3DD9CB0FAC5E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1691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959B3-D50A-4B36-8F43-FE2B30C99801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009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C0DD1-A9DB-440F-B4B9-CB73A784ED55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5185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EE67D0-678F-4476-B829-58C17BA59B99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0270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2CBB0-1F1C-4482-85F5-4497DDAF476E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1975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7096B0-0130-4F9F-BAA3-BA81DE7BFA55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82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275728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BFCF72-7C6D-4ADC-9409-225649677C07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671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AE3D7-065D-4DFA-889A-EE76588173AF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116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BEFF0-72B4-49F7-949A-05EB4E597675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4272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067F72-30F8-44E1-87E1-ADB5CECEB346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489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22C380-8B9F-46CC-9991-77E7F7EC3987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132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lv-LV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1256EF-434E-4863-B81E-69F61670B0C0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4792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9175BC-ACC4-474E-8AE7-629C661D3AC8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985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7B98BF-1A84-46E2-8124-433204FC218C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483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B2824-447E-4260-9B54-C916D88DA226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941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1AB1D-7BD5-41E2-8598-7B7FFA83054F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69019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C526B-C46F-4D3D-8FA4-FE33379089E1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298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1D307-1F34-4D42-A188-6FEF79BB70F3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851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56922-D187-4304-AF9A-792D144E7C32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87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555C5-694E-409B-8D20-9C882820E18D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6005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9913CE-1047-41D4-9252-FBC75D6E5608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603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8BEEE-3D96-4983-8279-1B4D1C4A9035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2321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31CB91-C68B-4FBF-A6C4-6BDBBA017C67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667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9280B-D419-435A-B7EA-2FCEC4019E70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674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B75F0-61DB-4B0E-A501-FEAC20BB3082}" type="slidenum">
              <a:rPr lang="en-US" altLang="lv-LV">
                <a:solidFill>
                  <a:srgbClr val="000000"/>
                </a:solidFill>
              </a:rPr>
              <a:pPr/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142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05292-7F2D-4121-A5FB-A56A68A4C4DC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77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405745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4EC04-C64C-495B-A15F-86361DB91DBC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741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19711-F986-4AD5-ABB3-EDEA92949B2D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0184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D36CC7-8432-4D71-BC11-9EF6C72A10E2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728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398D9-D463-427D-A72F-E7E308A63CE7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721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CB4EE8-B64C-473E-88B5-4ADF6E1EDBFC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5704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7762F-C03A-4283-AFC9-A8DE3A09CE1B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961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407A8B-AF63-43C6-8FB6-79046AD55F66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916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DBA64-2311-41E8-9CA1-56AD564A92B3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6811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DB97F1-EED4-4D38-943D-F7A4BE160C85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4090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8B800-1BA5-44C8-B033-EC1719FF6C5D}" type="slidenum">
              <a:rPr lang="en-GB" altLang="lv-LV">
                <a:solidFill>
                  <a:srgbClr val="000000"/>
                </a:solidFill>
              </a:rPr>
              <a:pPr/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28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A574E-17D5-48E4-B173-56ED73181F4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183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762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 smtClean="0"/>
              <a:t>Click to edit Master text styles</a:t>
            </a:r>
          </a:p>
          <a:p>
            <a:pPr lvl="1"/>
            <a:r>
              <a:rPr lang="en-US" altLang="lv-LV" smtClean="0"/>
              <a:t>Second level</a:t>
            </a:r>
          </a:p>
          <a:p>
            <a:pPr lvl="2"/>
            <a:r>
              <a:rPr lang="en-US" altLang="lv-LV" smtClean="0"/>
              <a:t>Third level</a:t>
            </a:r>
          </a:p>
          <a:p>
            <a:pPr lvl="3"/>
            <a:r>
              <a:rPr lang="en-US" altLang="lv-LV" smtClean="0"/>
              <a:t>Fourth level</a:t>
            </a:r>
          </a:p>
          <a:p>
            <a:pPr lvl="4"/>
            <a:r>
              <a:rPr lang="en-US" altLang="lv-LV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lv-LV" smtClean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lv-LV" smtClean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BD9AAB9-3E38-42A7-8AA2-BC2A7492A707}" type="slidenum">
              <a:rPr lang="en-US" altLang="lv-LV" smtClean="0">
                <a:solidFill>
                  <a:srgbClr val="000000"/>
                </a:solidFill>
                <a:latin typeface="Times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lv-LV" smtClean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2895600"/>
            <a:ext cx="487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602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1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text styles</a:t>
            </a:r>
          </a:p>
          <a:p>
            <a:pPr lvl="1"/>
            <a:r>
              <a:rPr lang="en-GB" altLang="lv-LV" smtClean="0"/>
              <a:t>Second level</a:t>
            </a:r>
          </a:p>
          <a:p>
            <a:pPr lvl="2"/>
            <a:r>
              <a:rPr lang="en-GB" altLang="lv-LV" smtClean="0"/>
              <a:t>Third level</a:t>
            </a:r>
          </a:p>
          <a:p>
            <a:pPr lvl="3"/>
            <a:r>
              <a:rPr lang="en-GB" altLang="lv-LV" smtClean="0"/>
              <a:t>Fourth level</a:t>
            </a:r>
          </a:p>
          <a:p>
            <a:pPr lvl="4"/>
            <a:r>
              <a:rPr lang="en-GB" altLang="lv-LV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BC99A5-A8D0-4100-9564-1704C81C586C}" type="slidenum">
              <a:rPr lang="en-GB" altLang="lv-LV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1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text styles</a:t>
            </a:r>
          </a:p>
          <a:p>
            <a:pPr lvl="1"/>
            <a:r>
              <a:rPr lang="en-GB" altLang="lv-LV" smtClean="0"/>
              <a:t>Second level</a:t>
            </a:r>
          </a:p>
          <a:p>
            <a:pPr lvl="2"/>
            <a:r>
              <a:rPr lang="en-GB" altLang="lv-LV" smtClean="0"/>
              <a:t>Third level</a:t>
            </a:r>
          </a:p>
          <a:p>
            <a:pPr lvl="3"/>
            <a:r>
              <a:rPr lang="en-GB" altLang="lv-LV" smtClean="0"/>
              <a:t>Fourth level</a:t>
            </a:r>
          </a:p>
          <a:p>
            <a:pPr lvl="4"/>
            <a:r>
              <a:rPr lang="en-GB" altLang="lv-LV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BC99A5-A8D0-4100-9564-1704C81C586C}" type="slidenum">
              <a:rPr lang="en-GB" altLang="lv-LV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6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text styles</a:t>
            </a:r>
          </a:p>
          <a:p>
            <a:pPr lvl="1"/>
            <a:r>
              <a:rPr lang="en-GB" altLang="lv-LV" smtClean="0"/>
              <a:t>Second level</a:t>
            </a:r>
          </a:p>
          <a:p>
            <a:pPr lvl="2"/>
            <a:r>
              <a:rPr lang="en-GB" altLang="lv-LV" smtClean="0"/>
              <a:t>Third level</a:t>
            </a:r>
          </a:p>
          <a:p>
            <a:pPr lvl="3"/>
            <a:r>
              <a:rPr lang="en-GB" altLang="lv-LV" smtClean="0"/>
              <a:t>Fourth level</a:t>
            </a:r>
          </a:p>
          <a:p>
            <a:pPr lvl="4"/>
            <a:r>
              <a:rPr lang="en-GB" altLang="lv-LV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8A250D-4DA4-417A-A21C-07B7EE85D615}" type="slidenum">
              <a:rPr lang="en-GB" altLang="lv-LV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05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text styles</a:t>
            </a:r>
          </a:p>
          <a:p>
            <a:pPr lvl="1"/>
            <a:r>
              <a:rPr lang="en-GB" altLang="lv-LV" smtClean="0"/>
              <a:t>Second level</a:t>
            </a:r>
          </a:p>
          <a:p>
            <a:pPr lvl="2"/>
            <a:r>
              <a:rPr lang="en-GB" altLang="lv-LV" smtClean="0"/>
              <a:t>Third level</a:t>
            </a:r>
          </a:p>
          <a:p>
            <a:pPr lvl="3"/>
            <a:r>
              <a:rPr lang="en-GB" altLang="lv-LV" smtClean="0"/>
              <a:t>Fourth level</a:t>
            </a:r>
          </a:p>
          <a:p>
            <a:pPr lvl="4"/>
            <a:r>
              <a:rPr lang="en-GB" altLang="lv-LV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4251B9-6566-4C7A-9BC4-7644CD1F72C0}" type="slidenum">
              <a:rPr lang="en-GB" altLang="lv-LV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lv-LV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text styles</a:t>
            </a:r>
          </a:p>
          <a:p>
            <a:pPr lvl="1"/>
            <a:r>
              <a:rPr lang="en-GB" altLang="lv-LV" smtClean="0"/>
              <a:t>Second level</a:t>
            </a:r>
          </a:p>
          <a:p>
            <a:pPr lvl="2"/>
            <a:r>
              <a:rPr lang="en-GB" altLang="lv-LV" smtClean="0"/>
              <a:t>Third level</a:t>
            </a:r>
          </a:p>
          <a:p>
            <a:pPr lvl="3"/>
            <a:r>
              <a:rPr lang="en-GB" altLang="lv-LV" smtClean="0"/>
              <a:t>Fourth level</a:t>
            </a:r>
          </a:p>
          <a:p>
            <a:pPr lvl="4"/>
            <a:r>
              <a:rPr lang="en-GB" altLang="lv-LV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0D76CE-CE6E-4B90-922E-770ED199390B}" type="slidenum">
              <a:rPr lang="en-GB" altLang="lv-LV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2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 smtClean="0"/>
              <a:t>Click to edit Master text styles</a:t>
            </a:r>
          </a:p>
          <a:p>
            <a:pPr lvl="1"/>
            <a:r>
              <a:rPr lang="en-US" altLang="lv-LV" smtClean="0"/>
              <a:t>Second level</a:t>
            </a:r>
          </a:p>
          <a:p>
            <a:pPr lvl="2"/>
            <a:r>
              <a:rPr lang="en-US" altLang="lv-LV" smtClean="0"/>
              <a:t>Third level</a:t>
            </a:r>
          </a:p>
          <a:p>
            <a:pPr lvl="3"/>
            <a:r>
              <a:rPr lang="en-US" altLang="lv-LV" smtClean="0"/>
              <a:t>Fourth level</a:t>
            </a:r>
          </a:p>
          <a:p>
            <a:pPr lvl="4"/>
            <a:r>
              <a:rPr lang="en-US" altLang="lv-LV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C4AAF21-AA22-447D-A6ED-6F53C4B5A13F}" type="slidenum">
              <a:rPr lang="en-US" altLang="lv-LV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3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text styles</a:t>
            </a:r>
          </a:p>
          <a:p>
            <a:pPr lvl="1"/>
            <a:r>
              <a:rPr lang="en-GB" altLang="lv-LV" smtClean="0"/>
              <a:t>Second level</a:t>
            </a:r>
          </a:p>
          <a:p>
            <a:pPr lvl="2"/>
            <a:r>
              <a:rPr lang="en-GB" altLang="lv-LV" smtClean="0"/>
              <a:t>Third level</a:t>
            </a:r>
          </a:p>
          <a:p>
            <a:pPr lvl="3"/>
            <a:r>
              <a:rPr lang="en-GB" altLang="lv-LV" smtClean="0"/>
              <a:t>Fourth level</a:t>
            </a:r>
          </a:p>
          <a:p>
            <a:pPr lvl="4"/>
            <a:r>
              <a:rPr lang="en-GB" altLang="lv-LV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5B15A0-B151-49A5-A93E-017DFE87A12E}" type="slidenum">
              <a:rPr lang="en-GB" altLang="lv-LV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75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text styles</a:t>
            </a:r>
          </a:p>
          <a:p>
            <a:pPr lvl="1"/>
            <a:r>
              <a:rPr lang="en-GB" altLang="lv-LV" smtClean="0"/>
              <a:t>Second level</a:t>
            </a:r>
          </a:p>
          <a:p>
            <a:pPr lvl="2"/>
            <a:r>
              <a:rPr lang="en-GB" altLang="lv-LV" smtClean="0"/>
              <a:t>Third level</a:t>
            </a:r>
          </a:p>
          <a:p>
            <a:pPr lvl="3"/>
            <a:r>
              <a:rPr lang="en-GB" altLang="lv-LV" smtClean="0"/>
              <a:t>Fourth level</a:t>
            </a:r>
          </a:p>
          <a:p>
            <a:pPr lvl="4"/>
            <a:r>
              <a:rPr lang="en-GB" altLang="lv-LV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911951-9B5D-45D6-8C2A-593A81500304}" type="slidenum">
              <a:rPr lang="en-GB" altLang="lv-LV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16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text styles</a:t>
            </a:r>
          </a:p>
          <a:p>
            <a:pPr lvl="1"/>
            <a:r>
              <a:rPr lang="en-GB" altLang="lv-LV" smtClean="0"/>
              <a:t>Second level</a:t>
            </a:r>
          </a:p>
          <a:p>
            <a:pPr lvl="2"/>
            <a:r>
              <a:rPr lang="en-GB" altLang="lv-LV" smtClean="0"/>
              <a:t>Third level</a:t>
            </a:r>
          </a:p>
          <a:p>
            <a:pPr lvl="3"/>
            <a:r>
              <a:rPr lang="en-GB" altLang="lv-LV" smtClean="0"/>
              <a:t>Fourth level</a:t>
            </a:r>
          </a:p>
          <a:p>
            <a:pPr lvl="4"/>
            <a:r>
              <a:rPr lang="en-GB" altLang="lv-LV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911951-9B5D-45D6-8C2A-593A81500304}" type="slidenum">
              <a:rPr lang="en-GB" altLang="lv-LV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8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text styles</a:t>
            </a:r>
          </a:p>
          <a:p>
            <a:pPr lvl="1"/>
            <a:r>
              <a:rPr lang="en-GB" altLang="lv-LV" smtClean="0"/>
              <a:t>Second level</a:t>
            </a:r>
          </a:p>
          <a:p>
            <a:pPr lvl="2"/>
            <a:r>
              <a:rPr lang="en-GB" altLang="lv-LV" smtClean="0"/>
              <a:t>Third level</a:t>
            </a:r>
          </a:p>
          <a:p>
            <a:pPr lvl="3"/>
            <a:r>
              <a:rPr lang="en-GB" altLang="lv-LV" smtClean="0"/>
              <a:t>Fourth level</a:t>
            </a:r>
          </a:p>
          <a:p>
            <a:pPr lvl="4"/>
            <a:r>
              <a:rPr lang="en-GB" altLang="lv-LV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9FE2B4-EF91-4158-8828-3A0172D66D00}" type="slidenum">
              <a:rPr lang="en-GB" altLang="lv-LV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lv-LV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81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 smtClean="0"/>
              <a:t>Click to edit Master text styles</a:t>
            </a:r>
          </a:p>
          <a:p>
            <a:pPr lvl="1"/>
            <a:r>
              <a:rPr lang="en-US" altLang="lv-LV" smtClean="0"/>
              <a:t>Second level</a:t>
            </a:r>
          </a:p>
          <a:p>
            <a:pPr lvl="2"/>
            <a:r>
              <a:rPr lang="en-US" altLang="lv-LV" smtClean="0"/>
              <a:t>Third level</a:t>
            </a:r>
          </a:p>
          <a:p>
            <a:pPr lvl="3"/>
            <a:r>
              <a:rPr lang="en-US" altLang="lv-LV" smtClean="0"/>
              <a:t>Fourth level</a:t>
            </a:r>
          </a:p>
          <a:p>
            <a:pPr lvl="4"/>
            <a:r>
              <a:rPr lang="en-US" altLang="lv-LV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lv-LV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lv-LV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2D9E5D9-0F22-4701-943A-FDEC693D8C5F}" type="slidenum">
              <a:rPr lang="en-US" altLang="lv-LV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lv-LV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 smtClean="0"/>
              <a:t>Click to edit Master text styles</a:t>
            </a:r>
          </a:p>
          <a:p>
            <a:pPr lvl="1"/>
            <a:r>
              <a:rPr lang="en-GB" altLang="lv-LV" smtClean="0"/>
              <a:t>Second level</a:t>
            </a:r>
          </a:p>
          <a:p>
            <a:pPr lvl="2"/>
            <a:r>
              <a:rPr lang="en-GB" altLang="lv-LV" smtClean="0"/>
              <a:t>Third level</a:t>
            </a:r>
          </a:p>
          <a:p>
            <a:pPr lvl="3"/>
            <a:r>
              <a:rPr lang="en-GB" altLang="lv-LV" smtClean="0"/>
              <a:t>Fourth level</a:t>
            </a:r>
          </a:p>
          <a:p>
            <a:pPr lvl="4"/>
            <a:r>
              <a:rPr lang="en-GB" altLang="lv-LV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lv-LV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lv-LV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37D14A-F27E-4B09-9B51-CE8B39105160}" type="slidenum">
              <a:rPr lang="en-GB" altLang="lv-LV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lv-LV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87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9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7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77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0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Bioķīmija II</a:t>
            </a:r>
            <a:endParaRPr lang="lv-LV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2761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Kāpēc ir nepieciešama gēnu ekspresijas kontrole?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08374"/>
            <a:ext cx="7886700" cy="5347533"/>
          </a:xfrm>
        </p:spPr>
        <p:txBody>
          <a:bodyPr>
            <a:normAutofit fontScale="92500" lnSpcReduction="10000"/>
          </a:bodyPr>
          <a:lstStyle/>
          <a:p>
            <a:r>
              <a:rPr lang="lv-LV" dirty="0" smtClean="0"/>
              <a:t>Regulējot gēnu ekspresiju, tās produkti tiek ražoti tikai tad, kad tas šūnai ir nepieciešms – tādejādi tiek novērsta nevajadzīga resursu izšķērdēšana</a:t>
            </a:r>
          </a:p>
          <a:p>
            <a:r>
              <a:rPr lang="lv-LV" dirty="0" smtClean="0"/>
              <a:t>Šūnas cikls tiek regulēts ar gēnu ekspresijas kontroles palīdzību</a:t>
            </a:r>
          </a:p>
          <a:p>
            <a:r>
              <a:rPr lang="lv-LV" dirty="0" smtClean="0"/>
              <a:t>Daudzšūnu organismos dažādi šūnu tipi tiek producēi, regulējot gēnu ekspresiju</a:t>
            </a:r>
          </a:p>
          <a:p>
            <a:r>
              <a:rPr lang="lv-LV" dirty="0" smtClean="0"/>
              <a:t>Vēža šūnās dažu gēnu ekspresija netiek pienācīgi kontrolēta</a:t>
            </a:r>
          </a:p>
          <a:p>
            <a:r>
              <a:rPr lang="lv-LV" dirty="0" smtClean="0"/>
              <a:t>Tipiskā </a:t>
            </a:r>
            <a:r>
              <a:rPr lang="lv-LV" i="1" dirty="0" smtClean="0"/>
              <a:t>H. sapiens</a:t>
            </a:r>
            <a:r>
              <a:rPr lang="lv-LV" dirty="0" smtClean="0"/>
              <a:t> šūnā vienlaicīgi tiek ekspresēti 3-5% no gēniem</a:t>
            </a:r>
          </a:p>
          <a:p>
            <a:r>
              <a:rPr lang="lv-LV" dirty="0" smtClean="0"/>
              <a:t>Pārējie 95-97% gēnu tiek ekspresēti citos šūnu tipos, citās šūnas attīstības stadijās vai kā atbilde uz ārējiem stimuliem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7167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726490" y="5461337"/>
            <a:ext cx="8001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lv-LV" sz="2400" dirty="0">
                <a:solidFill>
                  <a:srgbClr val="000000"/>
                </a:solidFill>
              </a:rPr>
              <a:t>SWI/SNF </a:t>
            </a:r>
            <a:r>
              <a:rPr lang="en-US" altLang="lv-LV" sz="2400" dirty="0" smtClean="0">
                <a:solidFill>
                  <a:srgbClr val="000000"/>
                </a:solidFill>
              </a:rPr>
              <a:t>de</a:t>
            </a:r>
            <a:r>
              <a:rPr lang="lv-LV" altLang="lv-LV" sz="2400" dirty="0" smtClean="0">
                <a:solidFill>
                  <a:srgbClr val="000000"/>
                </a:solidFill>
              </a:rPr>
              <a:t>kondensē</a:t>
            </a:r>
            <a:r>
              <a:rPr lang="en-US" altLang="lv-LV" sz="2400" dirty="0" smtClean="0">
                <a:solidFill>
                  <a:srgbClr val="000000"/>
                </a:solidFill>
              </a:rPr>
              <a:t> </a:t>
            </a:r>
            <a:r>
              <a:rPr lang="en-US" altLang="lv-LV" sz="2400" dirty="0" err="1" smtClean="0">
                <a:solidFill>
                  <a:srgbClr val="000000"/>
                </a:solidFill>
              </a:rPr>
              <a:t>hromat</a:t>
            </a:r>
            <a:r>
              <a:rPr lang="lv-LV" altLang="lv-LV" sz="2400" dirty="0" smtClean="0">
                <a:solidFill>
                  <a:srgbClr val="000000"/>
                </a:solidFill>
              </a:rPr>
              <a:t>īnu</a:t>
            </a:r>
            <a:r>
              <a:rPr lang="en-US" altLang="lv-LV" sz="2400" dirty="0" smtClean="0">
                <a:solidFill>
                  <a:srgbClr val="000000"/>
                </a:solidFill>
              </a:rPr>
              <a:t> </a:t>
            </a:r>
            <a:r>
              <a:rPr lang="lv-LV" altLang="lv-LV" sz="2400" dirty="0" smtClean="0">
                <a:solidFill>
                  <a:srgbClr val="000000"/>
                </a:solidFill>
              </a:rPr>
              <a:t>un</a:t>
            </a:r>
            <a:r>
              <a:rPr lang="en-US" altLang="lv-LV" sz="2400" dirty="0" smtClean="0">
                <a:solidFill>
                  <a:srgbClr val="000000"/>
                </a:solidFill>
              </a:rPr>
              <a:t> e</a:t>
            </a:r>
            <a:r>
              <a:rPr lang="lv-LV" altLang="lv-LV" sz="2400" dirty="0" smtClean="0">
                <a:solidFill>
                  <a:srgbClr val="000000"/>
                </a:solidFill>
              </a:rPr>
              <a:t>ksponē</a:t>
            </a:r>
            <a:r>
              <a:rPr lang="en-US" altLang="lv-LV" sz="2400" dirty="0" smtClean="0">
                <a:solidFill>
                  <a:srgbClr val="000000"/>
                </a:solidFill>
              </a:rPr>
              <a:t> </a:t>
            </a:r>
            <a:r>
              <a:rPr lang="en-US" altLang="lv-LV" sz="2400" dirty="0" err="1" smtClean="0">
                <a:solidFill>
                  <a:srgbClr val="000000"/>
                </a:solidFill>
              </a:rPr>
              <a:t>histon</a:t>
            </a:r>
            <a:r>
              <a:rPr lang="lv-LV" altLang="lv-LV" sz="2400" dirty="0" smtClean="0">
                <a:solidFill>
                  <a:srgbClr val="000000"/>
                </a:solidFill>
              </a:rPr>
              <a:t>u</a:t>
            </a:r>
            <a:r>
              <a:rPr lang="en-US" altLang="lv-LV" sz="2400" dirty="0" smtClean="0">
                <a:solidFill>
                  <a:srgbClr val="000000"/>
                </a:solidFill>
              </a:rPr>
              <a:t> </a:t>
            </a:r>
            <a:r>
              <a:rPr lang="lv-LV" altLang="lv-LV" sz="2400" dirty="0" smtClean="0">
                <a:solidFill>
                  <a:srgbClr val="000000"/>
                </a:solidFill>
              </a:rPr>
              <a:t>astes</a:t>
            </a: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lv-LV" sz="2400" dirty="0" smtClean="0">
                <a:solidFill>
                  <a:srgbClr val="000000"/>
                </a:solidFill>
              </a:rPr>
              <a:t> </a:t>
            </a:r>
            <a:r>
              <a:rPr lang="en-US" altLang="lv-LV" sz="2400" dirty="0" smtClean="0">
                <a:solidFill>
                  <a:srgbClr val="000000"/>
                </a:solidFill>
              </a:rPr>
              <a:t>SWI5</a:t>
            </a:r>
            <a:r>
              <a:rPr lang="lv-LV" altLang="lv-LV" sz="2400" dirty="0" smtClean="0">
                <a:solidFill>
                  <a:srgbClr val="000000"/>
                </a:solidFill>
              </a:rPr>
              <a:t> rekrutē </a:t>
            </a:r>
            <a:r>
              <a:rPr lang="lv-LV" altLang="lv-LV" sz="2400" dirty="0">
                <a:solidFill>
                  <a:srgbClr val="000000"/>
                </a:solidFill>
              </a:rPr>
              <a:t>h</a:t>
            </a:r>
            <a:r>
              <a:rPr lang="en-US" altLang="lv-LV" sz="2400" dirty="0" err="1" smtClean="0">
                <a:solidFill>
                  <a:srgbClr val="000000"/>
                </a:solidFill>
              </a:rPr>
              <a:t>iston</a:t>
            </a:r>
            <a:r>
              <a:rPr lang="lv-LV" altLang="lv-LV" sz="2400" dirty="0" smtClean="0">
                <a:solidFill>
                  <a:srgbClr val="000000"/>
                </a:solidFill>
              </a:rPr>
              <a:t>u</a:t>
            </a:r>
            <a:r>
              <a:rPr lang="en-US" altLang="lv-LV" sz="2400" dirty="0" smtClean="0">
                <a:solidFill>
                  <a:srgbClr val="000000"/>
                </a:solidFill>
              </a:rPr>
              <a:t> </a:t>
            </a:r>
            <a:r>
              <a:rPr lang="en-US" altLang="lv-LV" sz="2400" dirty="0" err="1" smtClean="0">
                <a:solidFill>
                  <a:srgbClr val="000000"/>
                </a:solidFill>
              </a:rPr>
              <a:t>acet</a:t>
            </a:r>
            <a:r>
              <a:rPr lang="lv-LV" altLang="lv-LV" sz="2400" dirty="0" smtClean="0">
                <a:solidFill>
                  <a:srgbClr val="000000"/>
                </a:solidFill>
              </a:rPr>
              <a:t>ilāzes </a:t>
            </a:r>
            <a:r>
              <a:rPr lang="lv-LV" altLang="lv-LV" sz="2400" dirty="0" smtClean="0">
                <a:solidFill>
                  <a:srgbClr val="000000"/>
                </a:solidFill>
              </a:rPr>
              <a:t>kompleksu GCN5  </a:t>
            </a:r>
            <a:r>
              <a:rPr lang="en-US" altLang="lv-LV" sz="2400" dirty="0" smtClean="0">
                <a:solidFill>
                  <a:srgbClr val="000000"/>
                </a:solidFill>
              </a:rPr>
              <a:t>  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B9C5-F827-4CF9-AF8A-591DF082DAF9}" type="slidenum">
              <a:rPr lang="en-GB" altLang="lv-LV" smtClean="0">
                <a:solidFill>
                  <a:srgbClr val="000000"/>
                </a:solidFill>
              </a:rPr>
              <a:pPr/>
              <a:t>100</a:t>
            </a:fld>
            <a:endParaRPr lang="en-GB" altLang="lv-LV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752" y="0"/>
            <a:ext cx="5191125" cy="3067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069" y="2862039"/>
            <a:ext cx="4505325" cy="2686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846" y="2998106"/>
            <a:ext cx="258127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3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v-LV" altLang="lv-LV"/>
          </a:p>
        </p:txBody>
      </p:sp>
      <p:pic>
        <p:nvPicPr>
          <p:cNvPr id="44036" name="Picture 4" descr="C:\Documents and Settings\kaspars\My Documents\Lectures\transcriptional control in eukaryotes\images lodish ch 11\figure-11-37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5788025" cy="503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533400" y="53340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 smtClean="0">
                <a:solidFill>
                  <a:srgbClr val="000000"/>
                </a:solidFill>
              </a:rPr>
              <a:t>Histonu acetilāze GCN5 acetilē histonus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B9C5-F827-4CF9-AF8A-591DF082DAF9}" type="slidenum">
              <a:rPr lang="en-GB" altLang="lv-LV" smtClean="0">
                <a:solidFill>
                  <a:srgbClr val="000000"/>
                </a:solidFill>
              </a:rPr>
              <a:pPr/>
              <a:t>101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04800" y="5403502"/>
            <a:ext cx="8534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lv-LV" altLang="lv-LV" sz="2400" dirty="0" smtClean="0">
                <a:solidFill>
                  <a:srgbClr val="000000"/>
                </a:solidFill>
              </a:rPr>
              <a:t>Hromatīns tiek stabili dekondensēts </a:t>
            </a: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lv-LV" sz="2400" dirty="0" smtClean="0">
                <a:solidFill>
                  <a:srgbClr val="000000"/>
                </a:solidFill>
              </a:rPr>
              <a:t>SBF </a:t>
            </a:r>
            <a:r>
              <a:rPr lang="lv-LV" altLang="lv-LV" sz="2400" dirty="0" smtClean="0">
                <a:solidFill>
                  <a:srgbClr val="000000"/>
                </a:solidFill>
              </a:rPr>
              <a:t>aktivators</a:t>
            </a:r>
            <a:r>
              <a:rPr lang="en-US" altLang="lv-LV" sz="2400" dirty="0" smtClean="0">
                <a:solidFill>
                  <a:srgbClr val="000000"/>
                </a:solidFill>
              </a:rPr>
              <a:t> </a:t>
            </a:r>
            <a:r>
              <a:rPr lang="lv-LV" altLang="lv-LV" sz="2400" dirty="0" smtClean="0">
                <a:solidFill>
                  <a:srgbClr val="000000"/>
                </a:solidFill>
              </a:rPr>
              <a:t>piesaistās pie</a:t>
            </a:r>
            <a:r>
              <a:rPr lang="en-US" altLang="lv-LV" sz="2400" dirty="0" smtClean="0">
                <a:solidFill>
                  <a:srgbClr val="000000"/>
                </a:solidFill>
              </a:rPr>
              <a:t> promoter</a:t>
            </a:r>
            <a:r>
              <a:rPr lang="lv-LV" altLang="lv-LV" sz="2400" dirty="0" smtClean="0">
                <a:solidFill>
                  <a:srgbClr val="000000"/>
                </a:solidFill>
              </a:rPr>
              <a:t>a</a:t>
            </a:r>
            <a:r>
              <a:rPr lang="en-US" altLang="lv-LV" sz="2400" dirty="0" smtClean="0">
                <a:solidFill>
                  <a:srgbClr val="000000"/>
                </a:solidFill>
              </a:rPr>
              <a:t> </a:t>
            </a:r>
            <a:r>
              <a:rPr lang="lv-LV" altLang="lv-LV" sz="2400" dirty="0" smtClean="0">
                <a:solidFill>
                  <a:srgbClr val="000000"/>
                </a:solidFill>
              </a:rPr>
              <a:t>proksimālajiem </a:t>
            </a:r>
            <a:r>
              <a:rPr lang="lv-LV" altLang="lv-LV" sz="2400" dirty="0" smtClean="0">
                <a:solidFill>
                  <a:srgbClr val="000000"/>
                </a:solidFill>
              </a:rPr>
              <a:t>elementiem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B9C5-F827-4CF9-AF8A-591DF082DAF9}" type="slidenum">
              <a:rPr lang="en-GB" altLang="lv-LV" smtClean="0">
                <a:solidFill>
                  <a:srgbClr val="000000"/>
                </a:solidFill>
              </a:rPr>
              <a:pPr/>
              <a:t>102</a:t>
            </a:fld>
            <a:endParaRPr lang="en-GB" altLang="lv-LV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543" y="0"/>
            <a:ext cx="6524625" cy="2695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68" y="2887323"/>
            <a:ext cx="9229725" cy="2486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7107" y="3140033"/>
            <a:ext cx="74572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SBF</a:t>
            </a:r>
            <a:endParaRPr lang="lv-LV" sz="2400" b="1" dirty="0"/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5291091" y="3601698"/>
            <a:ext cx="8879" cy="8918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1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v-LV" altLang="lv-LV"/>
          </a:p>
        </p:txBody>
      </p:sp>
      <p:pic>
        <p:nvPicPr>
          <p:cNvPr id="46084" name="Picture 4" descr="C:\Documents and Settings\kaspars\My Documents\Lectures\transcriptional control in eukaryotes\images lodish ch 11\figure-11-37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76325"/>
            <a:ext cx="7696200" cy="424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57200" y="5562600"/>
            <a:ext cx="739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lv-LV" sz="2400" dirty="0" smtClean="0">
                <a:solidFill>
                  <a:srgbClr val="000000"/>
                </a:solidFill>
              </a:rPr>
              <a:t>Mediator</a:t>
            </a:r>
            <a:r>
              <a:rPr lang="lv-LV" altLang="lv-LV" sz="2400" dirty="0" smtClean="0">
                <a:solidFill>
                  <a:srgbClr val="000000"/>
                </a:solidFill>
              </a:rPr>
              <a:t>s</a:t>
            </a:r>
            <a:r>
              <a:rPr lang="en-US" altLang="lv-LV" sz="2400" dirty="0" smtClean="0">
                <a:solidFill>
                  <a:srgbClr val="000000"/>
                </a:solidFill>
              </a:rPr>
              <a:t> </a:t>
            </a:r>
            <a:r>
              <a:rPr lang="lv-LV" altLang="lv-LV" sz="2400" dirty="0" smtClean="0">
                <a:solidFill>
                  <a:srgbClr val="000000"/>
                </a:solidFill>
              </a:rPr>
              <a:t>piesaistas pie SBF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B9C5-F827-4CF9-AF8A-591DF082DAF9}" type="slidenum">
              <a:rPr lang="en-GB" altLang="lv-LV" smtClean="0">
                <a:solidFill>
                  <a:srgbClr val="000000"/>
                </a:solidFill>
              </a:rPr>
              <a:pPr/>
              <a:t>103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63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v-LV" altLang="lv-LV"/>
          </a:p>
        </p:txBody>
      </p:sp>
      <p:pic>
        <p:nvPicPr>
          <p:cNvPr id="47108" name="Picture 4" descr="C:\Documents and Settings\kaspars\My Documents\Lectures\transcriptional control in eukaryotes\images lodish ch 11\figure-11-37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7086600" cy="476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81000" y="4953000"/>
            <a:ext cx="82214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lv-LV" altLang="lv-LV" sz="2400" dirty="0" smtClean="0">
                <a:solidFill>
                  <a:srgbClr val="000000"/>
                </a:solidFill>
              </a:rPr>
              <a:t>Transkripcijas faktori un RNAP II piesaistas pie TATA boksa elementiem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B9C5-F827-4CF9-AF8A-591DF082DAF9}" type="slidenum">
              <a:rPr lang="en-GB" altLang="lv-LV" smtClean="0">
                <a:solidFill>
                  <a:srgbClr val="000000"/>
                </a:solidFill>
              </a:rPr>
              <a:pPr/>
              <a:t>104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2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8991600" cy="1143000"/>
          </a:xfrm>
        </p:spPr>
        <p:txBody>
          <a:bodyPr/>
          <a:lstStyle/>
          <a:p>
            <a:pPr eaLnBrk="1" hangingPunct="1"/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Pēctranskripcijas kontroles mehānismi </a:t>
            </a:r>
            <a:endParaRPr lang="en-GB" altLang="lv-LV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954784"/>
          </a:xfrm>
        </p:spPr>
        <p:txBody>
          <a:bodyPr/>
          <a:lstStyle/>
          <a:p>
            <a:pPr eaLnBrk="1" hangingPunct="1"/>
            <a:r>
              <a:rPr lang="lv-LV" altLang="lv-LV" sz="2400" dirty="0" smtClean="0"/>
              <a:t>Alternatīvs splaisings, </a:t>
            </a:r>
            <a:r>
              <a:rPr lang="lv-LV" altLang="lv-LV" sz="2400" dirty="0" smtClean="0"/>
              <a:t>poly-A </a:t>
            </a:r>
            <a:r>
              <a:rPr lang="lv-LV" altLang="lv-LV" sz="2400" dirty="0" smtClean="0"/>
              <a:t>sekvences un promoteri</a:t>
            </a:r>
            <a:endParaRPr lang="en-US" altLang="lv-LV" sz="2400" dirty="0" smtClean="0"/>
          </a:p>
          <a:p>
            <a:r>
              <a:rPr lang="lv-LV" altLang="lv-LV" sz="2400" dirty="0" smtClean="0"/>
              <a:t>m</a:t>
            </a:r>
            <a:r>
              <a:rPr lang="en-US" altLang="lv-LV" sz="2400" dirty="0" smtClean="0"/>
              <a:t>RN</a:t>
            </a:r>
            <a:r>
              <a:rPr lang="lv-LV" altLang="lv-LV" sz="2400" dirty="0" smtClean="0"/>
              <a:t>S nukleārais transports</a:t>
            </a:r>
          </a:p>
          <a:p>
            <a:r>
              <a:rPr lang="lv-LV" altLang="lv-LV" sz="2400" dirty="0" smtClean="0"/>
              <a:t>mRNS editēšana</a:t>
            </a:r>
          </a:p>
          <a:p>
            <a:r>
              <a:rPr lang="lv-LV" altLang="lv-LV" sz="2400" dirty="0" smtClean="0"/>
              <a:t>mRNS stabilitāte</a:t>
            </a:r>
          </a:p>
          <a:p>
            <a:pPr eaLnBrk="1" hangingPunct="1"/>
            <a:r>
              <a:rPr lang="lv-LV" altLang="lv-LV" sz="2400" dirty="0" smtClean="0"/>
              <a:t>Dažādas nekodējošo RNS aktivitātes (tiks apskatītas </a:t>
            </a:r>
            <a:r>
              <a:rPr lang="lv-LV" altLang="lv-LV" sz="2400" dirty="0" smtClean="0"/>
              <a:t>nākošajā lekcijā </a:t>
            </a:r>
            <a:r>
              <a:rPr lang="lv-LV" altLang="lv-LV" sz="2400" dirty="0" smtClean="0"/>
              <a:t>par nekodējošajām RNS)</a:t>
            </a:r>
            <a:endParaRPr lang="en-GB" altLang="lv-LV" sz="2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B82F-AC71-4A2B-BD92-AE371672E33C}" type="slidenum">
              <a:rPr lang="en-US" altLang="lv-LV" smtClean="0">
                <a:solidFill>
                  <a:srgbClr val="000000"/>
                </a:solidFill>
              </a:rPr>
              <a:pPr/>
              <a:t>105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0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igure_26_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56" y="147637"/>
            <a:ext cx="4743450" cy="65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-62144" y="648071"/>
            <a:ext cx="3932808" cy="1143000"/>
          </a:xfrm>
        </p:spPr>
        <p:txBody>
          <a:bodyPr/>
          <a:lstStyle/>
          <a:p>
            <a:pPr eaLnBrk="1" hangingPunct="1"/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Alternatīvais splaisings, promoteri &amp; poly-A sekvences</a:t>
            </a:r>
            <a:endParaRPr lang="en-GB" altLang="lv-LV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B82F-AC71-4A2B-BD92-AE371672E33C}" type="slidenum">
              <a:rPr lang="en-US" altLang="lv-LV" smtClean="0">
                <a:solidFill>
                  <a:srgbClr val="000000"/>
                </a:solidFill>
              </a:rPr>
              <a:pPr/>
              <a:t>106</a:t>
            </a:fld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285477"/>
            <a:ext cx="41337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Daudzu eikariotisko gēnu produkti eksistē vairākās izoformās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Dažādas izoformas var kodēt viens gēns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Dažiem proteīniem ir vairāki desmiti izoformu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Visbiežāk izoformas veidojas, pre-mRNS splaisingā izlaižot kādu no eksoniem</a:t>
            </a:r>
            <a:endParaRPr lang="lv-LV" sz="2000" dirty="0"/>
          </a:p>
        </p:txBody>
      </p:sp>
    </p:spTree>
    <p:extLst>
      <p:ext uri="{BB962C8B-B14F-4D97-AF65-F5344CB8AC3E}">
        <p14:creationId xmlns:p14="http://schemas.microsoft.com/office/powerpoint/2010/main" val="34457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685800"/>
          </a:xfrm>
        </p:spPr>
        <p:txBody>
          <a:bodyPr/>
          <a:lstStyle/>
          <a:p>
            <a:pPr eaLnBrk="1" hangingPunct="1"/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RNS editēšana</a:t>
            </a:r>
            <a:endParaRPr lang="en-GB" altLang="lv-LV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4287" y="764959"/>
            <a:ext cx="8806649" cy="2617433"/>
          </a:xfrm>
        </p:spPr>
        <p:txBody>
          <a:bodyPr/>
          <a:lstStyle/>
          <a:p>
            <a:pPr eaLnBrk="1" hangingPunct="1"/>
            <a:r>
              <a:rPr lang="lv-LV" altLang="lv-LV" sz="2400" dirty="0" smtClean="0"/>
              <a:t>pre-mRNS sekvences enzimātiska rediģēšana</a:t>
            </a:r>
          </a:p>
          <a:p>
            <a:pPr eaLnBrk="1" hangingPunct="1"/>
            <a:r>
              <a:rPr lang="lv-LV" altLang="lv-LV" sz="2400" dirty="0" smtClean="0"/>
              <a:t>Bieži izplatīta vienšūņu mitohondrijos, kur vairāk kā 50% nukleotīdu sekvences var tikt izmainīta</a:t>
            </a:r>
          </a:p>
          <a:p>
            <a:pPr eaLnBrk="1" hangingPunct="1"/>
            <a:r>
              <a:rPr lang="lv-LV" altLang="lv-LV" sz="2400" dirty="0" smtClean="0"/>
              <a:t>Daudz retāk sastopama augstākajos eikariotos</a:t>
            </a:r>
          </a:p>
          <a:p>
            <a:pPr eaLnBrk="1" hangingPunct="1"/>
            <a:r>
              <a:rPr lang="lv-LV" altLang="lv-LV" sz="2400" dirty="0" smtClean="0"/>
              <a:t>Piemērs: </a:t>
            </a:r>
            <a:r>
              <a:rPr lang="lv-LV" altLang="lv-LV" sz="2400" i="1" dirty="0" smtClean="0"/>
              <a:t>H. sapiens</a:t>
            </a:r>
            <a:r>
              <a:rPr lang="lv-LV" altLang="lv-LV" sz="2400" dirty="0" smtClean="0"/>
              <a:t> apolipoproteīna gēna apoB pre-mRNS editēšana</a:t>
            </a:r>
            <a:endParaRPr lang="en-GB" altLang="lv-LV" sz="2400" dirty="0" smtClean="0"/>
          </a:p>
        </p:txBody>
      </p:sp>
      <p:pic>
        <p:nvPicPr>
          <p:cNvPr id="64517" name="Picture 5" descr="figure-12-17.jpg                                               000295B3 LONE PINE                      B896893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7" y="3721223"/>
            <a:ext cx="85359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B82F-AC71-4A2B-BD92-AE371672E33C}" type="slidenum">
              <a:rPr lang="en-US" altLang="lv-LV" smtClean="0">
                <a:solidFill>
                  <a:srgbClr val="000000"/>
                </a:solidFill>
              </a:rPr>
              <a:pPr/>
              <a:t>107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5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RNS editēšanas mehānismi</a:t>
            </a:r>
            <a:endParaRPr lang="en-GB" altLang="lv-LV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673" y="972844"/>
            <a:ext cx="7772400" cy="5715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lv-LV" altLang="lv-LV" sz="2400" dirty="0" smtClean="0"/>
              <a:t>1) Aizvietošanas editēšana</a:t>
            </a:r>
          </a:p>
          <a:p>
            <a:pPr eaLnBrk="1" hangingPunct="1"/>
            <a:r>
              <a:rPr lang="lv-LV" altLang="lv-LV" sz="2400" dirty="0" smtClean="0"/>
              <a:t>Nukleotīdu ķīmiska izmainīšana - deaminēšana</a:t>
            </a:r>
          </a:p>
          <a:p>
            <a:pPr eaLnBrk="1" hangingPunct="1"/>
            <a:r>
              <a:rPr lang="lv-LV" altLang="lv-LV" sz="2400" dirty="0" smtClean="0"/>
              <a:t>Piemēri: C deaminēšana par U vai A par I (inozīns, kuru ribosoma nolasa kā G)</a:t>
            </a:r>
          </a:p>
          <a:p>
            <a:pPr eaLnBrk="1" hangingPunct="1"/>
            <a:r>
              <a:rPr lang="lv-LV" altLang="lv-LV" sz="2400" dirty="0" smtClean="0"/>
              <a:t>Reakciju veic deamināzes (piem. citozīna deamināze)</a:t>
            </a:r>
          </a:p>
          <a:p>
            <a:pPr eaLnBrk="1" hangingPunct="1">
              <a:buFontTx/>
              <a:buNone/>
            </a:pPr>
            <a:endParaRPr lang="lv-LV" altLang="lv-LV" sz="2400" dirty="0" smtClean="0"/>
          </a:p>
          <a:p>
            <a:pPr eaLnBrk="1" hangingPunct="1">
              <a:buFontTx/>
              <a:buNone/>
            </a:pPr>
            <a:endParaRPr lang="lv-LV" altLang="lv-LV" sz="2400" dirty="0"/>
          </a:p>
          <a:p>
            <a:pPr eaLnBrk="1" hangingPunct="1">
              <a:buFontTx/>
              <a:buNone/>
            </a:pPr>
            <a:endParaRPr lang="lv-LV" altLang="lv-LV" sz="2400" dirty="0" smtClean="0"/>
          </a:p>
          <a:p>
            <a:pPr eaLnBrk="1" hangingPunct="1">
              <a:buFontTx/>
              <a:buNone/>
            </a:pPr>
            <a:endParaRPr lang="lv-LV" altLang="lv-LV" sz="2400" dirty="0" smtClean="0"/>
          </a:p>
          <a:p>
            <a:pPr eaLnBrk="1" hangingPunct="1">
              <a:buFontTx/>
              <a:buNone/>
            </a:pPr>
            <a:r>
              <a:rPr lang="lv-LV" altLang="lv-LV" sz="2400" dirty="0" smtClean="0"/>
              <a:t>2) Ievietošanas/deletēšanas editēšana</a:t>
            </a:r>
          </a:p>
          <a:p>
            <a:pPr eaLnBrk="1" hangingPunct="1"/>
            <a:r>
              <a:rPr lang="lv-LV" altLang="lv-LV" sz="2400" dirty="0" smtClean="0"/>
              <a:t>Uridīnu ievietošana/deletēšana </a:t>
            </a:r>
          </a:p>
          <a:p>
            <a:pPr eaLnBrk="1" hangingPunct="1"/>
            <a:r>
              <a:rPr lang="lv-LV" altLang="lv-LV" sz="2400" dirty="0" smtClean="0"/>
              <a:t>Sastopama vienšūņu mitohondrijos, procesam ir nepieciešama īpašas RNS (gRNS) – nākošajā lekcijā</a:t>
            </a:r>
          </a:p>
          <a:p>
            <a:pPr eaLnBrk="1" hangingPunct="1"/>
            <a:endParaRPr lang="en-GB" altLang="lv-LV" sz="2400" dirty="0" smtClean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952" y="3115322"/>
            <a:ext cx="3667917" cy="187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B82F-AC71-4A2B-BD92-AE371672E33C}" type="slidenum">
              <a:rPr lang="en-US" altLang="lv-LV" smtClean="0">
                <a:solidFill>
                  <a:srgbClr val="000000"/>
                </a:solidFill>
              </a:rPr>
              <a:pPr/>
              <a:t>108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3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27363"/>
            <a:ext cx="7772400" cy="1143000"/>
          </a:xfrm>
        </p:spPr>
        <p:txBody>
          <a:bodyPr/>
          <a:lstStyle/>
          <a:p>
            <a:pPr eaLnBrk="1" hangingPunct="1"/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Transports caur nukleāro membrānu</a:t>
            </a:r>
            <a:endParaRPr lang="en-GB" altLang="lv-LV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042" y="184444"/>
            <a:ext cx="9001957" cy="5105400"/>
          </a:xfrm>
        </p:spPr>
        <p:txBody>
          <a:bodyPr/>
          <a:lstStyle/>
          <a:p>
            <a:pPr eaLnBrk="1" hangingPunct="1"/>
            <a:endParaRPr lang="lv-LV" altLang="lv-LV" sz="2400" dirty="0" smtClean="0"/>
          </a:p>
          <a:p>
            <a:pPr eaLnBrk="1" hangingPunct="1"/>
            <a:r>
              <a:rPr lang="lv-LV" altLang="lv-LV" sz="2400" dirty="0" smtClean="0"/>
              <a:t>Kodola membrānā ir t.s. nukleārās poras – sarežģītas uzbūves kanāli, caur kuriem izkļūst molekulas un joni</a:t>
            </a:r>
          </a:p>
          <a:p>
            <a:pPr eaLnBrk="1" hangingPunct="1"/>
            <a:r>
              <a:rPr lang="lv-LV" altLang="lv-LV" sz="2400" dirty="0" smtClean="0"/>
              <a:t>Metabolīti, joni un nelieli proteīni var brīvi izkļūt caur poras centrālo kanālu </a:t>
            </a:r>
          </a:p>
          <a:p>
            <a:pPr eaLnBrk="1" hangingPunct="1"/>
            <a:r>
              <a:rPr lang="lv-LV" altLang="lv-LV" sz="2400" dirty="0" smtClean="0"/>
              <a:t>Lieli proteīni un ribonukleoproteīnu kompleksi (ieskaitot mRNS) caur nukleāro poru tiek selektīvi transportēti ar īpašu transportproteīnu </a:t>
            </a:r>
            <a:r>
              <a:rPr lang="lv-LV" altLang="lv-LV" sz="2400" dirty="0" smtClean="0"/>
              <a:t>palīdzību</a:t>
            </a:r>
          </a:p>
          <a:p>
            <a:r>
              <a:rPr lang="lv-LV" altLang="lv-LV" sz="2400" dirty="0"/>
              <a:t>Nukleārais eksports – proteīna nogādāšana citoplazmā no kodola</a:t>
            </a:r>
          </a:p>
          <a:p>
            <a:pPr eaLnBrk="1" hangingPunct="1"/>
            <a:r>
              <a:rPr lang="lv-LV" altLang="lv-LV" sz="2400" dirty="0" smtClean="0"/>
              <a:t>Nukleārais imports – proteīna nogādāšana kodolā no citoplazmas</a:t>
            </a:r>
          </a:p>
          <a:p>
            <a:pPr eaLnBrk="1" hangingPunct="1">
              <a:buFontTx/>
              <a:buNone/>
            </a:pPr>
            <a:endParaRPr lang="lv-LV" altLang="lv-LV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502" y="4578497"/>
            <a:ext cx="1885950" cy="23812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B82F-AC71-4A2B-BD92-AE371672E33C}" type="slidenum">
              <a:rPr lang="en-US" altLang="lv-LV" smtClean="0">
                <a:solidFill>
                  <a:srgbClr val="000000"/>
                </a:solidFill>
              </a:rPr>
              <a:pPr/>
              <a:t>109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8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Gēnu ekspresijas kontroles līmeņi prokariotos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650" y="3879536"/>
            <a:ext cx="1233996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3200" dirty="0" smtClean="0"/>
              <a:t>Gēns</a:t>
            </a:r>
            <a:endParaRPr lang="lv-LV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999794" y="3879535"/>
            <a:ext cx="859654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3200" dirty="0" smtClean="0"/>
              <a:t>RNS</a:t>
            </a:r>
            <a:endParaRPr lang="lv-LV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969223" y="3879535"/>
            <a:ext cx="1649767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3200" dirty="0" smtClean="0"/>
              <a:t>Proteīns</a:t>
            </a:r>
            <a:endParaRPr lang="lv-LV" sz="3200" dirty="0"/>
          </a:p>
        </p:txBody>
      </p:sp>
      <p:sp>
        <p:nvSpPr>
          <p:cNvPr id="6" name="Right Arrow 5"/>
          <p:cNvSpPr/>
          <p:nvPr/>
        </p:nvSpPr>
        <p:spPr>
          <a:xfrm>
            <a:off x="1929738" y="3906172"/>
            <a:ext cx="1940926" cy="62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dirty="0" smtClean="0"/>
              <a:t>Transkripcija</a:t>
            </a:r>
            <a:endParaRPr lang="lv-LV" sz="2400" dirty="0"/>
          </a:p>
        </p:txBody>
      </p:sp>
      <p:sp>
        <p:nvSpPr>
          <p:cNvPr id="7" name="Right Arrow 6"/>
          <p:cNvSpPr/>
          <p:nvPr/>
        </p:nvSpPr>
        <p:spPr>
          <a:xfrm>
            <a:off x="4993527" y="3906172"/>
            <a:ext cx="1940926" cy="62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dirty="0" smtClean="0"/>
              <a:t>Translācija</a:t>
            </a:r>
            <a:endParaRPr lang="lv-LV" sz="2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722300" y="2965142"/>
            <a:ext cx="8877" cy="10830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868139" y="2965142"/>
            <a:ext cx="8877" cy="10830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51837" y="2162526"/>
            <a:ext cx="1940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dirty="0" smtClean="0"/>
              <a:t>Transkripcijas kontrole</a:t>
            </a:r>
            <a:endParaRPr lang="lv-LV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816113" y="2135833"/>
            <a:ext cx="1940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dirty="0" smtClean="0"/>
              <a:t>Translācijas kontrole</a:t>
            </a:r>
            <a:endParaRPr lang="lv-LV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81740" y="5566299"/>
            <a:ext cx="823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 smtClean="0"/>
              <a:t>Prokariotos gēnu ekspresija tiek kontrolēta </a:t>
            </a:r>
            <a:r>
              <a:rPr lang="lv-LV" sz="2400" b="1" dirty="0" smtClean="0"/>
              <a:t>divos</a:t>
            </a:r>
            <a:r>
              <a:rPr lang="lv-LV" sz="2400" dirty="0" smtClean="0"/>
              <a:t> līmeņos</a:t>
            </a:r>
            <a:endParaRPr lang="lv-LV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36544" y="4183610"/>
            <a:ext cx="326117" cy="13044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123490">
            <a:off x="4167745" y="4460284"/>
            <a:ext cx="511305" cy="7511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813" y="4476932"/>
            <a:ext cx="947563" cy="8686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6312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Nukleārās poras struktūra</a:t>
            </a:r>
            <a:endParaRPr lang="en-GB" altLang="lv-LV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lv-LV" smtClean="0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12838"/>
            <a:ext cx="8610600" cy="579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B82F-AC71-4A2B-BD92-AE371672E33C}" type="slidenum">
              <a:rPr lang="en-US" altLang="lv-LV" smtClean="0">
                <a:solidFill>
                  <a:srgbClr val="000000"/>
                </a:solidFill>
              </a:rPr>
              <a:pPr/>
              <a:t>110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2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pPr eaLnBrk="1" hangingPunct="1"/>
            <a:r>
              <a:rPr lang="lv-LV" altLang="lv-LV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Nukleārais imports: nukleārās lokalizācijas sekvences </a:t>
            </a:r>
            <a:r>
              <a:rPr lang="lv-LV" altLang="lv-LV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lv-LV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0" y="3672280"/>
            <a:ext cx="15624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lv-LV" altLang="lv-LV" sz="1800" dirty="0" smtClean="0">
                <a:solidFill>
                  <a:srgbClr val="000000"/>
                </a:solidFill>
              </a:rPr>
              <a:t> </a:t>
            </a:r>
            <a:r>
              <a:rPr lang="lv-LV" altLang="lv-LV" sz="1800" dirty="0" smtClean="0">
                <a:solidFill>
                  <a:srgbClr val="000000"/>
                </a:solidFill>
              </a:rPr>
              <a:t>Bāziska NLS</a:t>
            </a:r>
            <a:endParaRPr lang="en-GB" altLang="lv-LV" sz="1800" dirty="0" smtClean="0">
              <a:solidFill>
                <a:srgbClr val="000000"/>
              </a:solidFill>
            </a:endParaRPr>
          </a:p>
        </p:txBody>
      </p:sp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6534703" y="3311881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lv-LV" altLang="lv-LV" sz="1800" dirty="0" smtClean="0">
                <a:solidFill>
                  <a:srgbClr val="000000"/>
                </a:solidFill>
              </a:rPr>
              <a:t>Hidrofoba</a:t>
            </a:r>
            <a:r>
              <a:rPr lang="lv-LV" altLang="lv-LV" dirty="0" smtClean="0">
                <a:solidFill>
                  <a:srgbClr val="000000"/>
                </a:solidFill>
              </a:rPr>
              <a:t> </a:t>
            </a:r>
            <a:r>
              <a:rPr lang="lv-LV" altLang="lv-LV" sz="1800" dirty="0" smtClean="0">
                <a:solidFill>
                  <a:srgbClr val="000000"/>
                </a:solidFill>
              </a:rPr>
              <a:t>NLS</a:t>
            </a:r>
            <a:endParaRPr lang="en-GB" altLang="lv-LV" sz="1800" dirty="0" smtClean="0">
              <a:solidFill>
                <a:srgbClr val="000000"/>
              </a:solidFill>
            </a:endParaRPr>
          </a:p>
        </p:txBody>
      </p:sp>
      <p:sp>
        <p:nvSpPr>
          <p:cNvPr id="56325" name="Text Box 10"/>
          <p:cNvSpPr txBox="1">
            <a:spLocks noChangeArrowheads="1"/>
          </p:cNvSpPr>
          <p:nvPr/>
        </p:nvSpPr>
        <p:spPr bwMode="auto">
          <a:xfrm>
            <a:off x="1676400" y="4800600"/>
            <a:ext cx="1676400" cy="461665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lv-LV" altLang="lv-LV" dirty="0" smtClean="0">
                <a:solidFill>
                  <a:srgbClr val="000000"/>
                </a:solidFill>
              </a:rPr>
              <a:t>importīns </a:t>
            </a:r>
            <a:r>
              <a:rPr lang="lv-LV" altLang="lv-LV" dirty="0" smtClean="0">
                <a:solidFill>
                  <a:srgbClr val="000000"/>
                </a:solidFill>
                <a:latin typeface="SymbolPS" pitchFamily="18" charset="2"/>
              </a:rPr>
              <a:t>a</a:t>
            </a:r>
            <a:endParaRPr lang="en-GB" altLang="lv-LV" dirty="0" smtClean="0">
              <a:solidFill>
                <a:srgbClr val="000000"/>
              </a:solidFill>
              <a:latin typeface="SymbolPS" pitchFamily="18" charset="2"/>
            </a:endParaRPr>
          </a:p>
        </p:txBody>
      </p:sp>
      <p:sp>
        <p:nvSpPr>
          <p:cNvPr id="56326" name="Text Box 11"/>
          <p:cNvSpPr txBox="1">
            <a:spLocks noChangeArrowheads="1"/>
          </p:cNvSpPr>
          <p:nvPr/>
        </p:nvSpPr>
        <p:spPr bwMode="auto">
          <a:xfrm>
            <a:off x="4114800" y="4876800"/>
            <a:ext cx="1981200" cy="457200"/>
          </a:xfrm>
          <a:prstGeom prst="rect">
            <a:avLst/>
          </a:prstGeom>
          <a:solidFill>
            <a:srgbClr val="66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lv-LV" altLang="lv-LV" dirty="0" smtClean="0">
                <a:solidFill>
                  <a:srgbClr val="000000"/>
                </a:solidFill>
              </a:rPr>
              <a:t>importīns </a:t>
            </a:r>
            <a:r>
              <a:rPr lang="lv-LV" altLang="lv-LV" dirty="0" smtClean="0">
                <a:solidFill>
                  <a:srgbClr val="000000"/>
                </a:solidFill>
                <a:latin typeface="SymbolPS" pitchFamily="18" charset="2"/>
              </a:rPr>
              <a:t>b</a:t>
            </a:r>
            <a:endParaRPr lang="en-GB" altLang="lv-LV" dirty="0" smtClean="0">
              <a:solidFill>
                <a:srgbClr val="000000"/>
              </a:solidFill>
              <a:latin typeface="SymbolPS" pitchFamily="18" charset="2"/>
            </a:endParaRPr>
          </a:p>
        </p:txBody>
      </p:sp>
      <p:sp>
        <p:nvSpPr>
          <p:cNvPr id="56327" name="Text Box 12"/>
          <p:cNvSpPr txBox="1">
            <a:spLocks noChangeArrowheads="1"/>
          </p:cNvSpPr>
          <p:nvPr/>
        </p:nvSpPr>
        <p:spPr bwMode="auto">
          <a:xfrm>
            <a:off x="1447800" y="5257800"/>
            <a:ext cx="1981200" cy="457200"/>
          </a:xfrm>
          <a:prstGeom prst="rect">
            <a:avLst/>
          </a:prstGeom>
          <a:solidFill>
            <a:srgbClr val="66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lv-LV" altLang="lv-LV" dirty="0" smtClean="0">
                <a:solidFill>
                  <a:srgbClr val="000000"/>
                </a:solidFill>
              </a:rPr>
              <a:t>importīns </a:t>
            </a:r>
            <a:r>
              <a:rPr lang="lv-LV" altLang="lv-LV" dirty="0" smtClean="0">
                <a:solidFill>
                  <a:srgbClr val="000000"/>
                </a:solidFill>
                <a:latin typeface="SymbolPS" pitchFamily="18" charset="2"/>
              </a:rPr>
              <a:t>b</a:t>
            </a:r>
            <a:endParaRPr lang="en-GB" altLang="lv-LV" dirty="0" smtClean="0">
              <a:solidFill>
                <a:srgbClr val="000000"/>
              </a:solidFill>
              <a:latin typeface="SymbolPS" pitchFamily="18" charset="2"/>
            </a:endParaRPr>
          </a:p>
        </p:txBody>
      </p:sp>
      <p:sp>
        <p:nvSpPr>
          <p:cNvPr id="56329" name="Text Box 14"/>
          <p:cNvSpPr txBox="1">
            <a:spLocks noChangeArrowheads="1"/>
          </p:cNvSpPr>
          <p:nvPr/>
        </p:nvSpPr>
        <p:spPr bwMode="auto">
          <a:xfrm>
            <a:off x="4311958" y="6274503"/>
            <a:ext cx="29584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lv-LV" altLang="lv-LV" dirty="0" smtClean="0">
                <a:solidFill>
                  <a:srgbClr val="000000"/>
                </a:solidFill>
              </a:rPr>
              <a:t>Nukleārais imports</a:t>
            </a:r>
            <a:endParaRPr lang="en-GB" altLang="lv-LV" dirty="0" smtClean="0">
              <a:solidFill>
                <a:srgbClr val="000000"/>
              </a:solidFill>
            </a:endParaRPr>
          </a:p>
        </p:txBody>
      </p:sp>
      <p:grpSp>
        <p:nvGrpSpPr>
          <p:cNvPr id="56330" name="Group 15"/>
          <p:cNvGrpSpPr>
            <a:grpSpLocks/>
          </p:cNvGrpSpPr>
          <p:nvPr/>
        </p:nvGrpSpPr>
        <p:grpSpPr bwMode="auto">
          <a:xfrm>
            <a:off x="1981200" y="3733800"/>
            <a:ext cx="990600" cy="1066800"/>
            <a:chOff x="1296" y="2064"/>
            <a:chExt cx="624" cy="672"/>
          </a:xfrm>
        </p:grpSpPr>
        <p:sp>
          <p:nvSpPr>
            <p:cNvPr id="56342" name="Rectangle 8"/>
            <p:cNvSpPr>
              <a:spLocks noChangeArrowheads="1"/>
            </p:cNvSpPr>
            <p:nvPr/>
          </p:nvSpPr>
          <p:spPr bwMode="auto">
            <a:xfrm>
              <a:off x="1488" y="2592"/>
              <a:ext cx="288" cy="14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lv-LV" smtClean="0">
                <a:solidFill>
                  <a:srgbClr val="000000"/>
                </a:solidFill>
              </a:endParaRPr>
            </a:p>
          </p:txBody>
        </p:sp>
        <p:sp>
          <p:nvSpPr>
            <p:cNvPr id="56343" name="Oval 6"/>
            <p:cNvSpPr>
              <a:spLocks noChangeArrowheads="1"/>
            </p:cNvSpPr>
            <p:nvPr/>
          </p:nvSpPr>
          <p:spPr bwMode="auto">
            <a:xfrm>
              <a:off x="1296" y="2064"/>
              <a:ext cx="624" cy="5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lv-LV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6331" name="Group 19"/>
          <p:cNvGrpSpPr>
            <a:grpSpLocks/>
          </p:cNvGrpSpPr>
          <p:nvPr/>
        </p:nvGrpSpPr>
        <p:grpSpPr bwMode="auto">
          <a:xfrm>
            <a:off x="4419600" y="3962400"/>
            <a:ext cx="1371600" cy="914400"/>
            <a:chOff x="2784" y="2496"/>
            <a:chExt cx="864" cy="576"/>
          </a:xfrm>
        </p:grpSpPr>
        <p:sp>
          <p:nvSpPr>
            <p:cNvPr id="56340" name="Rectangle 9"/>
            <p:cNvSpPr>
              <a:spLocks noChangeArrowheads="1"/>
            </p:cNvSpPr>
            <p:nvPr/>
          </p:nvSpPr>
          <p:spPr bwMode="auto">
            <a:xfrm>
              <a:off x="3024" y="2880"/>
              <a:ext cx="384" cy="192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lv-LV" smtClean="0">
                <a:solidFill>
                  <a:srgbClr val="000000"/>
                </a:solidFill>
              </a:endParaRPr>
            </a:p>
          </p:txBody>
        </p:sp>
        <p:sp>
          <p:nvSpPr>
            <p:cNvPr id="56341" name="Oval 7"/>
            <p:cNvSpPr>
              <a:spLocks noChangeArrowheads="1"/>
            </p:cNvSpPr>
            <p:nvPr/>
          </p:nvSpPr>
          <p:spPr bwMode="auto">
            <a:xfrm>
              <a:off x="2784" y="2496"/>
              <a:ext cx="864" cy="43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lv-LV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6332" name="Group 16"/>
          <p:cNvGrpSpPr>
            <a:grpSpLocks/>
          </p:cNvGrpSpPr>
          <p:nvPr/>
        </p:nvGrpSpPr>
        <p:grpSpPr bwMode="auto">
          <a:xfrm>
            <a:off x="990600" y="2431949"/>
            <a:ext cx="990600" cy="1066800"/>
            <a:chOff x="1296" y="2064"/>
            <a:chExt cx="624" cy="672"/>
          </a:xfrm>
        </p:grpSpPr>
        <p:sp>
          <p:nvSpPr>
            <p:cNvPr id="56338" name="Rectangle 17"/>
            <p:cNvSpPr>
              <a:spLocks noChangeArrowheads="1"/>
            </p:cNvSpPr>
            <p:nvPr/>
          </p:nvSpPr>
          <p:spPr bwMode="auto">
            <a:xfrm>
              <a:off x="1488" y="2592"/>
              <a:ext cx="288" cy="14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lv-LV" smtClean="0">
                <a:solidFill>
                  <a:srgbClr val="000000"/>
                </a:solidFill>
              </a:endParaRPr>
            </a:p>
          </p:txBody>
        </p:sp>
        <p:sp>
          <p:nvSpPr>
            <p:cNvPr id="56339" name="Oval 18"/>
            <p:cNvSpPr>
              <a:spLocks noChangeArrowheads="1"/>
            </p:cNvSpPr>
            <p:nvPr/>
          </p:nvSpPr>
          <p:spPr bwMode="auto">
            <a:xfrm>
              <a:off x="1296" y="2064"/>
              <a:ext cx="624" cy="5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lv-LV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6333" name="Group 20"/>
          <p:cNvGrpSpPr>
            <a:grpSpLocks/>
          </p:cNvGrpSpPr>
          <p:nvPr/>
        </p:nvGrpSpPr>
        <p:grpSpPr bwMode="auto">
          <a:xfrm>
            <a:off x="5549652" y="2478146"/>
            <a:ext cx="1371600" cy="914400"/>
            <a:chOff x="2784" y="2496"/>
            <a:chExt cx="864" cy="576"/>
          </a:xfrm>
        </p:grpSpPr>
        <p:sp>
          <p:nvSpPr>
            <p:cNvPr id="56336" name="Rectangle 21"/>
            <p:cNvSpPr>
              <a:spLocks noChangeArrowheads="1"/>
            </p:cNvSpPr>
            <p:nvPr/>
          </p:nvSpPr>
          <p:spPr bwMode="auto">
            <a:xfrm>
              <a:off x="3024" y="2880"/>
              <a:ext cx="384" cy="192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lv-LV" smtClean="0">
                <a:solidFill>
                  <a:srgbClr val="000000"/>
                </a:solidFill>
              </a:endParaRPr>
            </a:p>
          </p:txBody>
        </p:sp>
        <p:sp>
          <p:nvSpPr>
            <p:cNvPr id="56337" name="Oval 22"/>
            <p:cNvSpPr>
              <a:spLocks noChangeArrowheads="1"/>
            </p:cNvSpPr>
            <p:nvPr/>
          </p:nvSpPr>
          <p:spPr bwMode="auto">
            <a:xfrm>
              <a:off x="2784" y="2496"/>
              <a:ext cx="864" cy="432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lv-LV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6334" name="Line 23"/>
          <p:cNvSpPr>
            <a:spLocks noChangeShapeType="1"/>
          </p:cNvSpPr>
          <p:nvPr/>
        </p:nvSpPr>
        <p:spPr bwMode="auto">
          <a:xfrm flipH="1">
            <a:off x="5181969" y="3240146"/>
            <a:ext cx="482353" cy="67428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 smtClean="0">
              <a:solidFill>
                <a:srgbClr val="000000"/>
              </a:solidFill>
            </a:endParaRPr>
          </a:p>
        </p:txBody>
      </p:sp>
      <p:sp>
        <p:nvSpPr>
          <p:cNvPr id="56335" name="Line 24"/>
          <p:cNvSpPr>
            <a:spLocks noChangeShapeType="1"/>
          </p:cNvSpPr>
          <p:nvPr/>
        </p:nvSpPr>
        <p:spPr bwMode="auto">
          <a:xfrm>
            <a:off x="1828800" y="3285477"/>
            <a:ext cx="346229" cy="51807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 smtClean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66330" y="5928026"/>
            <a:ext cx="9410330" cy="411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dirty="0" smtClean="0"/>
              <a:t>                Kodola membrāna</a:t>
            </a:r>
            <a:endParaRPr lang="lv-LV" dirty="0"/>
          </a:p>
        </p:txBody>
      </p:sp>
      <p:sp>
        <p:nvSpPr>
          <p:cNvPr id="3" name="Rectangle 2"/>
          <p:cNvSpPr/>
          <p:nvPr/>
        </p:nvSpPr>
        <p:spPr>
          <a:xfrm>
            <a:off x="3506680" y="5903418"/>
            <a:ext cx="408372" cy="466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6328" name="Line 13"/>
          <p:cNvSpPr>
            <a:spLocks noChangeShapeType="1"/>
          </p:cNvSpPr>
          <p:nvPr/>
        </p:nvSpPr>
        <p:spPr bwMode="auto">
          <a:xfrm>
            <a:off x="3733800" y="4495800"/>
            <a:ext cx="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 smtClean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3701" y="852753"/>
            <a:ext cx="62410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Kodola proteīniem mēdz būt 2 veidu nukleārās lokalizācijas sekvences (NLS)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Hidrofobas NLS mijiedarbojas ar importīnu </a:t>
            </a:r>
            <a:r>
              <a:rPr lang="el-GR" sz="2000" dirty="0" smtClean="0"/>
              <a:t>β</a:t>
            </a:r>
            <a:endParaRPr lang="lv-LV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Bāziskas NLS mijiedarbojas ar importīnu </a:t>
            </a:r>
            <a:r>
              <a:rPr lang="el-GR" sz="2000" dirty="0" smtClean="0"/>
              <a:t>α</a:t>
            </a:r>
            <a:endParaRPr lang="lv-LV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Importīns </a:t>
            </a:r>
            <a:r>
              <a:rPr lang="el-GR" sz="2000" dirty="0"/>
              <a:t>α</a:t>
            </a:r>
            <a:r>
              <a:rPr lang="lv-LV" sz="2000" dirty="0" smtClean="0"/>
              <a:t> mijiedarbojas ar importīnu </a:t>
            </a:r>
            <a:r>
              <a:rPr lang="el-GR" sz="2000" dirty="0"/>
              <a:t>β</a:t>
            </a:r>
            <a:endParaRPr lang="lv-LV" sz="2000" dirty="0"/>
          </a:p>
        </p:txBody>
      </p:sp>
    </p:spTree>
    <p:extLst>
      <p:ext uri="{BB962C8B-B14F-4D97-AF65-F5344CB8AC3E}">
        <p14:creationId xmlns:p14="http://schemas.microsoft.com/office/powerpoint/2010/main" val="419651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/>
      <p:bldP spid="56324" grpId="0"/>
      <p:bldP spid="56325" grpId="0" animBg="1"/>
      <p:bldP spid="56326" grpId="0" animBg="1"/>
      <p:bldP spid="56327" grpId="0" animBg="1"/>
      <p:bldP spid="56329" grpId="0"/>
      <p:bldP spid="56334" grpId="0" animBg="1"/>
      <p:bldP spid="56335" grpId="0" animBg="1"/>
      <p:bldP spid="2" grpId="0" animBg="1"/>
      <p:bldP spid="56328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lv-LV" altLang="lv-LV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Mākslīgi pievienojot NLS sekvenci citoplazmatiskam proteīnam, var panākt tā lokalizāciju kodolā</a:t>
            </a:r>
            <a:r>
              <a:rPr lang="lv-LV" altLang="lv-LV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lv-LV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7347" name="Picture 3" descr="figure-12-19.jpg                                               000295B3 LONE PINE                      B896893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5932488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831977"/>
            <a:ext cx="1624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GFP proteīns, producēts bez NLS sekvences</a:t>
            </a:r>
            <a:endParaRPr lang="lv-LV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508274" y="2735802"/>
            <a:ext cx="16246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Tajās pašās šūnās producēts GFP proteīns, producēts ar NLS sekvenci</a:t>
            </a:r>
            <a:endParaRPr lang="lv-LV" sz="2000" dirty="0"/>
          </a:p>
        </p:txBody>
      </p:sp>
    </p:spTree>
    <p:extLst>
      <p:ext uri="{BB962C8B-B14F-4D97-AF65-F5344CB8AC3E}">
        <p14:creationId xmlns:p14="http://schemas.microsoft.com/office/powerpoint/2010/main" val="269675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eaLnBrk="1" hangingPunct="1"/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Mehānisms </a:t>
            </a:r>
            <a:r>
              <a:rPr lang="en-US" altLang="lv-LV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mRN</a:t>
            </a:r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S</a:t>
            </a:r>
            <a:r>
              <a:rPr lang="en-US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transport</a:t>
            </a:r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am</a:t>
            </a:r>
            <a:r>
              <a:rPr lang="en-US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</a:t>
            </a:r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uz</a:t>
            </a:r>
            <a:r>
              <a:rPr lang="en-US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c</a:t>
            </a:r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itoplazmu</a:t>
            </a:r>
            <a:endParaRPr lang="en-GB" altLang="lv-LV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59395" name="Picture 3" descr="figure-12-24.jpg                                               000295B3 LONE PINE                      B896893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322" y="1219200"/>
            <a:ext cx="5842448" cy="425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3F87-C961-4B04-93D4-1720FCFE0E24}" type="slidenum">
              <a:rPr lang="en-GB" altLang="lv-LV" smtClean="0">
                <a:solidFill>
                  <a:srgbClr val="000000"/>
                </a:solidFill>
              </a:rPr>
              <a:pPr/>
              <a:t>113</a:t>
            </a:fld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5" y="1420427"/>
            <a:ext cx="31338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Pēc sintēzes un procesēšanas, mRNS kodolā ir piesaistīta dažadiem mRNP proteīniem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mRNP-mRNS kompleksu atpazīst mRNS eksporteris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mRNS eksporteris secīgi mijiedarbojas ar nukleoporīna FG (Phe-Gly) atkārtojumiem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Rezultātā, mRNS nonāk citoplazmā</a:t>
            </a:r>
          </a:p>
        </p:txBody>
      </p:sp>
    </p:spTree>
    <p:extLst>
      <p:ext uri="{BB962C8B-B14F-4D97-AF65-F5344CB8AC3E}">
        <p14:creationId xmlns:p14="http://schemas.microsoft.com/office/powerpoint/2010/main" val="351682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Piemērs gēnu ekspresijas regulēšanai nukleārā transporta stadijā</a:t>
            </a:r>
            <a:r>
              <a:rPr lang="en-US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: HIV </a:t>
            </a:r>
            <a:r>
              <a:rPr lang="en-US" altLang="lv-LV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mRN</a:t>
            </a:r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S</a:t>
            </a:r>
            <a:endParaRPr lang="en-GB" altLang="lv-LV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60419" name="Picture 3" descr="figure-12-26.jpg                                               000295B3 LONE PINE                      B896893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" y="1143000"/>
            <a:ext cx="8535987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554" y="5122416"/>
            <a:ext cx="88421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HIV vīrusa mRNS pastāv dažādās, altentīvi splaisētās formās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Bez specifisku palīgproteīnu klātbūtnes līdz citoplazmai var nokļūt tikai īsākās mRNS forma, izmantojot mRNS eksporta standartceļu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No īsākās formas tiek uzražots Rev proteīns, kurš iekļūst kodolā, piesaistās RRE (Rev respones element) sekvencei un palīdz transportēt garākās mRNS formas</a:t>
            </a:r>
            <a:endParaRPr lang="lv-LV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39000" y="6525032"/>
            <a:ext cx="1905000" cy="457200"/>
          </a:xfrm>
        </p:spPr>
        <p:txBody>
          <a:bodyPr/>
          <a:lstStyle/>
          <a:p>
            <a:fld id="{48FB3F87-C961-4B04-93D4-1720FCFE0E24}" type="slidenum">
              <a:rPr lang="en-GB" altLang="lv-LV" smtClean="0">
                <a:solidFill>
                  <a:srgbClr val="000000"/>
                </a:solidFill>
              </a:rPr>
              <a:pPr/>
              <a:t>114</a:t>
            </a:fld>
            <a:endParaRPr lang="en-GB" altLang="lv-LV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2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mRNS stabilitātes regulēšana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sz="2400" dirty="0" smtClean="0"/>
              <a:t>Atšķirībā no baktērijām</a:t>
            </a:r>
            <a:r>
              <a:rPr lang="lv-LV" sz="2400" dirty="0"/>
              <a:t>, </a:t>
            </a:r>
            <a:r>
              <a:rPr lang="lv-LV" sz="2400" dirty="0" smtClean="0"/>
              <a:t>eikariotos mRNS  </a:t>
            </a:r>
            <a:r>
              <a:rPr lang="lv-LV" sz="2400" dirty="0" smtClean="0"/>
              <a:t>var </a:t>
            </a:r>
            <a:r>
              <a:rPr lang="lv-LV" sz="2400" dirty="0" smtClean="0"/>
              <a:t>saglabāties </a:t>
            </a:r>
            <a:r>
              <a:rPr lang="lv-LV" sz="2400" dirty="0" smtClean="0"/>
              <a:t>ilgu laiku</a:t>
            </a:r>
          </a:p>
          <a:p>
            <a:r>
              <a:rPr lang="lv-LV" sz="2400" dirty="0" smtClean="0"/>
              <a:t>Piemēram, nobriedušos eritrocītos nav DNS, </a:t>
            </a:r>
            <a:r>
              <a:rPr lang="lv-LV" sz="2400" dirty="0" smtClean="0"/>
              <a:t>tomēr </a:t>
            </a:r>
            <a:r>
              <a:rPr lang="lv-LV" sz="2400" dirty="0" smtClean="0"/>
              <a:t>mRNS turpina producēt hemoglobīnu vairākus mēnešus</a:t>
            </a:r>
          </a:p>
          <a:p>
            <a:r>
              <a:rPr lang="lv-LV" sz="2400" dirty="0" smtClean="0"/>
              <a:t>mRNS stabilitāti var regulēt ar nukleāzēm, to inhibitoriem un mRNS stabilizējošiem faktoriem </a:t>
            </a:r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6B2E-FAF1-4C26-9436-BF4935BC9117}" type="slidenum">
              <a:rPr lang="en-GB" altLang="lv-LV" smtClean="0">
                <a:solidFill>
                  <a:srgbClr val="000000"/>
                </a:solidFill>
              </a:rPr>
              <a:pPr/>
              <a:t>115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8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00" y="0"/>
            <a:ext cx="9064100" cy="1143000"/>
          </a:xfrm>
        </p:spPr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Prolaktīna loma piena producēsanā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784" y="1296139"/>
            <a:ext cx="7341832" cy="4844249"/>
          </a:xfrm>
        </p:spPr>
        <p:txBody>
          <a:bodyPr/>
          <a:lstStyle/>
          <a:p>
            <a:r>
              <a:rPr lang="lv-LV" sz="2400" dirty="0" smtClean="0"/>
              <a:t>Prolaktīns ir peptīdu hormons ar ļoti plašu funkciju klāstu – mugurkaulniekiem ir aprakstītas ap 300 dažādas iedarbības</a:t>
            </a:r>
          </a:p>
          <a:p>
            <a:r>
              <a:rPr lang="lv-LV" sz="2400" dirty="0" smtClean="0"/>
              <a:t>Vislabāk zināmā funkcija zīdītājos – laktācijas stimulācija</a:t>
            </a:r>
          </a:p>
          <a:p>
            <a:r>
              <a:rPr lang="lv-LV" sz="2400" dirty="0" smtClean="0"/>
              <a:t>Prolaktīns stimulē laktāciju vairākos atšķirīgos veidos</a:t>
            </a:r>
          </a:p>
          <a:p>
            <a:r>
              <a:rPr lang="lv-LV" sz="2400" dirty="0" smtClean="0"/>
              <a:t>Prolaktīns piesaistas pie prolaktīna receptora krūts audos, inducējot daudzu gēnu, t.sk. kazeīna (</a:t>
            </a:r>
            <a:r>
              <a:rPr lang="lv-LV" sz="2400" dirty="0"/>
              <a:t>galvenā piena proteīna)</a:t>
            </a:r>
            <a:r>
              <a:rPr lang="lv-LV" sz="2400" dirty="0" smtClean="0"/>
              <a:t> ekspresiju</a:t>
            </a:r>
          </a:p>
          <a:p>
            <a:r>
              <a:rPr lang="lv-LV" sz="2400" dirty="0" smtClean="0"/>
              <a:t>Prolaktīns arī paaugstina kazeīna mRNS stabilitāti</a:t>
            </a:r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6B2E-FAF1-4C26-9436-BF4935BC9117}" type="slidenum">
              <a:rPr lang="en-GB" altLang="lv-LV" smtClean="0">
                <a:solidFill>
                  <a:srgbClr val="000000"/>
                </a:solidFill>
              </a:rPr>
              <a:pPr/>
              <a:t>116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7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00" y="0"/>
            <a:ext cx="9064100" cy="1143000"/>
          </a:xfrm>
        </p:spPr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Prolaktīna loma kazeīna mRNS stabilizēšanā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56948" y="1882065"/>
            <a:ext cx="275207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56948" y="2957744"/>
            <a:ext cx="27520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56948" y="4068933"/>
            <a:ext cx="2752077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53379" y="1882065"/>
            <a:ext cx="275207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53379" y="2925194"/>
            <a:ext cx="27520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own Arrow 10"/>
          <p:cNvSpPr/>
          <p:nvPr/>
        </p:nvSpPr>
        <p:spPr>
          <a:xfrm>
            <a:off x="1695635" y="4536490"/>
            <a:ext cx="603682" cy="8256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13" name="Straight Connector 12"/>
          <p:cNvCxnSpPr/>
          <p:nvPr/>
        </p:nvCxnSpPr>
        <p:spPr>
          <a:xfrm>
            <a:off x="1358284" y="4536490"/>
            <a:ext cx="1367161" cy="8966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358284" y="4536490"/>
            <a:ext cx="1544714" cy="8256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319" y="2581832"/>
            <a:ext cx="617351" cy="751824"/>
          </a:xfrm>
          <a:prstGeom prst="rect">
            <a:avLst/>
          </a:prstGeom>
        </p:spPr>
      </p:pic>
      <p:sp>
        <p:nvSpPr>
          <p:cNvPr id="18" name="Down Arrow 17"/>
          <p:cNvSpPr/>
          <p:nvPr/>
        </p:nvSpPr>
        <p:spPr>
          <a:xfrm rot="5400000">
            <a:off x="7545668" y="2512382"/>
            <a:ext cx="603682" cy="8256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9" name="Down Arrow 18"/>
          <p:cNvSpPr/>
          <p:nvPr/>
        </p:nvSpPr>
        <p:spPr>
          <a:xfrm rot="2972029">
            <a:off x="3841581" y="3043160"/>
            <a:ext cx="603682" cy="8256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1" name="Down Arrow 20"/>
          <p:cNvSpPr/>
          <p:nvPr/>
        </p:nvSpPr>
        <p:spPr>
          <a:xfrm>
            <a:off x="1686757" y="3037645"/>
            <a:ext cx="603682" cy="8256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2" name="Down Arrow 21"/>
          <p:cNvSpPr/>
          <p:nvPr/>
        </p:nvSpPr>
        <p:spPr>
          <a:xfrm>
            <a:off x="1735020" y="2041866"/>
            <a:ext cx="603682" cy="8256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23" name="Straight Connector 22"/>
          <p:cNvCxnSpPr/>
          <p:nvPr/>
        </p:nvCxnSpPr>
        <p:spPr>
          <a:xfrm>
            <a:off x="3409025" y="3065763"/>
            <a:ext cx="1367161" cy="8966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409025" y="3065763"/>
            <a:ext cx="1544714" cy="8256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wn Arrow 24"/>
          <p:cNvSpPr/>
          <p:nvPr/>
        </p:nvSpPr>
        <p:spPr>
          <a:xfrm>
            <a:off x="5825794" y="3222597"/>
            <a:ext cx="603682" cy="8256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6" name="TextBox 25"/>
          <p:cNvSpPr txBox="1"/>
          <p:nvPr/>
        </p:nvSpPr>
        <p:spPr>
          <a:xfrm>
            <a:off x="7236375" y="3195967"/>
            <a:ext cx="2047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Prolaktīns novērš kazeīna mRNS degradāciju</a:t>
            </a:r>
            <a:endParaRPr lang="lv-LV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2975390" y="1310621"/>
            <a:ext cx="2234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β</a:t>
            </a:r>
            <a:r>
              <a:rPr lang="lv-LV" sz="2000" dirty="0" smtClean="0"/>
              <a:t>-kazeīna gēns</a:t>
            </a:r>
            <a:endParaRPr lang="lv-LV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1310142" y="5629614"/>
            <a:ext cx="1445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β</a:t>
            </a:r>
            <a:r>
              <a:rPr lang="lv-LV" sz="2000" dirty="0" smtClean="0"/>
              <a:t>-kazeīns</a:t>
            </a:r>
            <a:endParaRPr lang="lv-LV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5509614" y="4136380"/>
            <a:ext cx="1445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β</a:t>
            </a:r>
            <a:r>
              <a:rPr lang="lv-LV" sz="2000" dirty="0" smtClean="0"/>
              <a:t>-kazeīns</a:t>
            </a:r>
            <a:endParaRPr lang="lv-LV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2975390" y="2457638"/>
            <a:ext cx="2234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β</a:t>
            </a:r>
            <a:r>
              <a:rPr lang="lv-LV" sz="2000" dirty="0" smtClean="0"/>
              <a:t>-kazeīna mRNS</a:t>
            </a:r>
            <a:endParaRPr lang="lv-LV" sz="20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792" y="6029724"/>
            <a:ext cx="791910" cy="72356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340" y="4532127"/>
            <a:ext cx="791910" cy="723561"/>
          </a:xfrm>
          <a:prstGeom prst="rect">
            <a:avLst/>
          </a:prstGeom>
        </p:spPr>
      </p:pic>
      <p:sp>
        <p:nvSpPr>
          <p:cNvPr id="35" name="Down Arrow 34"/>
          <p:cNvSpPr/>
          <p:nvPr/>
        </p:nvSpPr>
        <p:spPr>
          <a:xfrm>
            <a:off x="5803601" y="2041866"/>
            <a:ext cx="603682" cy="8256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7" name="TextBox 36"/>
          <p:cNvSpPr txBox="1"/>
          <p:nvPr/>
        </p:nvSpPr>
        <p:spPr>
          <a:xfrm>
            <a:off x="382777" y="3044085"/>
            <a:ext cx="1854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β</a:t>
            </a:r>
            <a:r>
              <a:rPr lang="lv-LV" sz="2000" dirty="0" smtClean="0"/>
              <a:t>-kazeīna mRNS ātri degradējas</a:t>
            </a:r>
            <a:endParaRPr lang="lv-LV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6B2E-FAF1-4C26-9436-BF4935BC9117}" type="slidenum">
              <a:rPr lang="en-GB" altLang="lv-LV" smtClean="0">
                <a:solidFill>
                  <a:srgbClr val="000000"/>
                </a:solidFill>
              </a:rPr>
              <a:pPr/>
              <a:t>117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7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  <p:bldP spid="21" grpId="0" animBg="1"/>
      <p:bldP spid="22" grpId="0" animBg="1"/>
      <p:bldP spid="25" grpId="0" animBg="1"/>
      <p:bldP spid="26" grpId="0"/>
      <p:bldP spid="27" grpId="0"/>
      <p:bldP spid="30" grpId="0"/>
      <p:bldP spid="31" grpId="0"/>
      <p:bldP spid="32" grpId="0"/>
      <p:bldP spid="35" grpId="0" animBg="1"/>
      <p:bldP spid="37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Translācijas regulēšana eikariotos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758" y="1714870"/>
            <a:ext cx="7772400" cy="4114800"/>
          </a:xfrm>
        </p:spPr>
        <p:txBody>
          <a:bodyPr/>
          <a:lstStyle/>
          <a:p>
            <a:r>
              <a:rPr lang="lv-LV" sz="2400" dirty="0" smtClean="0"/>
              <a:t>Salīdzinot ar prokariotiem, eikarotos translācija tiek regulēta daudz lielākā mērā</a:t>
            </a:r>
          </a:p>
          <a:p>
            <a:r>
              <a:rPr lang="lv-LV" sz="2400" dirty="0" smtClean="0"/>
              <a:t>Iemesli: </a:t>
            </a:r>
          </a:p>
          <a:p>
            <a:pPr lvl="1"/>
            <a:r>
              <a:rPr lang="lv-LV" sz="2000" dirty="0" smtClean="0"/>
              <a:t>1) Eikariotos mRNS ir daudz stabilākas nekā prokariotos, tāpēc transkripcijas apturēšana neizsauc tūlītēju proteīna producešanās pārtraukšanu</a:t>
            </a:r>
          </a:p>
          <a:p>
            <a:pPr lvl="1"/>
            <a:r>
              <a:rPr lang="lv-LV" sz="2000" dirty="0" smtClean="0"/>
              <a:t>2) Eikariotos pēc transkripcijas aktivēšanas paiet samērā ilgs laiks līdz proteīna producēšanai, tāpēc efektīvāk ir citoplazmā uzglabāt mRNS un aktivēt translāciju</a:t>
            </a:r>
          </a:p>
          <a:p>
            <a:endParaRPr lang="lv-LV" sz="2400" dirty="0" smtClean="0"/>
          </a:p>
          <a:p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6B2E-FAF1-4C26-9436-BF4935BC9117}" type="slidenum">
              <a:rPr lang="en-GB" altLang="lv-LV" smtClean="0">
                <a:solidFill>
                  <a:srgbClr val="000000"/>
                </a:solidFill>
              </a:rPr>
              <a:pPr/>
              <a:t>118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74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Translācijas atšķirības eikariotos un prokariotos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53" y="1825625"/>
            <a:ext cx="8966447" cy="4351338"/>
          </a:xfrm>
        </p:spPr>
        <p:txBody>
          <a:bodyPr/>
          <a:lstStyle/>
          <a:p>
            <a:r>
              <a:rPr lang="lv-LV" dirty="0" smtClean="0"/>
              <a:t>Eikariotos translācijas uzsākšanai ir nepieciešams CAP un </a:t>
            </a:r>
            <a:r>
              <a:rPr lang="lv-LV" dirty="0" smtClean="0"/>
              <a:t>poly-A, bet prokariotos – Shine-Dalgarno sekvence</a:t>
            </a:r>
            <a:endParaRPr lang="lv-LV" dirty="0" smtClean="0"/>
          </a:p>
          <a:p>
            <a:r>
              <a:rPr lang="lv-LV" dirty="0" smtClean="0"/>
              <a:t>Prokariotu SD sekvences analogs ir t.s. Kozak sekvence, bet tā pati par sevi nav pietiekoša translācijas iniciācijai un translācija iniciējas arī bez tās (bet mazāk efektīvi)</a:t>
            </a:r>
          </a:p>
          <a:p>
            <a:r>
              <a:rPr lang="lv-LV" dirty="0" smtClean="0"/>
              <a:t>Eikariotos mRNS ir monocistroniskas – t.i., kodē tikai vienu proteīnu</a:t>
            </a:r>
          </a:p>
          <a:p>
            <a:r>
              <a:rPr lang="lv-LV" dirty="0" smtClean="0"/>
              <a:t>Izņēmumi – dažu vīrusu un arī šūnas mRNS satur t.s. IRES (</a:t>
            </a:r>
            <a:r>
              <a:rPr lang="lv-LV" b="1" dirty="0" smtClean="0"/>
              <a:t>i</a:t>
            </a:r>
            <a:r>
              <a:rPr lang="lv-LV" dirty="0" smtClean="0"/>
              <a:t>nternal </a:t>
            </a:r>
            <a:r>
              <a:rPr lang="lv-LV" b="1" dirty="0" smtClean="0"/>
              <a:t>r</a:t>
            </a:r>
            <a:r>
              <a:rPr lang="lv-LV" dirty="0" smtClean="0"/>
              <a:t>ibosome </a:t>
            </a:r>
            <a:r>
              <a:rPr lang="lv-LV" b="1" dirty="0" smtClean="0"/>
              <a:t>e</a:t>
            </a:r>
            <a:r>
              <a:rPr lang="lv-LV" dirty="0" smtClean="0"/>
              <a:t>ntry </a:t>
            </a:r>
            <a:r>
              <a:rPr lang="lv-LV" b="1" dirty="0" smtClean="0"/>
              <a:t>s</a:t>
            </a:r>
            <a:r>
              <a:rPr lang="lv-LV" dirty="0" smtClean="0"/>
              <a:t>equences) sekvences, kas ļauj uzsākt translāciju no mRNS vidus un bez CAP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119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2598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Gēnu ekspresijas kontroles līmeņi eikariotos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650" y="3879536"/>
            <a:ext cx="1233996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3200" dirty="0" smtClean="0"/>
              <a:t>Gēns</a:t>
            </a:r>
            <a:endParaRPr lang="lv-LV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999794" y="3879535"/>
            <a:ext cx="859654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3200" dirty="0" smtClean="0"/>
              <a:t>RNS</a:t>
            </a:r>
            <a:endParaRPr lang="lv-LV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969223" y="3879535"/>
            <a:ext cx="1649767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3200" dirty="0" smtClean="0"/>
              <a:t>Proteīns</a:t>
            </a:r>
            <a:endParaRPr lang="lv-LV" sz="3200" dirty="0"/>
          </a:p>
        </p:txBody>
      </p:sp>
      <p:sp>
        <p:nvSpPr>
          <p:cNvPr id="6" name="Right Arrow 5"/>
          <p:cNvSpPr/>
          <p:nvPr/>
        </p:nvSpPr>
        <p:spPr>
          <a:xfrm>
            <a:off x="1929738" y="3906172"/>
            <a:ext cx="1940926" cy="62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dirty="0" smtClean="0"/>
              <a:t>Transkripcija</a:t>
            </a:r>
            <a:endParaRPr lang="lv-LV" sz="2400" dirty="0"/>
          </a:p>
        </p:txBody>
      </p:sp>
      <p:sp>
        <p:nvSpPr>
          <p:cNvPr id="7" name="Right Arrow 6"/>
          <p:cNvSpPr/>
          <p:nvPr/>
        </p:nvSpPr>
        <p:spPr>
          <a:xfrm>
            <a:off x="4993527" y="3906172"/>
            <a:ext cx="1940926" cy="62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dirty="0" smtClean="0"/>
              <a:t>Translācija</a:t>
            </a:r>
            <a:endParaRPr lang="lv-LV" sz="2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725445" y="2237173"/>
            <a:ext cx="5732" cy="18110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046608" y="2374186"/>
            <a:ext cx="0" cy="16597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49982" y="1391065"/>
            <a:ext cx="1940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dirty="0" smtClean="0"/>
              <a:t>Transkripcijas kontrole</a:t>
            </a:r>
            <a:endParaRPr lang="lv-LV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141505" y="1436606"/>
            <a:ext cx="1940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dirty="0" smtClean="0"/>
              <a:t>Translācijas kontrole</a:t>
            </a:r>
            <a:endParaRPr lang="lv-LV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04770" y="5314930"/>
            <a:ext cx="8777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 smtClean="0"/>
              <a:t>Eikariotos gēnu ekspresija tiek kontrolēta vismaz </a:t>
            </a:r>
            <a:r>
              <a:rPr lang="lv-LV" sz="2400" b="1" dirty="0" smtClean="0"/>
              <a:t>piecos</a:t>
            </a:r>
            <a:r>
              <a:rPr lang="lv-LV" sz="2400" dirty="0" smtClean="0"/>
              <a:t> līmeņos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36544" y="4183610"/>
            <a:ext cx="326117" cy="13044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123490">
            <a:off x="4167745" y="4460284"/>
            <a:ext cx="511305" cy="7511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813" y="4476932"/>
            <a:ext cx="947563" cy="86860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959275" y="2729379"/>
            <a:ext cx="8877" cy="10830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19797" y="1209638"/>
            <a:ext cx="1940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dirty="0" smtClean="0"/>
              <a:t>DNS un hromatīna modifikācijas kontrole</a:t>
            </a:r>
            <a:endParaRPr lang="lv-LV" sz="24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393331" y="3204040"/>
            <a:ext cx="0" cy="6299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71726" y="2427551"/>
            <a:ext cx="2303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dirty="0" smtClean="0"/>
              <a:t>Pēctranskripcijas kontrole</a:t>
            </a:r>
            <a:endParaRPr lang="lv-LV" sz="2400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7871129" y="3160450"/>
            <a:ext cx="3364" cy="7163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839170" y="2363800"/>
            <a:ext cx="2083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dirty="0" smtClean="0"/>
              <a:t>Pēctranslācijas kontrole</a:t>
            </a:r>
            <a:endParaRPr lang="lv-LV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2297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9" grpId="0"/>
      <p:bldP spid="21" grpId="0"/>
      <p:bldP spid="23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167" y="479394"/>
            <a:ext cx="7772400" cy="1143000"/>
          </a:xfrm>
        </p:spPr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Translācijas regulēšanas mehānismi eikariotos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247" y="1935333"/>
            <a:ext cx="8493710" cy="4444753"/>
          </a:xfrm>
        </p:spPr>
        <p:txBody>
          <a:bodyPr/>
          <a:lstStyle/>
          <a:p>
            <a:r>
              <a:rPr lang="lv-LV" sz="2400" dirty="0" smtClean="0"/>
              <a:t>Translācijas iniciācijas faktoru fosforilēšana/defosforilēšana. Fosforilētās iniciācijas faktoru formas parasti ir mazāk aktīvas</a:t>
            </a:r>
          </a:p>
          <a:p>
            <a:r>
              <a:rPr lang="lv-LV" sz="2400" dirty="0" smtClean="0"/>
              <a:t>Translācijas iniciācijas faktoru bloķēšana ar piesaistošajiem proteīniem</a:t>
            </a:r>
          </a:p>
          <a:p>
            <a:r>
              <a:rPr lang="lv-LV" sz="2400" dirty="0" smtClean="0"/>
              <a:t>Represoru piesaistīšanās pie mRNS, bloķējot ribosomas vai iniciācijas faktoru darbību</a:t>
            </a:r>
          </a:p>
          <a:p>
            <a:r>
              <a:rPr lang="lv-LV" sz="2400" dirty="0" smtClean="0"/>
              <a:t>ncRNS aktivitātes – apskatītas nākošajā lekcijā</a:t>
            </a:r>
          </a:p>
          <a:p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6B2E-FAF1-4C26-9436-BF4935BC9117}" type="slidenum">
              <a:rPr lang="en-GB" altLang="lv-LV" smtClean="0">
                <a:solidFill>
                  <a:srgbClr val="000000"/>
                </a:solidFill>
              </a:rPr>
              <a:pPr/>
              <a:t>120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29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figure_28_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0" y="201544"/>
            <a:ext cx="8531225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 bwMode="auto">
          <a:xfrm>
            <a:off x="1848479" y="3738252"/>
            <a:ext cx="579371" cy="703717"/>
          </a:xfrm>
          <a:custGeom>
            <a:avLst/>
            <a:gdLst>
              <a:gd name="connsiteX0" fmla="*/ 71686 w 579371"/>
              <a:gd name="connsiteY0" fmla="*/ 26231 h 703717"/>
              <a:gd name="connsiteX1" fmla="*/ 152649 w 579371"/>
              <a:gd name="connsiteY1" fmla="*/ 37 h 703717"/>
              <a:gd name="connsiteX2" fmla="*/ 247899 w 579371"/>
              <a:gd name="connsiteY2" fmla="*/ 21468 h 703717"/>
              <a:gd name="connsiteX3" fmla="*/ 305049 w 579371"/>
              <a:gd name="connsiteY3" fmla="*/ 61949 h 703717"/>
              <a:gd name="connsiteX4" fmla="*/ 328861 w 579371"/>
              <a:gd name="connsiteY4" fmla="*/ 133387 h 703717"/>
              <a:gd name="connsiteX5" fmla="*/ 331243 w 579371"/>
              <a:gd name="connsiteY5" fmla="*/ 281024 h 703717"/>
              <a:gd name="connsiteX6" fmla="*/ 345530 w 579371"/>
              <a:gd name="connsiteY6" fmla="*/ 328649 h 703717"/>
              <a:gd name="connsiteX7" fmla="*/ 395536 w 579371"/>
              <a:gd name="connsiteY7" fmla="*/ 369131 h 703717"/>
              <a:gd name="connsiteX8" fmla="*/ 478880 w 579371"/>
              <a:gd name="connsiteY8" fmla="*/ 378656 h 703717"/>
              <a:gd name="connsiteX9" fmla="*/ 540793 w 579371"/>
              <a:gd name="connsiteY9" fmla="*/ 392943 h 703717"/>
              <a:gd name="connsiteX10" fmla="*/ 574130 w 579371"/>
              <a:gd name="connsiteY10" fmla="*/ 440568 h 703717"/>
              <a:gd name="connsiteX11" fmla="*/ 578893 w 579371"/>
              <a:gd name="connsiteY11" fmla="*/ 535818 h 703717"/>
              <a:gd name="connsiteX12" fmla="*/ 576511 w 579371"/>
              <a:gd name="connsiteY12" fmla="*/ 626306 h 703717"/>
              <a:gd name="connsiteX13" fmla="*/ 555080 w 579371"/>
              <a:gd name="connsiteY13" fmla="*/ 683456 h 703717"/>
              <a:gd name="connsiteX14" fmla="*/ 495549 w 579371"/>
              <a:gd name="connsiteY14" fmla="*/ 697743 h 703717"/>
              <a:gd name="connsiteX15" fmla="*/ 400299 w 579371"/>
              <a:gd name="connsiteY15" fmla="*/ 702506 h 703717"/>
              <a:gd name="connsiteX16" fmla="*/ 274093 w 579371"/>
              <a:gd name="connsiteY16" fmla="*/ 676312 h 703717"/>
              <a:gd name="connsiteX17" fmla="*/ 176461 w 579371"/>
              <a:gd name="connsiteY17" fmla="*/ 628687 h 703717"/>
              <a:gd name="connsiteX18" fmla="*/ 85974 w 579371"/>
              <a:gd name="connsiteY18" fmla="*/ 533437 h 703717"/>
              <a:gd name="connsiteX19" fmla="*/ 31205 w 579371"/>
              <a:gd name="connsiteY19" fmla="*/ 407231 h 703717"/>
              <a:gd name="connsiteX20" fmla="*/ 7393 w 579371"/>
              <a:gd name="connsiteY20" fmla="*/ 276262 h 703717"/>
              <a:gd name="connsiteX21" fmla="*/ 249 w 579371"/>
              <a:gd name="connsiteY21" fmla="*/ 152437 h 703717"/>
              <a:gd name="connsiteX22" fmla="*/ 14536 w 579371"/>
              <a:gd name="connsiteY22" fmla="*/ 78618 h 703717"/>
              <a:gd name="connsiteX23" fmla="*/ 71686 w 579371"/>
              <a:gd name="connsiteY23" fmla="*/ 26231 h 70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79371" h="703717">
                <a:moveTo>
                  <a:pt x="71686" y="26231"/>
                </a:moveTo>
                <a:cubicBezTo>
                  <a:pt x="94705" y="13134"/>
                  <a:pt x="123280" y="831"/>
                  <a:pt x="152649" y="37"/>
                </a:cubicBezTo>
                <a:cubicBezTo>
                  <a:pt x="182018" y="-757"/>
                  <a:pt x="222499" y="11149"/>
                  <a:pt x="247899" y="21468"/>
                </a:cubicBezTo>
                <a:cubicBezTo>
                  <a:pt x="273299" y="31787"/>
                  <a:pt x="291555" y="43296"/>
                  <a:pt x="305049" y="61949"/>
                </a:cubicBezTo>
                <a:cubicBezTo>
                  <a:pt x="318543" y="80602"/>
                  <a:pt x="324495" y="96875"/>
                  <a:pt x="328861" y="133387"/>
                </a:cubicBezTo>
                <a:cubicBezTo>
                  <a:pt x="333227" y="169900"/>
                  <a:pt x="328465" y="248480"/>
                  <a:pt x="331243" y="281024"/>
                </a:cubicBezTo>
                <a:cubicBezTo>
                  <a:pt x="334021" y="313568"/>
                  <a:pt x="334815" y="313965"/>
                  <a:pt x="345530" y="328649"/>
                </a:cubicBezTo>
                <a:cubicBezTo>
                  <a:pt x="356246" y="343334"/>
                  <a:pt x="373311" y="360797"/>
                  <a:pt x="395536" y="369131"/>
                </a:cubicBezTo>
                <a:cubicBezTo>
                  <a:pt x="417761" y="377466"/>
                  <a:pt x="454670" y="374687"/>
                  <a:pt x="478880" y="378656"/>
                </a:cubicBezTo>
                <a:cubicBezTo>
                  <a:pt x="503090" y="382625"/>
                  <a:pt x="524918" y="382624"/>
                  <a:pt x="540793" y="392943"/>
                </a:cubicBezTo>
                <a:cubicBezTo>
                  <a:pt x="556668" y="403262"/>
                  <a:pt x="567780" y="416756"/>
                  <a:pt x="574130" y="440568"/>
                </a:cubicBezTo>
                <a:cubicBezTo>
                  <a:pt x="580480" y="464380"/>
                  <a:pt x="578496" y="504862"/>
                  <a:pt x="578893" y="535818"/>
                </a:cubicBezTo>
                <a:cubicBezTo>
                  <a:pt x="579290" y="566774"/>
                  <a:pt x="580480" y="601700"/>
                  <a:pt x="576511" y="626306"/>
                </a:cubicBezTo>
                <a:cubicBezTo>
                  <a:pt x="572542" y="650912"/>
                  <a:pt x="568574" y="671550"/>
                  <a:pt x="555080" y="683456"/>
                </a:cubicBezTo>
                <a:cubicBezTo>
                  <a:pt x="541586" y="695362"/>
                  <a:pt x="521346" y="694568"/>
                  <a:pt x="495549" y="697743"/>
                </a:cubicBezTo>
                <a:cubicBezTo>
                  <a:pt x="469752" y="700918"/>
                  <a:pt x="437208" y="706078"/>
                  <a:pt x="400299" y="702506"/>
                </a:cubicBezTo>
                <a:cubicBezTo>
                  <a:pt x="363390" y="698934"/>
                  <a:pt x="311399" y="688615"/>
                  <a:pt x="274093" y="676312"/>
                </a:cubicBezTo>
                <a:cubicBezTo>
                  <a:pt x="236787" y="664009"/>
                  <a:pt x="207814" y="652499"/>
                  <a:pt x="176461" y="628687"/>
                </a:cubicBezTo>
                <a:cubicBezTo>
                  <a:pt x="145108" y="604875"/>
                  <a:pt x="110183" y="570346"/>
                  <a:pt x="85974" y="533437"/>
                </a:cubicBezTo>
                <a:cubicBezTo>
                  <a:pt x="61765" y="496528"/>
                  <a:pt x="44302" y="450093"/>
                  <a:pt x="31205" y="407231"/>
                </a:cubicBezTo>
                <a:cubicBezTo>
                  <a:pt x="18108" y="364369"/>
                  <a:pt x="12552" y="318728"/>
                  <a:pt x="7393" y="276262"/>
                </a:cubicBezTo>
                <a:cubicBezTo>
                  <a:pt x="2234" y="233796"/>
                  <a:pt x="-941" y="185378"/>
                  <a:pt x="249" y="152437"/>
                </a:cubicBezTo>
                <a:cubicBezTo>
                  <a:pt x="1439" y="119496"/>
                  <a:pt x="3820" y="98065"/>
                  <a:pt x="14536" y="78618"/>
                </a:cubicBezTo>
                <a:cubicBezTo>
                  <a:pt x="25252" y="59171"/>
                  <a:pt x="48667" y="39328"/>
                  <a:pt x="71686" y="262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7487280" y="3702506"/>
            <a:ext cx="579371" cy="703717"/>
          </a:xfrm>
          <a:custGeom>
            <a:avLst/>
            <a:gdLst>
              <a:gd name="connsiteX0" fmla="*/ 71686 w 579371"/>
              <a:gd name="connsiteY0" fmla="*/ 26231 h 703717"/>
              <a:gd name="connsiteX1" fmla="*/ 152649 w 579371"/>
              <a:gd name="connsiteY1" fmla="*/ 37 h 703717"/>
              <a:gd name="connsiteX2" fmla="*/ 247899 w 579371"/>
              <a:gd name="connsiteY2" fmla="*/ 21468 h 703717"/>
              <a:gd name="connsiteX3" fmla="*/ 305049 w 579371"/>
              <a:gd name="connsiteY3" fmla="*/ 61949 h 703717"/>
              <a:gd name="connsiteX4" fmla="*/ 328861 w 579371"/>
              <a:gd name="connsiteY4" fmla="*/ 133387 h 703717"/>
              <a:gd name="connsiteX5" fmla="*/ 331243 w 579371"/>
              <a:gd name="connsiteY5" fmla="*/ 281024 h 703717"/>
              <a:gd name="connsiteX6" fmla="*/ 345530 w 579371"/>
              <a:gd name="connsiteY6" fmla="*/ 328649 h 703717"/>
              <a:gd name="connsiteX7" fmla="*/ 395536 w 579371"/>
              <a:gd name="connsiteY7" fmla="*/ 369131 h 703717"/>
              <a:gd name="connsiteX8" fmla="*/ 478880 w 579371"/>
              <a:gd name="connsiteY8" fmla="*/ 378656 h 703717"/>
              <a:gd name="connsiteX9" fmla="*/ 540793 w 579371"/>
              <a:gd name="connsiteY9" fmla="*/ 392943 h 703717"/>
              <a:gd name="connsiteX10" fmla="*/ 574130 w 579371"/>
              <a:gd name="connsiteY10" fmla="*/ 440568 h 703717"/>
              <a:gd name="connsiteX11" fmla="*/ 578893 w 579371"/>
              <a:gd name="connsiteY11" fmla="*/ 535818 h 703717"/>
              <a:gd name="connsiteX12" fmla="*/ 576511 w 579371"/>
              <a:gd name="connsiteY12" fmla="*/ 626306 h 703717"/>
              <a:gd name="connsiteX13" fmla="*/ 555080 w 579371"/>
              <a:gd name="connsiteY13" fmla="*/ 683456 h 703717"/>
              <a:gd name="connsiteX14" fmla="*/ 495549 w 579371"/>
              <a:gd name="connsiteY14" fmla="*/ 697743 h 703717"/>
              <a:gd name="connsiteX15" fmla="*/ 400299 w 579371"/>
              <a:gd name="connsiteY15" fmla="*/ 702506 h 703717"/>
              <a:gd name="connsiteX16" fmla="*/ 274093 w 579371"/>
              <a:gd name="connsiteY16" fmla="*/ 676312 h 703717"/>
              <a:gd name="connsiteX17" fmla="*/ 176461 w 579371"/>
              <a:gd name="connsiteY17" fmla="*/ 628687 h 703717"/>
              <a:gd name="connsiteX18" fmla="*/ 85974 w 579371"/>
              <a:gd name="connsiteY18" fmla="*/ 533437 h 703717"/>
              <a:gd name="connsiteX19" fmla="*/ 31205 w 579371"/>
              <a:gd name="connsiteY19" fmla="*/ 407231 h 703717"/>
              <a:gd name="connsiteX20" fmla="*/ 7393 w 579371"/>
              <a:gd name="connsiteY20" fmla="*/ 276262 h 703717"/>
              <a:gd name="connsiteX21" fmla="*/ 249 w 579371"/>
              <a:gd name="connsiteY21" fmla="*/ 152437 h 703717"/>
              <a:gd name="connsiteX22" fmla="*/ 14536 w 579371"/>
              <a:gd name="connsiteY22" fmla="*/ 78618 h 703717"/>
              <a:gd name="connsiteX23" fmla="*/ 71686 w 579371"/>
              <a:gd name="connsiteY23" fmla="*/ 26231 h 70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79371" h="703717">
                <a:moveTo>
                  <a:pt x="71686" y="26231"/>
                </a:moveTo>
                <a:cubicBezTo>
                  <a:pt x="94705" y="13134"/>
                  <a:pt x="123280" y="831"/>
                  <a:pt x="152649" y="37"/>
                </a:cubicBezTo>
                <a:cubicBezTo>
                  <a:pt x="182018" y="-757"/>
                  <a:pt x="222499" y="11149"/>
                  <a:pt x="247899" y="21468"/>
                </a:cubicBezTo>
                <a:cubicBezTo>
                  <a:pt x="273299" y="31787"/>
                  <a:pt x="291555" y="43296"/>
                  <a:pt x="305049" y="61949"/>
                </a:cubicBezTo>
                <a:cubicBezTo>
                  <a:pt x="318543" y="80602"/>
                  <a:pt x="324495" y="96875"/>
                  <a:pt x="328861" y="133387"/>
                </a:cubicBezTo>
                <a:cubicBezTo>
                  <a:pt x="333227" y="169900"/>
                  <a:pt x="328465" y="248480"/>
                  <a:pt x="331243" y="281024"/>
                </a:cubicBezTo>
                <a:cubicBezTo>
                  <a:pt x="334021" y="313568"/>
                  <a:pt x="334815" y="313965"/>
                  <a:pt x="345530" y="328649"/>
                </a:cubicBezTo>
                <a:cubicBezTo>
                  <a:pt x="356246" y="343334"/>
                  <a:pt x="373311" y="360797"/>
                  <a:pt x="395536" y="369131"/>
                </a:cubicBezTo>
                <a:cubicBezTo>
                  <a:pt x="417761" y="377466"/>
                  <a:pt x="454670" y="374687"/>
                  <a:pt x="478880" y="378656"/>
                </a:cubicBezTo>
                <a:cubicBezTo>
                  <a:pt x="503090" y="382625"/>
                  <a:pt x="524918" y="382624"/>
                  <a:pt x="540793" y="392943"/>
                </a:cubicBezTo>
                <a:cubicBezTo>
                  <a:pt x="556668" y="403262"/>
                  <a:pt x="567780" y="416756"/>
                  <a:pt x="574130" y="440568"/>
                </a:cubicBezTo>
                <a:cubicBezTo>
                  <a:pt x="580480" y="464380"/>
                  <a:pt x="578496" y="504862"/>
                  <a:pt x="578893" y="535818"/>
                </a:cubicBezTo>
                <a:cubicBezTo>
                  <a:pt x="579290" y="566774"/>
                  <a:pt x="580480" y="601700"/>
                  <a:pt x="576511" y="626306"/>
                </a:cubicBezTo>
                <a:cubicBezTo>
                  <a:pt x="572542" y="650912"/>
                  <a:pt x="568574" y="671550"/>
                  <a:pt x="555080" y="683456"/>
                </a:cubicBezTo>
                <a:cubicBezTo>
                  <a:pt x="541586" y="695362"/>
                  <a:pt x="521346" y="694568"/>
                  <a:pt x="495549" y="697743"/>
                </a:cubicBezTo>
                <a:cubicBezTo>
                  <a:pt x="469752" y="700918"/>
                  <a:pt x="437208" y="706078"/>
                  <a:pt x="400299" y="702506"/>
                </a:cubicBezTo>
                <a:cubicBezTo>
                  <a:pt x="363390" y="698934"/>
                  <a:pt x="311399" y="688615"/>
                  <a:pt x="274093" y="676312"/>
                </a:cubicBezTo>
                <a:cubicBezTo>
                  <a:pt x="236787" y="664009"/>
                  <a:pt x="207814" y="652499"/>
                  <a:pt x="176461" y="628687"/>
                </a:cubicBezTo>
                <a:cubicBezTo>
                  <a:pt x="145108" y="604875"/>
                  <a:pt x="110183" y="570346"/>
                  <a:pt x="85974" y="533437"/>
                </a:cubicBezTo>
                <a:cubicBezTo>
                  <a:pt x="61765" y="496528"/>
                  <a:pt x="44302" y="450093"/>
                  <a:pt x="31205" y="407231"/>
                </a:cubicBezTo>
                <a:cubicBezTo>
                  <a:pt x="18108" y="364369"/>
                  <a:pt x="12552" y="318728"/>
                  <a:pt x="7393" y="276262"/>
                </a:cubicBezTo>
                <a:cubicBezTo>
                  <a:pt x="2234" y="233796"/>
                  <a:pt x="-941" y="185378"/>
                  <a:pt x="249" y="152437"/>
                </a:cubicBezTo>
                <a:cubicBezTo>
                  <a:pt x="1439" y="119496"/>
                  <a:pt x="3820" y="98065"/>
                  <a:pt x="14536" y="78618"/>
                </a:cubicBezTo>
                <a:cubicBezTo>
                  <a:pt x="25252" y="59171"/>
                  <a:pt x="48667" y="39328"/>
                  <a:pt x="71686" y="262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370813" y="3923932"/>
            <a:ext cx="288716" cy="70133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87280" y="3720779"/>
            <a:ext cx="61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P</a:t>
            </a:r>
            <a:endParaRPr lang="lv-LV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4749553" y="2485748"/>
            <a:ext cx="2737727" cy="12350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>
            <a:stCxn id="3" idx="5"/>
          </p:cNvCxnSpPr>
          <p:nvPr/>
        </p:nvCxnSpPr>
        <p:spPr bwMode="auto">
          <a:xfrm flipV="1">
            <a:off x="2179722" y="2485748"/>
            <a:ext cx="2356767" cy="15335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2494625" y="3311371"/>
            <a:ext cx="1198486" cy="16867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2920753" y="2867487"/>
            <a:ext cx="301841" cy="11028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6194631" y="3311371"/>
            <a:ext cx="1198486" cy="16867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6620759" y="2867487"/>
            <a:ext cx="301841" cy="11028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2FB58-9C16-4A24-B7EC-69CCECE84D07}" type="slidenum">
              <a:rPr lang="en-US" altLang="lv-LV" smtClean="0">
                <a:solidFill>
                  <a:srgbClr val="000000"/>
                </a:solidFill>
              </a:rPr>
              <a:pPr/>
              <a:t>121</a:t>
            </a:fld>
            <a:endParaRPr lang="en-US" altLang="lv-LV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>
            <a:endCxn id="6" idx="0"/>
          </p:cNvCxnSpPr>
          <p:nvPr/>
        </p:nvCxnSpPr>
        <p:spPr bwMode="auto">
          <a:xfrm>
            <a:off x="1624614" y="1331650"/>
            <a:ext cx="890557" cy="25922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9524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Pēctranslācijas regulācijas mehānismi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Proteīnu aktivācija:</a:t>
            </a:r>
          </a:p>
          <a:p>
            <a:pPr lvl="1"/>
            <a:r>
              <a:rPr lang="lv-LV" dirty="0" smtClean="0"/>
              <a:t>proteolīze (piem., himotripsīna vai insulīna aktivācijā)</a:t>
            </a:r>
          </a:p>
          <a:p>
            <a:pPr lvl="1"/>
            <a:r>
              <a:rPr lang="lv-LV" dirty="0" smtClean="0"/>
              <a:t>fosforilēšana, glikozilēšana, u.c. kovalentās modifikācijas</a:t>
            </a:r>
          </a:p>
          <a:p>
            <a:pPr lvl="1"/>
            <a:r>
              <a:rPr lang="lv-LV" dirty="0" smtClean="0"/>
              <a:t>mijiedarbība ar ligandu</a:t>
            </a:r>
          </a:p>
          <a:p>
            <a:pPr lvl="1"/>
            <a:r>
              <a:rPr lang="lv-LV" dirty="0" smtClean="0"/>
              <a:t>iekļaušanās lielāka kompleksa sastāvā (polimerizācija, ribosomu, splaisosomu, u.c. kompleksu veidošana)</a:t>
            </a:r>
          </a:p>
          <a:p>
            <a:r>
              <a:rPr lang="lv-LV" dirty="0" smtClean="0"/>
              <a:t>Proteīnu degradācija</a:t>
            </a:r>
          </a:p>
          <a:p>
            <a:r>
              <a:rPr lang="lv-LV" dirty="0" smtClean="0"/>
              <a:t>Proteīnu transports uz aktivitātei paredzēto šūnas / āršūnas vietu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122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1187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9496"/>
            <a:ext cx="9144000" cy="1143000"/>
          </a:xfrm>
        </p:spPr>
        <p:txBody>
          <a:bodyPr/>
          <a:lstStyle/>
          <a:p>
            <a:pPr algn="ctr"/>
            <a:r>
              <a:rPr lang="lv-LV" altLang="lv-LV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lv-LV" altLang="lv-LV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ā fosforilēšana var ietekmēt transkripcijas faktoru darbību</a:t>
            </a:r>
            <a:endParaRPr lang="en-GB" altLang="lv-LV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8612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80" y="1508490"/>
            <a:ext cx="6312023" cy="489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123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2229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Transkripcijas kontrole prokariotos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B</a:t>
            </a:r>
            <a:r>
              <a:rPr lang="lv-LV" dirty="0" smtClean="0"/>
              <a:t>akteriālie promoteri, </a:t>
            </a:r>
            <a:r>
              <a:rPr lang="el-GR" dirty="0" smtClean="0"/>
              <a:t>σ</a:t>
            </a:r>
            <a:r>
              <a:rPr lang="lv-LV" dirty="0" smtClean="0"/>
              <a:t> faktori, RNS polimerāze</a:t>
            </a:r>
          </a:p>
          <a:p>
            <a:r>
              <a:rPr lang="lv-LV" dirty="0" smtClean="0"/>
              <a:t>Transkripcijas represijas mehānismi prokariotos</a:t>
            </a:r>
          </a:p>
          <a:p>
            <a:r>
              <a:rPr lang="lv-LV" dirty="0" smtClean="0"/>
              <a:t>Transkripcijas aktivācijas mehānismi prokariotos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7424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81686"/>
            <a:ext cx="7772400" cy="762000"/>
          </a:xfrm>
        </p:spPr>
        <p:txBody>
          <a:bodyPr>
            <a:normAutofit/>
          </a:bodyPr>
          <a:lstStyle/>
          <a:p>
            <a:pPr algn="ctr"/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Bakteriālie promoteri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920" y="4495800"/>
            <a:ext cx="8993080" cy="2362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lv-LV" altLang="lv-LV" sz="2000" dirty="0" smtClean="0"/>
              <a:t>Lielākā daļa bakteriālo promoteru satur </a:t>
            </a:r>
            <a:r>
              <a:rPr lang="lv-LV" altLang="lv-LV" sz="2000" dirty="0"/>
              <a:t>–35 </a:t>
            </a:r>
            <a:r>
              <a:rPr lang="lv-LV" altLang="lv-LV" sz="2000" dirty="0" smtClean="0"/>
              <a:t>un </a:t>
            </a:r>
            <a:r>
              <a:rPr lang="lv-LV" altLang="lv-LV" sz="2000" dirty="0"/>
              <a:t>–10 </a:t>
            </a:r>
            <a:r>
              <a:rPr lang="lv-LV" altLang="lv-LV" sz="2000" dirty="0" smtClean="0"/>
              <a:t>elementus</a:t>
            </a:r>
            <a:endParaRPr lang="lv-LV" altLang="lv-LV" sz="2000" dirty="0"/>
          </a:p>
          <a:p>
            <a:pPr>
              <a:lnSpc>
                <a:spcPct val="90000"/>
              </a:lnSpc>
            </a:pPr>
            <a:r>
              <a:rPr lang="lv-LV" altLang="lv-LV" sz="2000" dirty="0" smtClean="0"/>
              <a:t>Daži promoteri satur </a:t>
            </a:r>
            <a:r>
              <a:rPr lang="lv-LV" altLang="lv-LV" sz="2000" dirty="0"/>
              <a:t>UP </a:t>
            </a:r>
            <a:r>
              <a:rPr lang="lv-LV" altLang="lv-LV" sz="2000" dirty="0" smtClean="0"/>
              <a:t>elementu</a:t>
            </a:r>
            <a:endParaRPr lang="lv-LV" altLang="lv-LV" sz="2000" dirty="0"/>
          </a:p>
          <a:p>
            <a:pPr>
              <a:lnSpc>
                <a:spcPct val="90000"/>
              </a:lnSpc>
            </a:pPr>
            <a:r>
              <a:rPr lang="lv-LV" altLang="lv-LV" sz="2000" dirty="0" smtClean="0"/>
              <a:t>Dažiem promoteriem nav </a:t>
            </a:r>
            <a:r>
              <a:rPr lang="lv-LV" altLang="lv-LV" sz="2000" dirty="0"/>
              <a:t>–35 </a:t>
            </a:r>
            <a:r>
              <a:rPr lang="lv-LV" altLang="lv-LV" sz="2000" dirty="0" smtClean="0"/>
              <a:t>elementa, bet ir pagarināts </a:t>
            </a:r>
            <a:r>
              <a:rPr lang="lv-LV" altLang="lv-LV" sz="2000" dirty="0"/>
              <a:t>–10 </a:t>
            </a:r>
            <a:r>
              <a:rPr lang="lv-LV" altLang="lv-LV" sz="2000" dirty="0" smtClean="0"/>
              <a:t>reģions</a:t>
            </a:r>
          </a:p>
          <a:p>
            <a:pPr>
              <a:lnSpc>
                <a:spcPct val="90000"/>
              </a:lnSpc>
            </a:pPr>
            <a:r>
              <a:rPr lang="lv-LV" altLang="lv-LV" sz="2000" dirty="0" smtClean="0"/>
              <a:t>+1 ir pirmais transkribētais nukleotīds, tas nav tas pats, kas translācijas sākums</a:t>
            </a:r>
            <a:endParaRPr lang="en-GB" altLang="lv-LV" sz="2000" dirty="0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57200" y="1524000"/>
            <a:ext cx="2590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3048000" y="1524000"/>
            <a:ext cx="914400" cy="3048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3962400" y="1524000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5791200" y="1524000"/>
            <a:ext cx="91440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57200" y="2743200"/>
            <a:ext cx="381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6705600" y="1524000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3962400" y="2743200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838200" y="2743200"/>
            <a:ext cx="762000" cy="30480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1600200" y="2743200"/>
            <a:ext cx="1447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3048000" y="2743200"/>
            <a:ext cx="914400" cy="3048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5791200" y="2743200"/>
            <a:ext cx="91440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6705600" y="2743200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457200" y="3962400"/>
            <a:ext cx="4953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1218" name="Rectangle 18"/>
          <p:cNvSpPr>
            <a:spLocks noChangeArrowheads="1"/>
          </p:cNvSpPr>
          <p:nvPr/>
        </p:nvSpPr>
        <p:spPr bwMode="auto">
          <a:xfrm>
            <a:off x="5791200" y="3962400"/>
            <a:ext cx="91440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1219" name="Rectangle 19"/>
          <p:cNvSpPr>
            <a:spLocks noChangeArrowheads="1"/>
          </p:cNvSpPr>
          <p:nvPr/>
        </p:nvSpPr>
        <p:spPr bwMode="auto">
          <a:xfrm>
            <a:off x="5410200" y="3962400"/>
            <a:ext cx="381000" cy="3048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>
            <a:off x="6705600" y="3962400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1221" name="Text Box 21"/>
          <p:cNvSpPr txBox="1">
            <a:spLocks noChangeArrowheads="1"/>
          </p:cNvSpPr>
          <p:nvPr/>
        </p:nvSpPr>
        <p:spPr bwMode="auto">
          <a:xfrm>
            <a:off x="2667000" y="2057400"/>
            <a:ext cx="304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dirty="0"/>
              <a:t>-35 </a:t>
            </a:r>
            <a:r>
              <a:rPr lang="lv-LV" altLang="lv-LV" dirty="0" smtClean="0"/>
              <a:t>elements</a:t>
            </a:r>
            <a:endParaRPr lang="en-GB" altLang="lv-LV" dirty="0"/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4800600" y="2057400"/>
            <a:ext cx="3733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dirty="0"/>
              <a:t>-10 </a:t>
            </a:r>
            <a:r>
              <a:rPr lang="lv-LV" altLang="lv-LV" dirty="0" smtClean="0"/>
              <a:t>elements </a:t>
            </a:r>
            <a:r>
              <a:rPr lang="lv-LV" altLang="lv-LV" dirty="0"/>
              <a:t>(Pribnow box)</a:t>
            </a:r>
            <a:endParaRPr lang="en-GB" altLang="lv-LV" dirty="0"/>
          </a:p>
        </p:txBody>
      </p:sp>
      <p:sp>
        <p:nvSpPr>
          <p:cNvPr id="51223" name="Text Box 23"/>
          <p:cNvSpPr txBox="1">
            <a:spLocks noChangeArrowheads="1"/>
          </p:cNvSpPr>
          <p:nvPr/>
        </p:nvSpPr>
        <p:spPr bwMode="auto">
          <a:xfrm>
            <a:off x="533400" y="1981200"/>
            <a:ext cx="1905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dirty="0"/>
              <a:t>UP </a:t>
            </a:r>
            <a:r>
              <a:rPr lang="lv-LV" altLang="lv-LV" dirty="0" smtClean="0"/>
              <a:t>elements</a:t>
            </a:r>
            <a:endParaRPr lang="en-GB" altLang="lv-LV" dirty="0"/>
          </a:p>
        </p:txBody>
      </p:sp>
      <p:sp>
        <p:nvSpPr>
          <p:cNvPr id="51224" name="Line 24"/>
          <p:cNvSpPr>
            <a:spLocks noChangeShapeType="1"/>
          </p:cNvSpPr>
          <p:nvPr/>
        </p:nvSpPr>
        <p:spPr bwMode="auto">
          <a:xfrm>
            <a:off x="990600" y="2362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1225" name="Text Box 25"/>
          <p:cNvSpPr txBox="1">
            <a:spLocks noChangeArrowheads="1"/>
          </p:cNvSpPr>
          <p:nvPr/>
        </p:nvSpPr>
        <p:spPr bwMode="auto">
          <a:xfrm>
            <a:off x="3482267" y="3276600"/>
            <a:ext cx="19811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dirty="0"/>
              <a:t>pre –10 </a:t>
            </a:r>
            <a:r>
              <a:rPr lang="lv-LV" altLang="lv-LV" dirty="0" smtClean="0"/>
              <a:t>elements</a:t>
            </a:r>
            <a:endParaRPr lang="en-GB" altLang="lv-LV" dirty="0"/>
          </a:p>
        </p:txBody>
      </p:sp>
      <p:sp>
        <p:nvSpPr>
          <p:cNvPr id="51226" name="Line 26"/>
          <p:cNvSpPr>
            <a:spLocks noChangeShapeType="1"/>
          </p:cNvSpPr>
          <p:nvPr/>
        </p:nvSpPr>
        <p:spPr bwMode="auto">
          <a:xfrm>
            <a:off x="5257800" y="35814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1227" name="Line 27"/>
          <p:cNvSpPr>
            <a:spLocks noChangeShapeType="1"/>
          </p:cNvSpPr>
          <p:nvPr/>
        </p:nvSpPr>
        <p:spPr bwMode="auto">
          <a:xfrm flipV="1">
            <a:off x="3581400" y="1905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1228" name="Line 28"/>
          <p:cNvSpPr>
            <a:spLocks noChangeShapeType="1"/>
          </p:cNvSpPr>
          <p:nvPr/>
        </p:nvSpPr>
        <p:spPr bwMode="auto">
          <a:xfrm>
            <a:off x="3581400" y="2438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1229" name="Line 29"/>
          <p:cNvSpPr>
            <a:spLocks noChangeShapeType="1"/>
          </p:cNvSpPr>
          <p:nvPr/>
        </p:nvSpPr>
        <p:spPr bwMode="auto">
          <a:xfrm flipV="1">
            <a:off x="6172200" y="1905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1230" name="Line 30"/>
          <p:cNvSpPr>
            <a:spLocks noChangeShapeType="1"/>
          </p:cNvSpPr>
          <p:nvPr/>
        </p:nvSpPr>
        <p:spPr bwMode="auto">
          <a:xfrm>
            <a:off x="6553200" y="2438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1231" name="Line 31"/>
          <p:cNvSpPr>
            <a:spLocks noChangeShapeType="1"/>
          </p:cNvSpPr>
          <p:nvPr/>
        </p:nvSpPr>
        <p:spPr bwMode="auto">
          <a:xfrm flipH="1">
            <a:off x="6019799" y="2362200"/>
            <a:ext cx="0" cy="15123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1232" name="Line 32"/>
          <p:cNvSpPr>
            <a:spLocks noChangeShapeType="1"/>
          </p:cNvSpPr>
          <p:nvPr/>
        </p:nvSpPr>
        <p:spPr bwMode="auto">
          <a:xfrm>
            <a:off x="7315200" y="1219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1233" name="Line 33"/>
          <p:cNvSpPr>
            <a:spLocks noChangeShapeType="1"/>
          </p:cNvSpPr>
          <p:nvPr/>
        </p:nvSpPr>
        <p:spPr bwMode="auto">
          <a:xfrm>
            <a:off x="7315200" y="12192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1235" name="Text Box 35"/>
          <p:cNvSpPr txBox="1">
            <a:spLocks noChangeArrowheads="1"/>
          </p:cNvSpPr>
          <p:nvPr/>
        </p:nvSpPr>
        <p:spPr bwMode="auto">
          <a:xfrm>
            <a:off x="7010400" y="18288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/>
              <a:t>+1</a:t>
            </a:r>
            <a:endParaRPr lang="en-GB" altLang="lv-LV"/>
          </a:p>
        </p:txBody>
      </p:sp>
      <p:sp>
        <p:nvSpPr>
          <p:cNvPr id="51236" name="Text Box 36"/>
          <p:cNvSpPr txBox="1">
            <a:spLocks noChangeArrowheads="1"/>
          </p:cNvSpPr>
          <p:nvPr/>
        </p:nvSpPr>
        <p:spPr bwMode="auto">
          <a:xfrm>
            <a:off x="6454066" y="762000"/>
            <a:ext cx="26899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 dirty="0" smtClean="0"/>
              <a:t>Transkripcijas sākums</a:t>
            </a:r>
            <a:endParaRPr lang="en-GB" altLang="lv-LV" sz="2000" dirty="0"/>
          </a:p>
        </p:txBody>
      </p:sp>
      <p:sp>
        <p:nvSpPr>
          <p:cNvPr id="51237" name="Line 37"/>
          <p:cNvSpPr>
            <a:spLocks noChangeShapeType="1"/>
          </p:cNvSpPr>
          <p:nvPr/>
        </p:nvSpPr>
        <p:spPr bwMode="auto">
          <a:xfrm>
            <a:off x="7315200" y="2438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1238" name="Line 38"/>
          <p:cNvSpPr>
            <a:spLocks noChangeShapeType="1"/>
          </p:cNvSpPr>
          <p:nvPr/>
        </p:nvSpPr>
        <p:spPr bwMode="auto">
          <a:xfrm>
            <a:off x="7315200" y="24384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1240" name="Text Box 40"/>
          <p:cNvSpPr txBox="1">
            <a:spLocks noChangeArrowheads="1"/>
          </p:cNvSpPr>
          <p:nvPr/>
        </p:nvSpPr>
        <p:spPr bwMode="auto">
          <a:xfrm>
            <a:off x="7010400" y="30480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/>
              <a:t>+1</a:t>
            </a:r>
            <a:endParaRPr lang="en-GB" altLang="lv-LV"/>
          </a:p>
        </p:txBody>
      </p:sp>
      <p:sp>
        <p:nvSpPr>
          <p:cNvPr id="51242" name="Line 42"/>
          <p:cNvSpPr>
            <a:spLocks noChangeShapeType="1"/>
          </p:cNvSpPr>
          <p:nvPr/>
        </p:nvSpPr>
        <p:spPr bwMode="auto">
          <a:xfrm>
            <a:off x="7315200" y="3657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1243" name="Line 43"/>
          <p:cNvSpPr>
            <a:spLocks noChangeShapeType="1"/>
          </p:cNvSpPr>
          <p:nvPr/>
        </p:nvSpPr>
        <p:spPr bwMode="auto">
          <a:xfrm>
            <a:off x="7315200" y="36576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4966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 animBg="1"/>
      <p:bldP spid="51205" grpId="0" animBg="1"/>
      <p:bldP spid="51206" grpId="0" animBg="1"/>
      <p:bldP spid="51207" grpId="0" animBg="1"/>
      <p:bldP spid="51208" grpId="0" animBg="1"/>
      <p:bldP spid="51209" grpId="0" animBg="1"/>
      <p:bldP spid="51210" grpId="0" animBg="1"/>
      <p:bldP spid="51211" grpId="0" animBg="1"/>
      <p:bldP spid="51212" grpId="0" animBg="1"/>
      <p:bldP spid="51213" grpId="0" animBg="1"/>
      <p:bldP spid="51214" grpId="0" animBg="1"/>
      <p:bldP spid="51215" grpId="0" animBg="1"/>
      <p:bldP spid="51217" grpId="0" animBg="1"/>
      <p:bldP spid="51218" grpId="0" animBg="1"/>
      <p:bldP spid="51219" grpId="0" animBg="1"/>
      <p:bldP spid="51220" grpId="0" animBg="1"/>
      <p:bldP spid="51221" grpId="0"/>
      <p:bldP spid="51222" grpId="0"/>
      <p:bldP spid="51223" grpId="0"/>
      <p:bldP spid="51224" grpId="0" animBg="1"/>
      <p:bldP spid="51225" grpId="0"/>
      <p:bldP spid="51226" grpId="0" animBg="1"/>
      <p:bldP spid="51227" grpId="0" animBg="1"/>
      <p:bldP spid="51228" grpId="0" animBg="1"/>
      <p:bldP spid="51229" grpId="0" animBg="1"/>
      <p:bldP spid="51230" grpId="0" animBg="1"/>
      <p:bldP spid="51231" grpId="0" animBg="1"/>
      <p:bldP spid="51232" grpId="0" animBg="1"/>
      <p:bldP spid="51233" grpId="0" animBg="1"/>
      <p:bldP spid="51235" grpId="0"/>
      <p:bldP spid="51236" grpId="0"/>
      <p:bldP spid="51237" grpId="0" animBg="1"/>
      <p:bldP spid="51238" grpId="0" animBg="1"/>
      <p:bldP spid="51240" grpId="0"/>
      <p:bldP spid="51242" grpId="0" animBg="1"/>
      <p:bldP spid="512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Bakteriālā RNS polimerāze (RNAP)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19" y="1176452"/>
            <a:ext cx="8842159" cy="4351338"/>
          </a:xfrm>
        </p:spPr>
        <p:txBody>
          <a:bodyPr>
            <a:normAutofit/>
          </a:bodyPr>
          <a:lstStyle/>
          <a:p>
            <a:r>
              <a:rPr lang="lv-LV" sz="2400" dirty="0" smtClean="0"/>
              <a:t>Sastāv no 5 subvienībām – 2x</a:t>
            </a:r>
            <a:r>
              <a:rPr lang="el-GR" sz="2400" dirty="0" smtClean="0"/>
              <a:t>α</a:t>
            </a:r>
            <a:r>
              <a:rPr lang="lv-LV" sz="2400" dirty="0" smtClean="0"/>
              <a:t>, </a:t>
            </a:r>
            <a:r>
              <a:rPr lang="el-GR" sz="2400" dirty="0" smtClean="0"/>
              <a:t>β</a:t>
            </a:r>
            <a:r>
              <a:rPr lang="lv-LV" sz="2400" dirty="0" smtClean="0"/>
              <a:t>, </a:t>
            </a:r>
            <a:r>
              <a:rPr lang="el-GR" sz="2400" dirty="0" smtClean="0"/>
              <a:t>β</a:t>
            </a:r>
            <a:r>
              <a:rPr lang="lv-LV" sz="2400" dirty="0" smtClean="0"/>
              <a:t>’, </a:t>
            </a:r>
            <a:r>
              <a:rPr lang="el-GR" sz="2400" dirty="0" smtClean="0">
                <a:latin typeface="Calibri" panose="020F0502020204030204" pitchFamily="34" charset="0"/>
              </a:rPr>
              <a:t>ω</a:t>
            </a:r>
            <a:endParaRPr lang="lv-LV" sz="2400" dirty="0" smtClean="0">
              <a:latin typeface="Calibri" panose="020F0502020204030204" pitchFamily="34" charset="0"/>
            </a:endParaRPr>
          </a:p>
          <a:p>
            <a:r>
              <a:rPr lang="lv-LV" sz="2400" dirty="0" smtClean="0">
                <a:latin typeface="Calibri" panose="020F0502020204030204" pitchFamily="34" charset="0"/>
              </a:rPr>
              <a:t>Katalītiskais centrs atrodas </a:t>
            </a:r>
            <a:r>
              <a:rPr lang="el-GR" sz="2400" dirty="0" smtClean="0"/>
              <a:t>β</a:t>
            </a:r>
            <a:r>
              <a:rPr lang="lv-LV" sz="2400" dirty="0" smtClean="0"/>
              <a:t> un </a:t>
            </a:r>
            <a:r>
              <a:rPr lang="el-GR" sz="2400" dirty="0"/>
              <a:t>β</a:t>
            </a:r>
            <a:r>
              <a:rPr lang="lv-LV" sz="2400" dirty="0" smtClean="0"/>
              <a:t>’ subvienībās</a:t>
            </a:r>
          </a:p>
          <a:p>
            <a:r>
              <a:rPr lang="el-GR" sz="2400" dirty="0" smtClean="0"/>
              <a:t>α</a:t>
            </a:r>
            <a:r>
              <a:rPr lang="lv-LV" sz="2400" dirty="0" smtClean="0"/>
              <a:t> subvienības piedalās promotera atpazīšanā un stabilizē RNAP kompleksu</a:t>
            </a:r>
          </a:p>
          <a:p>
            <a:r>
              <a:rPr lang="el-GR" sz="2400" dirty="0" smtClean="0">
                <a:latin typeface="Calibri" panose="020F0502020204030204" pitchFamily="34" charset="0"/>
              </a:rPr>
              <a:t>ω</a:t>
            </a:r>
            <a:r>
              <a:rPr lang="lv-LV" sz="2400" dirty="0" smtClean="0">
                <a:latin typeface="Calibri" panose="020F0502020204030204" pitchFamily="34" charset="0"/>
              </a:rPr>
              <a:t> </a:t>
            </a:r>
            <a:r>
              <a:rPr lang="lv-LV" sz="2400" dirty="0" smtClean="0"/>
              <a:t>subvienība ir nepieciešama RNAP kompleksa savākšanai no subvienībām</a:t>
            </a:r>
            <a:endParaRPr lang="lv-LV" sz="2400" dirty="0"/>
          </a:p>
        </p:txBody>
      </p:sp>
      <p:pic>
        <p:nvPicPr>
          <p:cNvPr id="4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039" y="4244593"/>
            <a:ext cx="2243630" cy="185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51" y="3588277"/>
            <a:ext cx="4154750" cy="31842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35658" y="4440843"/>
            <a:ext cx="532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α</a:t>
            </a:r>
            <a:endParaRPr lang="lv-LV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817398" y="5214352"/>
            <a:ext cx="532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α</a:t>
            </a:r>
            <a:endParaRPr lang="lv-LV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219420" y="4085225"/>
            <a:ext cx="355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β</a:t>
            </a:r>
            <a:endParaRPr lang="lv-LV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686758" y="5214352"/>
            <a:ext cx="532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β</a:t>
            </a:r>
            <a:r>
              <a:rPr lang="lv-LV" sz="2000" dirty="0" smtClean="0"/>
              <a:t>’</a:t>
            </a:r>
            <a:endParaRPr lang="lv-LV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681057" y="5750038"/>
            <a:ext cx="355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Calibri" panose="020F0502020204030204" pitchFamily="34" charset="0"/>
              </a:rPr>
              <a:t>ω</a:t>
            </a:r>
            <a:endParaRPr lang="lv-LV" sz="20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4044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71421" y="0"/>
            <a:ext cx="2623351" cy="1143000"/>
          </a:xfrm>
        </p:spPr>
        <p:txBody>
          <a:bodyPr/>
          <a:lstStyle/>
          <a:p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lv-LV" alt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s</a:t>
            </a:r>
            <a:r>
              <a:rPr lang="lv-LV" alt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faktori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20932"/>
            <a:ext cx="8518124" cy="570834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lv-LV" altLang="lv-LV" sz="2800" dirty="0"/>
              <a:t> </a:t>
            </a:r>
            <a:r>
              <a:rPr lang="lv-LV" altLang="lv-LV" sz="2800" dirty="0">
                <a:latin typeface="Symbol" panose="05050102010706020507" pitchFamily="18" charset="2"/>
              </a:rPr>
              <a:t>s</a:t>
            </a:r>
            <a:r>
              <a:rPr lang="lv-LV" altLang="lv-LV" sz="2800" dirty="0"/>
              <a:t> </a:t>
            </a:r>
            <a:r>
              <a:rPr lang="lv-LV" altLang="lv-LV" sz="2800" dirty="0" smtClean="0"/>
              <a:t>faktori ir nepieciešami promotera rajona atpazīšanai un transkripcijas uzsākšanai</a:t>
            </a:r>
          </a:p>
          <a:p>
            <a:r>
              <a:rPr lang="lv-LV" altLang="lv-LV" dirty="0">
                <a:latin typeface="Symbol" panose="05050102010706020507" pitchFamily="18" charset="2"/>
              </a:rPr>
              <a:t>s</a:t>
            </a:r>
            <a:r>
              <a:rPr lang="lv-LV" altLang="lv-LV" dirty="0"/>
              <a:t> </a:t>
            </a:r>
            <a:r>
              <a:rPr lang="lv-LV" altLang="lv-LV" dirty="0" smtClean="0"/>
              <a:t>faktori veido kompleksu ar RNS polimerāzi (t.i., RNS polimerāzes </a:t>
            </a:r>
            <a:r>
              <a:rPr lang="lv-LV" altLang="lv-LV" i="1" dirty="0" smtClean="0"/>
              <a:t>holoenzīmu</a:t>
            </a:r>
            <a:r>
              <a:rPr lang="lv-LV" altLang="lv-LV" dirty="0" smtClean="0"/>
              <a:t>)</a:t>
            </a:r>
            <a:endParaRPr lang="lv-LV" altLang="lv-LV" sz="2800" dirty="0"/>
          </a:p>
          <a:p>
            <a:pPr>
              <a:lnSpc>
                <a:spcPct val="90000"/>
              </a:lnSpc>
            </a:pPr>
            <a:r>
              <a:rPr lang="lv-LV" altLang="lv-LV" sz="2800" dirty="0"/>
              <a:t> </a:t>
            </a:r>
            <a:r>
              <a:rPr lang="lv-LV" altLang="lv-LV" sz="2800" dirty="0">
                <a:latin typeface="Symbol" panose="05050102010706020507" pitchFamily="18" charset="2"/>
              </a:rPr>
              <a:t>s</a:t>
            </a:r>
            <a:r>
              <a:rPr lang="lv-LV" altLang="lv-LV" sz="2800" dirty="0"/>
              <a:t> </a:t>
            </a:r>
            <a:r>
              <a:rPr lang="lv-LV" altLang="lv-LV" sz="2800" dirty="0" smtClean="0"/>
              <a:t>faktoriem prokariotos ir analoga funkcija vispārējiem transkripcijas faktoriem eikariotos</a:t>
            </a:r>
          </a:p>
          <a:p>
            <a:r>
              <a:rPr lang="lv-LV" altLang="lv-LV" dirty="0" smtClean="0"/>
              <a:t>Atšķirībā no eikariotiem, kur transkripcijas uzsākšanai no konkrēta promotera ir nepieciešami vairāki vispārējie transkripcijas faktori, prokariotos tam pašam mērķim ir nepieciešams tikai viens </a:t>
            </a:r>
            <a:r>
              <a:rPr lang="lv-LV" altLang="lv-LV" dirty="0">
                <a:latin typeface="Symbol" panose="05050102010706020507" pitchFamily="18" charset="2"/>
              </a:rPr>
              <a:t>s</a:t>
            </a:r>
            <a:r>
              <a:rPr lang="lv-LV" altLang="lv-LV" dirty="0"/>
              <a:t> </a:t>
            </a:r>
            <a:r>
              <a:rPr lang="lv-LV" altLang="lv-LV" dirty="0" smtClean="0"/>
              <a:t>faktors </a:t>
            </a:r>
            <a:endParaRPr lang="lv-LV" altLang="lv-LV" sz="2800" dirty="0"/>
          </a:p>
          <a:p>
            <a:r>
              <a:rPr lang="lv-LV" altLang="lv-LV" sz="2800" i="1" dirty="0" smtClean="0"/>
              <a:t>E.coli</a:t>
            </a:r>
            <a:r>
              <a:rPr lang="lv-LV" altLang="lv-LV" sz="2800" dirty="0" smtClean="0"/>
              <a:t> </a:t>
            </a:r>
            <a:r>
              <a:rPr lang="lv-LV" altLang="lv-LV" dirty="0" smtClean="0"/>
              <a:t>ir sastopami 7 </a:t>
            </a:r>
            <a:r>
              <a:rPr lang="lv-LV" altLang="lv-LV" dirty="0">
                <a:latin typeface="Symbol" panose="05050102010706020507" pitchFamily="18" charset="2"/>
              </a:rPr>
              <a:t>s</a:t>
            </a:r>
            <a:r>
              <a:rPr lang="lv-LV" altLang="lv-LV" dirty="0"/>
              <a:t> faktori</a:t>
            </a:r>
            <a:endParaRPr lang="lv-LV" altLang="lv-LV" sz="2800" dirty="0"/>
          </a:p>
          <a:p>
            <a:r>
              <a:rPr lang="lv-LV" altLang="lv-LV" sz="2800" dirty="0" smtClean="0"/>
              <a:t>Lielāko daļu promoteru atpazīst faktors </a:t>
            </a:r>
            <a:r>
              <a:rPr lang="lv-LV" altLang="lv-LV" sz="2800" b="1" dirty="0" smtClean="0">
                <a:latin typeface="Symbol" panose="05050102010706020507" pitchFamily="18" charset="2"/>
              </a:rPr>
              <a:t>s</a:t>
            </a:r>
            <a:r>
              <a:rPr lang="lv-LV" altLang="lv-LV" sz="2800" b="1" baseline="30000" dirty="0" smtClean="0"/>
              <a:t>70 </a:t>
            </a:r>
            <a:r>
              <a:rPr lang="lv-LV" altLang="lv-LV" sz="2800" dirty="0" smtClean="0"/>
              <a:t>(RpoD,</a:t>
            </a:r>
            <a:r>
              <a:rPr lang="lv-LV" altLang="lv-LV" sz="2800" b="1" dirty="0" smtClean="0"/>
              <a:t> </a:t>
            </a:r>
            <a:r>
              <a:rPr lang="lv-LV" altLang="lv-LV" b="1" dirty="0" smtClean="0">
                <a:latin typeface="Symbol" panose="05050102010706020507" pitchFamily="18" charset="2"/>
              </a:rPr>
              <a:t>s</a:t>
            </a:r>
            <a:r>
              <a:rPr lang="lv-LV" altLang="lv-LV" b="1" baseline="30000" dirty="0" smtClean="0"/>
              <a:t>A</a:t>
            </a:r>
            <a:r>
              <a:rPr lang="lv-LV" altLang="lv-LV" dirty="0" smtClean="0"/>
              <a:t>), kurš ir nepieciešams visās šūnas augšanas stadijās un visos apstākļos</a:t>
            </a:r>
            <a:endParaRPr lang="lv-LV" altLang="lv-LV" sz="2800" dirty="0"/>
          </a:p>
          <a:p>
            <a:pPr>
              <a:lnSpc>
                <a:spcPct val="90000"/>
              </a:lnSpc>
            </a:pPr>
            <a:r>
              <a:rPr lang="lv-LV" altLang="lv-LV" sz="2800" dirty="0" smtClean="0"/>
              <a:t>Citi faktori ir nepieciešami īpašos gadījumos</a:t>
            </a:r>
            <a:endParaRPr lang="lv-LV" altLang="lv-LV" sz="2800" dirty="0"/>
          </a:p>
          <a:p>
            <a:r>
              <a:rPr lang="lv-LV" altLang="lv-LV" sz="2800" dirty="0"/>
              <a:t> </a:t>
            </a:r>
            <a:r>
              <a:rPr lang="lv-LV" altLang="lv-LV" dirty="0" smtClean="0"/>
              <a:t>Piemēram, slāpekļa regulācijai ir nepieciešams </a:t>
            </a:r>
            <a:r>
              <a:rPr lang="lv-LV" altLang="lv-LV" sz="2800" dirty="0" smtClean="0">
                <a:latin typeface="Symbol" panose="05050102010706020507" pitchFamily="18" charset="2"/>
              </a:rPr>
              <a:t>s</a:t>
            </a:r>
            <a:r>
              <a:rPr lang="lv-LV" altLang="lv-LV" sz="2800" baseline="30000" dirty="0" smtClean="0"/>
              <a:t>54</a:t>
            </a:r>
            <a:r>
              <a:rPr lang="lv-LV" altLang="lv-LV" sz="2800" dirty="0" smtClean="0"/>
              <a:t>, siltuma šoka atbildei </a:t>
            </a:r>
            <a:r>
              <a:rPr lang="lv-LV" altLang="lv-LV" sz="2800" dirty="0" smtClean="0">
                <a:latin typeface="Symbol" panose="05050102010706020507" pitchFamily="18" charset="2"/>
              </a:rPr>
              <a:t>s</a:t>
            </a:r>
            <a:r>
              <a:rPr lang="lv-LV" altLang="lv-LV" sz="2800" baseline="30000" dirty="0" smtClean="0"/>
              <a:t>32</a:t>
            </a:r>
            <a:r>
              <a:rPr lang="lv-LV" altLang="lv-LV" sz="2800" dirty="0" smtClean="0"/>
              <a:t>, stacionārajai fāzei </a:t>
            </a:r>
            <a:r>
              <a:rPr lang="lv-LV" altLang="lv-LV" dirty="0" smtClean="0">
                <a:latin typeface="Symbol" panose="05050102010706020507" pitchFamily="18" charset="2"/>
              </a:rPr>
              <a:t>s</a:t>
            </a:r>
            <a:r>
              <a:rPr lang="lv-LV" altLang="lv-LV" baseline="30000" dirty="0" smtClean="0"/>
              <a:t>38 </a:t>
            </a:r>
            <a:r>
              <a:rPr lang="lv-LV" altLang="lv-LV" sz="2800" dirty="0" smtClean="0"/>
              <a:t>utt. </a:t>
            </a:r>
            <a:endParaRPr lang="en-GB" altLang="lv-LV" sz="2800" dirty="0"/>
          </a:p>
          <a:p>
            <a:pPr>
              <a:lnSpc>
                <a:spcPct val="90000"/>
              </a:lnSpc>
              <a:buFont typeface="Symbol" panose="05050102010706020507" pitchFamily="18" charset="2"/>
              <a:buNone/>
            </a:pPr>
            <a:endParaRPr lang="lv-LV" altLang="lv-LV" dirty="0"/>
          </a:p>
          <a:p>
            <a:pPr>
              <a:lnSpc>
                <a:spcPct val="90000"/>
              </a:lnSpc>
            </a:pPr>
            <a:endParaRPr lang="en-GB" altLang="lv-LV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16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7494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811785" y="0"/>
            <a:ext cx="7772400" cy="1143000"/>
          </a:xfrm>
        </p:spPr>
        <p:txBody>
          <a:bodyPr/>
          <a:lstStyle/>
          <a:p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Daži</a:t>
            </a:r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 </a:t>
            </a:r>
            <a:r>
              <a:rPr lang="el-GR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σ</a:t>
            </a:r>
            <a:r>
              <a:rPr lang="lv-LV" altLang="lv-LV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</a:t>
            </a:r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promoteri </a:t>
            </a:r>
            <a:r>
              <a:rPr lang="lv-LV" altLang="lv-LV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E.coli</a:t>
            </a:r>
            <a:endParaRPr lang="en-GB" altLang="lv-LV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50920" y="4689630"/>
            <a:ext cx="9144000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lv-LV" altLang="lv-LV" sz="2000" dirty="0" smtClean="0"/>
              <a:t>Individuālu </a:t>
            </a:r>
            <a:r>
              <a:rPr lang="el-GR" altLang="lv-LV" sz="2000" dirty="0" smtClean="0">
                <a:latin typeface="Calibri" panose="020F0502020204030204" pitchFamily="34" charset="0"/>
              </a:rPr>
              <a:t>σ</a:t>
            </a:r>
            <a:r>
              <a:rPr lang="lv-LV" altLang="lv-LV" sz="2000" baseline="30000" dirty="0" smtClean="0"/>
              <a:t>70</a:t>
            </a:r>
            <a:r>
              <a:rPr lang="lv-LV" altLang="lv-LV" sz="2000" dirty="0" smtClean="0"/>
              <a:t> promoteru –35 un </a:t>
            </a:r>
            <a:r>
              <a:rPr lang="lv-LV" altLang="lv-LV" sz="2000" dirty="0"/>
              <a:t>–10 </a:t>
            </a:r>
            <a:r>
              <a:rPr lang="lv-LV" altLang="lv-LV" sz="2000" dirty="0" smtClean="0"/>
              <a:t>sekvences ir konservatīvas (dzeltenā krāsā)</a:t>
            </a:r>
            <a:endParaRPr lang="lv-LV" altLang="lv-LV" sz="2000" dirty="0"/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lv-LV" altLang="lv-LV" sz="2000" dirty="0" smtClean="0"/>
              <a:t>Sekvence starp </a:t>
            </a:r>
            <a:r>
              <a:rPr lang="lv-LV" altLang="lv-LV" sz="2000" dirty="0"/>
              <a:t>–35 and –10 </a:t>
            </a:r>
            <a:r>
              <a:rPr lang="lv-LV" altLang="lv-LV" sz="2000" dirty="0" smtClean="0"/>
              <a:t>nav konservatīva, bet tās garums ir </a:t>
            </a:r>
            <a:r>
              <a:rPr lang="lv-LV" altLang="lv-LV" sz="2000" dirty="0"/>
              <a:t>17</a:t>
            </a:r>
            <a:r>
              <a:rPr lang="lv-LV" altLang="lv-LV" sz="2000" dirty="0">
                <a:sym typeface="Symbol" panose="05050102010706020507" pitchFamily="18" charset="2"/>
              </a:rPr>
              <a:t>1 bp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altLang="lv-LV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1705"/>
            <a:ext cx="9163050" cy="289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391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8" name="Line 14"/>
          <p:cNvSpPr>
            <a:spLocks noChangeShapeType="1"/>
          </p:cNvSpPr>
          <p:nvPr/>
        </p:nvSpPr>
        <p:spPr bwMode="auto">
          <a:xfrm>
            <a:off x="381000" y="6248400"/>
            <a:ext cx="8534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algn="ctr"/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Bakteriālās RNS polimerāzes holoenzīma struktūra kompleksā ar dsDNS</a:t>
            </a:r>
            <a:endParaRPr lang="en-GB" altLang="lv-LV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70" name="Picture 6" descr="http://www.sciencemag.org/content/vol296/issue5571/images/large/se182047500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17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914400" y="5791200"/>
            <a:ext cx="1371600" cy="863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 b="1" dirty="0"/>
              <a:t>N-term </a:t>
            </a:r>
            <a:r>
              <a:rPr lang="lv-LV" altLang="lv-LV" sz="2000" b="1" dirty="0">
                <a:latin typeface="Symbol" panose="05050102010706020507" pitchFamily="18" charset="2"/>
              </a:rPr>
              <a:t>s</a:t>
            </a:r>
            <a:r>
              <a:rPr lang="lv-LV" altLang="lv-LV" sz="2000" b="1" dirty="0"/>
              <a:t>1</a:t>
            </a:r>
          </a:p>
          <a:p>
            <a:pPr>
              <a:spcBef>
                <a:spcPct val="50000"/>
              </a:spcBef>
            </a:pPr>
            <a:r>
              <a:rPr lang="lv-LV" altLang="lv-LV" sz="2000" b="1" dirty="0" smtClean="0"/>
              <a:t>Inhibīcija</a:t>
            </a:r>
            <a:endParaRPr lang="en-GB" altLang="lv-LV" sz="2000" b="1" dirty="0"/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2514600" y="5791200"/>
            <a:ext cx="2209800" cy="863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 b="1" dirty="0"/>
              <a:t> </a:t>
            </a:r>
            <a:r>
              <a:rPr lang="lv-LV" altLang="lv-LV" sz="2000" b="1" dirty="0">
                <a:latin typeface="Symbol" panose="05050102010706020507" pitchFamily="18" charset="2"/>
              </a:rPr>
              <a:t>s</a:t>
            </a:r>
            <a:r>
              <a:rPr lang="lv-LV" altLang="lv-LV" sz="2000" b="1" dirty="0"/>
              <a:t>2</a:t>
            </a:r>
          </a:p>
          <a:p>
            <a:pPr>
              <a:spcBef>
                <a:spcPct val="50000"/>
              </a:spcBef>
            </a:pPr>
            <a:r>
              <a:rPr lang="lv-LV" altLang="lv-LV" sz="2000" b="1" dirty="0"/>
              <a:t>-10 </a:t>
            </a:r>
            <a:r>
              <a:rPr lang="lv-LV" altLang="lv-LV" sz="2000" b="1" dirty="0" smtClean="0"/>
              <a:t>piesaiste</a:t>
            </a:r>
            <a:endParaRPr lang="en-GB" altLang="lv-LV" sz="2000" b="1" dirty="0"/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4876800" y="5791200"/>
            <a:ext cx="1515122" cy="861774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0509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10509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10509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10509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10509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10509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10509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10509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10509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lv-LV" altLang="lv-LV" sz="2000" b="1" dirty="0"/>
              <a:t> </a:t>
            </a:r>
            <a:r>
              <a:rPr lang="lv-LV" altLang="lv-LV" sz="2000" b="1" dirty="0">
                <a:latin typeface="Symbol" panose="05050102010706020507" pitchFamily="18" charset="2"/>
              </a:rPr>
              <a:t>s</a:t>
            </a:r>
            <a:r>
              <a:rPr lang="lv-LV" altLang="lv-LV" sz="2000" b="1" dirty="0"/>
              <a:t>3</a:t>
            </a:r>
          </a:p>
          <a:p>
            <a:pPr>
              <a:spcBef>
                <a:spcPct val="50000"/>
              </a:spcBef>
            </a:pPr>
            <a:r>
              <a:rPr lang="lv-LV" altLang="lv-LV" sz="2000" b="1" dirty="0"/>
              <a:t>-10 </a:t>
            </a:r>
            <a:r>
              <a:rPr lang="lv-LV" altLang="lv-LV" sz="2000" b="1" dirty="0" smtClean="0"/>
              <a:t>piesaiste</a:t>
            </a:r>
            <a:endParaRPr lang="en-GB" altLang="lv-LV" sz="2000" b="1" dirty="0"/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7086599" y="5791200"/>
            <a:ext cx="1542495" cy="863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 b="1" dirty="0"/>
              <a:t> </a:t>
            </a:r>
            <a:r>
              <a:rPr lang="lv-LV" altLang="lv-LV" sz="2000" b="1" dirty="0">
                <a:latin typeface="Symbol" panose="05050102010706020507" pitchFamily="18" charset="2"/>
              </a:rPr>
              <a:t>s</a:t>
            </a:r>
            <a:r>
              <a:rPr lang="lv-LV" altLang="lv-LV" sz="2000" b="1" dirty="0"/>
              <a:t>4</a:t>
            </a:r>
          </a:p>
          <a:p>
            <a:pPr>
              <a:spcBef>
                <a:spcPct val="50000"/>
              </a:spcBef>
            </a:pPr>
            <a:r>
              <a:rPr lang="lv-LV" altLang="lv-LV" sz="2000" b="1" dirty="0"/>
              <a:t>-35 </a:t>
            </a:r>
            <a:r>
              <a:rPr lang="lv-LV" altLang="lv-LV" sz="2000" b="1" dirty="0" smtClean="0"/>
              <a:t>piesaiste</a:t>
            </a:r>
            <a:endParaRPr lang="en-GB" altLang="lv-LV" sz="2000" b="1" dirty="0"/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762000" y="5105400"/>
            <a:ext cx="327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800" b="1" dirty="0">
                <a:latin typeface="Symbol" panose="05050102010706020507" pitchFamily="18" charset="2"/>
              </a:rPr>
              <a:t>s</a:t>
            </a:r>
            <a:r>
              <a:rPr lang="lv-LV" altLang="lv-LV" sz="2800" b="1" dirty="0"/>
              <a:t> </a:t>
            </a:r>
            <a:r>
              <a:rPr lang="lv-LV" altLang="lv-LV" sz="2800" b="1" dirty="0" smtClean="0"/>
              <a:t>faktora domēni </a:t>
            </a:r>
            <a:r>
              <a:rPr lang="lv-LV" altLang="lv-LV" sz="2800" b="1" dirty="0"/>
              <a:t>:</a:t>
            </a:r>
            <a:endParaRPr lang="en-GB" altLang="lv-LV" sz="2800" b="1" dirty="0"/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6648450" y="3024188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>
                <a:latin typeface="Symbol" panose="05050102010706020507" pitchFamily="18" charset="2"/>
              </a:rPr>
              <a:t>s</a:t>
            </a:r>
            <a:r>
              <a:rPr lang="lv-LV" altLang="lv-LV" sz="2800" baseline="-25000"/>
              <a:t>3</a:t>
            </a:r>
            <a:endParaRPr lang="en-GB" altLang="lv-LV" sz="2800" baseline="-25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6956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2819400" y="1219200"/>
            <a:ext cx="4114800" cy="14478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52262" name="Oval 38"/>
          <p:cNvSpPr>
            <a:spLocks noChangeArrowheads="1"/>
          </p:cNvSpPr>
          <p:nvPr/>
        </p:nvSpPr>
        <p:spPr bwMode="auto">
          <a:xfrm>
            <a:off x="2133600" y="1447800"/>
            <a:ext cx="1143000" cy="914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52261" name="Oval 37"/>
          <p:cNvSpPr>
            <a:spLocks noChangeArrowheads="1"/>
          </p:cNvSpPr>
          <p:nvPr/>
        </p:nvSpPr>
        <p:spPr bwMode="auto">
          <a:xfrm>
            <a:off x="838200" y="2057400"/>
            <a:ext cx="9906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52257" name="Oval 33"/>
          <p:cNvSpPr>
            <a:spLocks noChangeArrowheads="1"/>
          </p:cNvSpPr>
          <p:nvPr/>
        </p:nvSpPr>
        <p:spPr bwMode="auto">
          <a:xfrm>
            <a:off x="2667000" y="1066800"/>
            <a:ext cx="4114800" cy="14478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52249" name="Oval 25"/>
          <p:cNvSpPr>
            <a:spLocks noChangeArrowheads="1"/>
          </p:cNvSpPr>
          <p:nvPr/>
        </p:nvSpPr>
        <p:spPr bwMode="auto">
          <a:xfrm>
            <a:off x="2209800" y="1524000"/>
            <a:ext cx="11430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algn="ctr"/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elements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657600"/>
            <a:ext cx="7772400" cy="3352800"/>
          </a:xfrm>
        </p:spPr>
        <p:txBody>
          <a:bodyPr/>
          <a:lstStyle/>
          <a:p>
            <a:r>
              <a:rPr lang="lv-LV" altLang="lv-LV" dirty="0"/>
              <a:t>UP </a:t>
            </a:r>
            <a:r>
              <a:rPr lang="lv-LV" altLang="lv-LV" dirty="0" smtClean="0"/>
              <a:t>elements ir </a:t>
            </a:r>
            <a:r>
              <a:rPr lang="lv-LV" altLang="lv-LV" dirty="0"/>
              <a:t>AT </a:t>
            </a:r>
            <a:r>
              <a:rPr lang="lv-LV" altLang="lv-LV" dirty="0" smtClean="0"/>
              <a:t>bagāts rajons dažos ļoti spēcīgos (piem. rRNS) promoteros</a:t>
            </a:r>
            <a:endParaRPr lang="lv-LV" altLang="lv-LV" dirty="0"/>
          </a:p>
          <a:p>
            <a:r>
              <a:rPr lang="lv-LV" altLang="lv-LV" dirty="0"/>
              <a:t>UP </a:t>
            </a:r>
            <a:r>
              <a:rPr lang="lv-LV" altLang="lv-LV" dirty="0" smtClean="0"/>
              <a:t>elements tieši mijiedarbojas ar bakteriālās RNS polimerāzes </a:t>
            </a:r>
            <a:r>
              <a:rPr lang="el-GR" altLang="lv-LV" dirty="0" smtClean="0"/>
              <a:t>α</a:t>
            </a:r>
            <a:r>
              <a:rPr lang="lv-LV" altLang="lv-LV" dirty="0" smtClean="0"/>
              <a:t> subvienību C-terminālo domēnu</a:t>
            </a:r>
            <a:endParaRPr lang="lv-LV" altLang="lv-LV" dirty="0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457200" y="2743200"/>
            <a:ext cx="381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3962400" y="2743200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838200" y="2743200"/>
            <a:ext cx="762000" cy="30480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1600200" y="2743200"/>
            <a:ext cx="1447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3048000" y="2743200"/>
            <a:ext cx="914400" cy="3048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5791200" y="2743200"/>
            <a:ext cx="91440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6705600" y="2743200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3200400" y="26670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/>
              <a:t>-35</a:t>
            </a:r>
            <a:endParaRPr lang="en-GB" altLang="lv-LV"/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5943600" y="26670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/>
              <a:t>-10 </a:t>
            </a:r>
            <a:endParaRPr lang="en-GB" altLang="lv-LV"/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914400" y="26670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/>
              <a:t>UP</a:t>
            </a:r>
            <a:endParaRPr lang="en-GB" altLang="lv-LV"/>
          </a:p>
        </p:txBody>
      </p:sp>
      <p:sp>
        <p:nvSpPr>
          <p:cNvPr id="52243" name="Line 19"/>
          <p:cNvSpPr>
            <a:spLocks noChangeShapeType="1"/>
          </p:cNvSpPr>
          <p:nvPr/>
        </p:nvSpPr>
        <p:spPr bwMode="auto">
          <a:xfrm>
            <a:off x="7315200" y="2438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2244" name="Line 20"/>
          <p:cNvSpPr>
            <a:spLocks noChangeShapeType="1"/>
          </p:cNvSpPr>
          <p:nvPr/>
        </p:nvSpPr>
        <p:spPr bwMode="auto">
          <a:xfrm>
            <a:off x="7315200" y="24384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2245" name="Text Box 21"/>
          <p:cNvSpPr txBox="1">
            <a:spLocks noChangeArrowheads="1"/>
          </p:cNvSpPr>
          <p:nvPr/>
        </p:nvSpPr>
        <p:spPr bwMode="auto">
          <a:xfrm>
            <a:off x="7162800" y="2667000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/>
              <a:t>+1</a:t>
            </a:r>
            <a:endParaRPr lang="en-GB" altLang="lv-LV" sz="2000"/>
          </a:p>
        </p:txBody>
      </p:sp>
      <p:sp>
        <p:nvSpPr>
          <p:cNvPr id="52246" name="Oval 22"/>
          <p:cNvSpPr>
            <a:spLocks noChangeArrowheads="1"/>
          </p:cNvSpPr>
          <p:nvPr/>
        </p:nvSpPr>
        <p:spPr bwMode="auto">
          <a:xfrm>
            <a:off x="2743200" y="1905000"/>
            <a:ext cx="4114800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2247" name="Oval 23"/>
          <p:cNvSpPr>
            <a:spLocks noChangeArrowheads="1"/>
          </p:cNvSpPr>
          <p:nvPr/>
        </p:nvSpPr>
        <p:spPr bwMode="auto">
          <a:xfrm>
            <a:off x="3048000" y="2209800"/>
            <a:ext cx="990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lv-LV"/>
          </a:p>
        </p:txBody>
      </p:sp>
      <p:sp>
        <p:nvSpPr>
          <p:cNvPr id="52248" name="Oval 24"/>
          <p:cNvSpPr>
            <a:spLocks noChangeArrowheads="1"/>
          </p:cNvSpPr>
          <p:nvPr/>
        </p:nvSpPr>
        <p:spPr bwMode="auto">
          <a:xfrm>
            <a:off x="5791200" y="2209800"/>
            <a:ext cx="990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lv-LV"/>
          </a:p>
        </p:txBody>
      </p:sp>
      <p:sp>
        <p:nvSpPr>
          <p:cNvPr id="52250" name="Oval 26"/>
          <p:cNvSpPr>
            <a:spLocks noChangeArrowheads="1"/>
          </p:cNvSpPr>
          <p:nvPr/>
        </p:nvSpPr>
        <p:spPr bwMode="auto">
          <a:xfrm>
            <a:off x="762000" y="2133600"/>
            <a:ext cx="990600" cy="609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lv-LV"/>
          </a:p>
        </p:txBody>
      </p:sp>
      <p:sp>
        <p:nvSpPr>
          <p:cNvPr id="52251" name="Freeform 27"/>
          <p:cNvSpPr>
            <a:spLocks/>
          </p:cNvSpPr>
          <p:nvPr/>
        </p:nvSpPr>
        <p:spPr bwMode="auto">
          <a:xfrm>
            <a:off x="1255713" y="1752600"/>
            <a:ext cx="1030287" cy="401638"/>
          </a:xfrm>
          <a:custGeom>
            <a:avLst/>
            <a:gdLst>
              <a:gd name="T0" fmla="*/ 0 w 625"/>
              <a:gd name="T1" fmla="*/ 342 h 342"/>
              <a:gd name="T2" fmla="*/ 29 w 625"/>
              <a:gd name="T3" fmla="*/ 235 h 342"/>
              <a:gd name="T4" fmla="*/ 127 w 625"/>
              <a:gd name="T5" fmla="*/ 127 h 342"/>
              <a:gd name="T6" fmla="*/ 195 w 625"/>
              <a:gd name="T7" fmla="*/ 69 h 342"/>
              <a:gd name="T8" fmla="*/ 420 w 625"/>
              <a:gd name="T9" fmla="*/ 0 h 342"/>
              <a:gd name="T10" fmla="*/ 625 w 625"/>
              <a:gd name="T11" fmla="*/ 1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5" h="342">
                <a:moveTo>
                  <a:pt x="0" y="342"/>
                </a:moveTo>
                <a:cubicBezTo>
                  <a:pt x="12" y="307"/>
                  <a:pt x="12" y="268"/>
                  <a:pt x="29" y="235"/>
                </a:cubicBezTo>
                <a:cubicBezTo>
                  <a:pt x="49" y="195"/>
                  <a:pt x="90" y="151"/>
                  <a:pt x="127" y="127"/>
                </a:cubicBezTo>
                <a:cubicBezTo>
                  <a:pt x="139" y="87"/>
                  <a:pt x="157" y="82"/>
                  <a:pt x="195" y="69"/>
                </a:cubicBezTo>
                <a:cubicBezTo>
                  <a:pt x="270" y="44"/>
                  <a:pt x="343" y="16"/>
                  <a:pt x="420" y="0"/>
                </a:cubicBezTo>
                <a:cubicBezTo>
                  <a:pt x="612" y="10"/>
                  <a:pt x="543" y="10"/>
                  <a:pt x="625" y="1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2252" name="Text Box 28"/>
          <p:cNvSpPr txBox="1">
            <a:spLocks noChangeArrowheads="1"/>
          </p:cNvSpPr>
          <p:nvPr/>
        </p:nvSpPr>
        <p:spPr bwMode="auto">
          <a:xfrm>
            <a:off x="3352800" y="22860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>
                <a:latin typeface="Symbol" panose="05050102010706020507" pitchFamily="18" charset="2"/>
              </a:rPr>
              <a:t>s</a:t>
            </a:r>
            <a:r>
              <a:rPr lang="lv-LV" altLang="lv-LV" baseline="30000"/>
              <a:t>4</a:t>
            </a:r>
            <a:endParaRPr lang="en-GB" altLang="lv-LV" baseline="30000"/>
          </a:p>
        </p:txBody>
      </p:sp>
      <p:sp>
        <p:nvSpPr>
          <p:cNvPr id="52253" name="Text Box 29"/>
          <p:cNvSpPr txBox="1">
            <a:spLocks noChangeArrowheads="1"/>
          </p:cNvSpPr>
          <p:nvPr/>
        </p:nvSpPr>
        <p:spPr bwMode="auto">
          <a:xfrm>
            <a:off x="6096000" y="22860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dirty="0">
                <a:latin typeface="Symbol" panose="05050102010706020507" pitchFamily="18" charset="2"/>
              </a:rPr>
              <a:t>s</a:t>
            </a:r>
            <a:r>
              <a:rPr lang="lv-LV" altLang="lv-LV" baseline="30000" dirty="0"/>
              <a:t>2-3</a:t>
            </a:r>
            <a:endParaRPr lang="en-GB" altLang="lv-LV" baseline="30000" dirty="0"/>
          </a:p>
        </p:txBody>
      </p:sp>
      <p:sp>
        <p:nvSpPr>
          <p:cNvPr id="52254" name="Text Box 30"/>
          <p:cNvSpPr txBox="1">
            <a:spLocks noChangeArrowheads="1"/>
          </p:cNvSpPr>
          <p:nvPr/>
        </p:nvSpPr>
        <p:spPr bwMode="auto">
          <a:xfrm>
            <a:off x="4495800" y="1981200"/>
            <a:ext cx="76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4000">
                <a:latin typeface="Symbol" panose="05050102010706020507" pitchFamily="18" charset="2"/>
              </a:rPr>
              <a:t>s</a:t>
            </a:r>
            <a:endParaRPr lang="en-GB" altLang="lv-LV" sz="4000">
              <a:latin typeface="Symbol" panose="05050102010706020507" pitchFamily="18" charset="2"/>
            </a:endParaRPr>
          </a:p>
        </p:txBody>
      </p:sp>
      <p:sp>
        <p:nvSpPr>
          <p:cNvPr id="52255" name="Text Box 31"/>
          <p:cNvSpPr txBox="1">
            <a:spLocks noChangeArrowheads="1"/>
          </p:cNvSpPr>
          <p:nvPr/>
        </p:nvSpPr>
        <p:spPr bwMode="auto">
          <a:xfrm>
            <a:off x="2286000" y="1600200"/>
            <a:ext cx="2514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/>
              <a:t>RNAP</a:t>
            </a:r>
          </a:p>
          <a:p>
            <a:pPr>
              <a:lnSpc>
                <a:spcPct val="10000"/>
              </a:lnSpc>
              <a:spcBef>
                <a:spcPct val="50000"/>
              </a:spcBef>
            </a:pPr>
            <a:r>
              <a:rPr lang="lv-LV" altLang="lv-LV" sz="2000">
                <a:latin typeface="Symbol" panose="05050102010706020507" pitchFamily="18" charset="2"/>
              </a:rPr>
              <a:t>a</a:t>
            </a:r>
            <a:r>
              <a:rPr lang="lv-LV" altLang="lv-LV" sz="2000"/>
              <a:t> NTD</a:t>
            </a:r>
            <a:endParaRPr lang="en-GB" altLang="lv-LV" sz="2000"/>
          </a:p>
        </p:txBody>
      </p:sp>
      <p:sp>
        <p:nvSpPr>
          <p:cNvPr id="52256" name="Text Box 32"/>
          <p:cNvSpPr txBox="1">
            <a:spLocks noChangeArrowheads="1"/>
          </p:cNvSpPr>
          <p:nvPr/>
        </p:nvSpPr>
        <p:spPr bwMode="auto">
          <a:xfrm>
            <a:off x="762000" y="22098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>
                <a:latin typeface="Symbol" panose="05050102010706020507" pitchFamily="18" charset="2"/>
              </a:rPr>
              <a:t>a </a:t>
            </a:r>
            <a:r>
              <a:rPr lang="lv-LV" altLang="lv-LV"/>
              <a:t>CTD</a:t>
            </a:r>
            <a:endParaRPr lang="en-GB" altLang="lv-LV"/>
          </a:p>
        </p:txBody>
      </p:sp>
      <p:sp>
        <p:nvSpPr>
          <p:cNvPr id="52258" name="Text Box 34"/>
          <p:cNvSpPr txBox="1">
            <a:spLocks noChangeArrowheads="1"/>
          </p:cNvSpPr>
          <p:nvPr/>
        </p:nvSpPr>
        <p:spPr bwMode="auto">
          <a:xfrm>
            <a:off x="4191000" y="1295400"/>
            <a:ext cx="228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dirty="0" smtClean="0"/>
              <a:t>RNAP </a:t>
            </a:r>
            <a:r>
              <a:rPr lang="el-GR" altLang="lv-LV" dirty="0" smtClean="0"/>
              <a:t>β</a:t>
            </a:r>
            <a:r>
              <a:rPr lang="lv-LV" altLang="lv-LV" dirty="0" smtClean="0"/>
              <a:t>/</a:t>
            </a:r>
            <a:r>
              <a:rPr lang="el-GR" altLang="lv-LV" dirty="0" smtClean="0"/>
              <a:t>β</a:t>
            </a:r>
            <a:r>
              <a:rPr lang="lv-LV" altLang="lv-LV" dirty="0" smtClean="0"/>
              <a:t>’</a:t>
            </a:r>
            <a:endParaRPr lang="en-GB" altLang="lv-LV" dirty="0"/>
          </a:p>
        </p:txBody>
      </p:sp>
      <p:pic>
        <p:nvPicPr>
          <p:cNvPr id="52259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3400"/>
            <a:ext cx="1684338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63" name="Freeform 39"/>
          <p:cNvSpPr>
            <a:spLocks/>
          </p:cNvSpPr>
          <p:nvPr/>
        </p:nvSpPr>
        <p:spPr bwMode="auto">
          <a:xfrm>
            <a:off x="1295400" y="1828800"/>
            <a:ext cx="1030288" cy="401638"/>
          </a:xfrm>
          <a:custGeom>
            <a:avLst/>
            <a:gdLst>
              <a:gd name="T0" fmla="*/ 0 w 625"/>
              <a:gd name="T1" fmla="*/ 342 h 342"/>
              <a:gd name="T2" fmla="*/ 29 w 625"/>
              <a:gd name="T3" fmla="*/ 235 h 342"/>
              <a:gd name="T4" fmla="*/ 127 w 625"/>
              <a:gd name="T5" fmla="*/ 127 h 342"/>
              <a:gd name="T6" fmla="*/ 195 w 625"/>
              <a:gd name="T7" fmla="*/ 69 h 342"/>
              <a:gd name="T8" fmla="*/ 420 w 625"/>
              <a:gd name="T9" fmla="*/ 0 h 342"/>
              <a:gd name="T10" fmla="*/ 625 w 625"/>
              <a:gd name="T11" fmla="*/ 1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5" h="342">
                <a:moveTo>
                  <a:pt x="0" y="342"/>
                </a:moveTo>
                <a:cubicBezTo>
                  <a:pt x="12" y="307"/>
                  <a:pt x="12" y="268"/>
                  <a:pt x="29" y="235"/>
                </a:cubicBezTo>
                <a:cubicBezTo>
                  <a:pt x="49" y="195"/>
                  <a:pt x="90" y="151"/>
                  <a:pt x="127" y="127"/>
                </a:cubicBezTo>
                <a:cubicBezTo>
                  <a:pt x="139" y="87"/>
                  <a:pt x="157" y="82"/>
                  <a:pt x="195" y="69"/>
                </a:cubicBezTo>
                <a:cubicBezTo>
                  <a:pt x="270" y="44"/>
                  <a:pt x="343" y="16"/>
                  <a:pt x="420" y="0"/>
                </a:cubicBezTo>
                <a:cubicBezTo>
                  <a:pt x="612" y="10"/>
                  <a:pt x="543" y="10"/>
                  <a:pt x="625" y="1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1348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Bioķīmija II – kursa saturs</a:t>
            </a:r>
            <a:endParaRPr lang="en-US" altLang="lv-LV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altLang="lv-LV" dirty="0" smtClean="0"/>
              <a:t>13 lekcijas (beigsies 26. maijā) </a:t>
            </a:r>
          </a:p>
          <a:p>
            <a:r>
              <a:rPr lang="lv-LV" altLang="lv-LV" dirty="0" smtClean="0"/>
              <a:t>Pārbaudes darbiņi </a:t>
            </a:r>
            <a:r>
              <a:rPr lang="lv-LV" altLang="lv-LV" i="1" dirty="0" smtClean="0"/>
              <a:t>pirms</a:t>
            </a:r>
            <a:r>
              <a:rPr lang="lv-LV" altLang="lv-LV" dirty="0" smtClean="0"/>
              <a:t> katras lekcijas</a:t>
            </a:r>
          </a:p>
          <a:p>
            <a:r>
              <a:rPr lang="lv-LV" altLang="lv-LV" dirty="0" smtClean="0"/>
              <a:t>5 laboratorijas darbi (sāksies 9. februārī)</a:t>
            </a:r>
          </a:p>
          <a:p>
            <a:r>
              <a:rPr lang="lv-LV" altLang="lv-LV" dirty="0" smtClean="0"/>
              <a:t>Eksāmens pēdējā nodarbībā – 1. jūnijā</a:t>
            </a:r>
          </a:p>
          <a:p>
            <a:r>
              <a:rPr lang="lv-LV" altLang="lv-LV" dirty="0" smtClean="0"/>
              <a:t>Galīgā atzīme = 50% pārbaudes darbiņi + 50% eksāmens</a:t>
            </a:r>
            <a:endParaRPr lang="en-US" altLang="lv-LV" dirty="0" smtClean="0"/>
          </a:p>
          <a:p>
            <a:endParaRPr lang="en-US" altLang="lv-LV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CBB0-1F1C-4482-85F5-4497DDAF476E}" type="slidenum">
              <a:rPr lang="en-GB" altLang="lv-LV" smtClean="0">
                <a:solidFill>
                  <a:srgbClr val="000000"/>
                </a:solidFill>
              </a:rPr>
              <a:pPr/>
              <a:t>2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17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499" y="-183519"/>
            <a:ext cx="7886700" cy="1325563"/>
          </a:xfrm>
        </p:spPr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Bakteriofāga T7 RNS polimerāze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108" y="831326"/>
            <a:ext cx="8673482" cy="3092604"/>
          </a:xfrm>
        </p:spPr>
        <p:txBody>
          <a:bodyPr>
            <a:normAutofit lnSpcReduction="10000"/>
          </a:bodyPr>
          <a:lstStyle/>
          <a:p>
            <a:r>
              <a:rPr lang="lv-LV" sz="2400" dirty="0" smtClean="0"/>
              <a:t>Daudzi bakteriofāgi kodē paši savu RNS polimerāzi</a:t>
            </a:r>
          </a:p>
          <a:p>
            <a:r>
              <a:rPr lang="lv-LV" sz="2400" dirty="0" smtClean="0"/>
              <a:t>Vislabāk izpētītā ir fāga T7 RNS polimerāze</a:t>
            </a:r>
          </a:p>
          <a:p>
            <a:r>
              <a:rPr lang="lv-LV" sz="2400" dirty="0" smtClean="0"/>
              <a:t>T7 RNS polimerāze sastāv tikai no vienas subvienības, tā ir strukturāli līdzīga bakteriālajām DNS (nevis RNS!) polimerāzēm</a:t>
            </a:r>
          </a:p>
          <a:p>
            <a:r>
              <a:rPr lang="lv-LV" sz="2400" dirty="0" smtClean="0"/>
              <a:t>T7 RNS polimerāze neizmanto </a:t>
            </a:r>
            <a:r>
              <a:rPr lang="el-GR" sz="2400" dirty="0" smtClean="0">
                <a:latin typeface="Calibri" panose="020F0502020204030204" pitchFamily="34" charset="0"/>
              </a:rPr>
              <a:t>σ</a:t>
            </a:r>
            <a:r>
              <a:rPr lang="lv-LV" sz="2400" dirty="0" smtClean="0">
                <a:latin typeface="Calibri" panose="020F0502020204030204" pitchFamily="34" charset="0"/>
              </a:rPr>
              <a:t> </a:t>
            </a:r>
            <a:r>
              <a:rPr lang="lv-LV" sz="2400" dirty="0" smtClean="0"/>
              <a:t>faktoru</a:t>
            </a:r>
          </a:p>
          <a:p>
            <a:r>
              <a:rPr lang="lv-LV" sz="2400" dirty="0" smtClean="0"/>
              <a:t>T7 RNS polimerāzei ir ļoti spēcīgs un specifisks promoters, kurš nesatur -35 un -10 elementus, bet sekvenci tieši pirms transkripcijas sākuma</a:t>
            </a:r>
          </a:p>
          <a:p>
            <a:pPr marL="0" indent="0">
              <a:buNone/>
            </a:pPr>
            <a:endParaRPr lang="lv-LV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215" y="4087982"/>
            <a:ext cx="3381375" cy="2552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5108" y="5364332"/>
            <a:ext cx="5717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Vienkāršības un efektivitātes dēļ T7 polimerāzes sistēmu plaši lieto biotehnoloģijā proteīnu producēšanai, kā arī </a:t>
            </a:r>
            <a:r>
              <a:rPr lang="lv-LV" sz="2000" i="1" dirty="0" smtClean="0"/>
              <a:t>in vitro</a:t>
            </a:r>
            <a:r>
              <a:rPr lang="lv-LV" sz="2000" dirty="0" smtClean="0"/>
              <a:t> transkripcijai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v-LV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48499" y="4087982"/>
            <a:ext cx="4820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-17             +1  </a:t>
            </a:r>
          </a:p>
          <a:p>
            <a:r>
              <a:rPr lang="lv-LV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TAATACGACTCACTATA</a:t>
            </a:r>
            <a:r>
              <a:rPr lang="lv-LV" sz="24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</a:t>
            </a:r>
            <a:endParaRPr lang="lv-LV" sz="24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019550" y="4431506"/>
            <a:ext cx="880923" cy="95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021931" y="4426744"/>
            <a:ext cx="2382" cy="15001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20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0335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75460" y="124288"/>
            <a:ext cx="8993080" cy="1143000"/>
          </a:xfrm>
        </p:spPr>
        <p:txBody>
          <a:bodyPr>
            <a:noAutofit/>
          </a:bodyPr>
          <a:lstStyle/>
          <a:p>
            <a:pPr algn="ctr"/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Konstitutīvie un inducējamie promoteri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lv-LV" altLang="lv-LV" dirty="0" smtClean="0"/>
              <a:t>Daži gēni tiek ekspresēti visos apstākļos un šūnas attīstības stadijās un to ekspresija netiek īpaši regulēta</a:t>
            </a:r>
            <a:endParaRPr lang="lv-LV" altLang="lv-LV" dirty="0"/>
          </a:p>
          <a:p>
            <a:pPr>
              <a:lnSpc>
                <a:spcPct val="90000"/>
              </a:lnSpc>
              <a:buFontTx/>
              <a:buNone/>
            </a:pPr>
            <a:r>
              <a:rPr lang="lv-LV" altLang="lv-LV" dirty="0" smtClean="0"/>
              <a:t>-Piemēri </a:t>
            </a:r>
            <a:r>
              <a:rPr lang="lv-LV" altLang="lv-LV" dirty="0"/>
              <a:t>– </a:t>
            </a:r>
            <a:r>
              <a:rPr lang="lv-LV" altLang="lv-LV" dirty="0" smtClean="0"/>
              <a:t>tRNS, rRNS, ribosomālie proteīni, RNS polimerāzes</a:t>
            </a:r>
            <a:endParaRPr lang="lv-LV" altLang="lv-LV" dirty="0"/>
          </a:p>
          <a:p>
            <a:pPr>
              <a:lnSpc>
                <a:spcPct val="90000"/>
              </a:lnSpc>
              <a:buFontTx/>
              <a:buNone/>
            </a:pPr>
            <a:r>
              <a:rPr lang="lv-LV" altLang="lv-LV" dirty="0" smtClean="0"/>
              <a:t>-Šo gēnu promoterus sauc par </a:t>
            </a:r>
            <a:r>
              <a:rPr lang="lv-LV" altLang="lv-LV" i="1" dirty="0" smtClean="0"/>
              <a:t>konstitutīviem</a:t>
            </a:r>
            <a:endParaRPr lang="lv-LV" altLang="lv-LV" i="1" dirty="0"/>
          </a:p>
          <a:p>
            <a:pPr>
              <a:lnSpc>
                <a:spcPct val="90000"/>
              </a:lnSpc>
            </a:pPr>
            <a:r>
              <a:rPr lang="lv-LV" altLang="lv-LV" dirty="0" smtClean="0"/>
              <a:t>Lielāko daļu gēnu ir nepieciešams ekspresēt tikai noteiktos apstākļos vai noteiktā šūnas attīstības stadijā</a:t>
            </a:r>
            <a:endParaRPr lang="lv-LV" altLang="lv-LV" dirty="0"/>
          </a:p>
          <a:p>
            <a:pPr>
              <a:lnSpc>
                <a:spcPct val="90000"/>
              </a:lnSpc>
              <a:buFontTx/>
              <a:buNone/>
            </a:pPr>
            <a:r>
              <a:rPr lang="lv-LV" altLang="lv-LV" dirty="0" smtClean="0"/>
              <a:t>-Šo gēnu promotorus sauc par </a:t>
            </a:r>
            <a:r>
              <a:rPr lang="lv-LV" altLang="lv-LV" i="1" dirty="0" smtClean="0"/>
              <a:t>inducējamiem</a:t>
            </a:r>
            <a:r>
              <a:rPr lang="lv-LV" altLang="lv-LV" dirty="0" smtClean="0"/>
              <a:t>, un tos ir iespējams «ieslēgt» un «izslēgt»</a:t>
            </a:r>
            <a:endParaRPr lang="lv-LV" altLang="lv-LV" dirty="0"/>
          </a:p>
          <a:p>
            <a:pPr>
              <a:lnSpc>
                <a:spcPct val="90000"/>
              </a:lnSpc>
            </a:pPr>
            <a:endParaRPr lang="en-GB" altLang="lv-LV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21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3163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Promoteru regulācija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altLang="lv-LV" dirty="0" smtClean="0"/>
              <a:t>Promoterus var regulēt ar aktivācijas vai nomākšanas (represijas) palīdzību</a:t>
            </a:r>
            <a:endParaRPr lang="lv-LV" altLang="lv-LV" dirty="0"/>
          </a:p>
          <a:p>
            <a:r>
              <a:rPr lang="lv-LV" altLang="lv-LV" dirty="0" smtClean="0"/>
              <a:t>Daudzus </a:t>
            </a:r>
            <a:r>
              <a:rPr lang="lv-LV" altLang="lv-LV" dirty="0">
                <a:latin typeface="Symbol" panose="05050102010706020507" pitchFamily="18" charset="2"/>
              </a:rPr>
              <a:t>s</a:t>
            </a:r>
            <a:r>
              <a:rPr lang="lv-LV" altLang="lv-LV" baseline="30000" dirty="0"/>
              <a:t>70</a:t>
            </a:r>
            <a:r>
              <a:rPr lang="lv-LV" altLang="lv-LV" dirty="0"/>
              <a:t> </a:t>
            </a:r>
            <a:r>
              <a:rPr lang="lv-LV" altLang="lv-LV" dirty="0" smtClean="0"/>
              <a:t>promoterus var kontrolēt gan ar aktivacijas gan ar nomākšanas palīdzību</a:t>
            </a:r>
          </a:p>
          <a:p>
            <a:r>
              <a:rPr lang="lv-LV" altLang="lv-LV" dirty="0" smtClean="0"/>
              <a:t>Dažus citus promoterus, piemēram </a:t>
            </a:r>
            <a:r>
              <a:rPr lang="lv-LV" altLang="lv-LV" dirty="0">
                <a:latin typeface="Symbol" panose="05050102010706020507" pitchFamily="18" charset="2"/>
              </a:rPr>
              <a:t>s</a:t>
            </a:r>
            <a:r>
              <a:rPr lang="lv-LV" altLang="lv-LV" baseline="30000" dirty="0"/>
              <a:t>54</a:t>
            </a:r>
            <a:r>
              <a:rPr lang="lv-LV" altLang="lv-LV" dirty="0"/>
              <a:t> </a:t>
            </a:r>
            <a:r>
              <a:rPr lang="lv-LV" altLang="lv-LV" dirty="0" smtClean="0"/>
              <a:t>var kontrolēt tikai ar aktivācijas palīdzību </a:t>
            </a:r>
            <a:endParaRPr lang="en-GB" altLang="lv-LV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22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6031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49" y="365126"/>
            <a:ext cx="8382185" cy="1325563"/>
          </a:xfrm>
        </p:spPr>
        <p:txBody>
          <a:bodyPr/>
          <a:lstStyle/>
          <a:p>
            <a:pPr algn="ctr"/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Promoteru nomākšanas (represijas) mehānismi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500" y="1843380"/>
            <a:ext cx="8879334" cy="4351338"/>
          </a:xfrm>
        </p:spPr>
        <p:txBody>
          <a:bodyPr/>
          <a:lstStyle/>
          <a:p>
            <a:r>
              <a:rPr lang="lv-LV" altLang="lv-LV" dirty="0" smtClean="0"/>
              <a:t>Represija ar sterisko traucēšanu </a:t>
            </a:r>
          </a:p>
          <a:p>
            <a:r>
              <a:rPr lang="lv-LV" altLang="lv-LV" dirty="0" smtClean="0"/>
              <a:t>DNS konformācijas izmainīšana</a:t>
            </a:r>
            <a:endParaRPr lang="lv-LV" altLang="lv-LV" dirty="0"/>
          </a:p>
          <a:p>
            <a:r>
              <a:rPr lang="lv-LV" altLang="lv-LV" dirty="0" smtClean="0"/>
              <a:t>Represija RNAP-</a:t>
            </a:r>
            <a:r>
              <a:rPr lang="el-GR" altLang="lv-LV" dirty="0" smtClean="0">
                <a:latin typeface="Calibri" panose="020F0502020204030204" pitchFamily="34" charset="0"/>
              </a:rPr>
              <a:t>σ</a:t>
            </a:r>
            <a:r>
              <a:rPr lang="lv-LV" altLang="lv-LV" dirty="0" smtClean="0"/>
              <a:t> pārejai uz «atvērto kompleksu»</a:t>
            </a:r>
            <a:endParaRPr lang="lv-LV" altLang="lv-LV" dirty="0"/>
          </a:p>
          <a:p>
            <a:r>
              <a:rPr lang="lv-LV" altLang="lv-LV" dirty="0" smtClean="0"/>
              <a:t>RNAP virzības bloķēšana</a:t>
            </a:r>
            <a:endParaRPr lang="lv-LV" altLang="lv-LV" dirty="0"/>
          </a:p>
          <a:p>
            <a:r>
              <a:rPr lang="lv-LV" altLang="lv-LV" dirty="0"/>
              <a:t>Anti-sigma </a:t>
            </a:r>
            <a:r>
              <a:rPr lang="lv-LV" altLang="lv-LV" dirty="0" smtClean="0"/>
              <a:t>faktori</a:t>
            </a:r>
            <a:endParaRPr lang="lv-LV" altLang="lv-LV" dirty="0"/>
          </a:p>
          <a:p>
            <a:r>
              <a:rPr lang="lv-LV" altLang="lv-LV" dirty="0" smtClean="0"/>
              <a:t>Anti-aktivācija</a:t>
            </a:r>
            <a:endParaRPr lang="lv-LV" altLang="lv-LV" dirty="0"/>
          </a:p>
          <a:p>
            <a:endParaRPr lang="en-GB" altLang="lv-LV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23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680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837" y="0"/>
            <a:ext cx="7886700" cy="1325563"/>
          </a:xfrm>
        </p:spPr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Represija ar sterisko traucēšanu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252404"/>
            <a:ext cx="7886700" cy="1924559"/>
          </a:xfrm>
        </p:spPr>
        <p:txBody>
          <a:bodyPr/>
          <a:lstStyle/>
          <a:p>
            <a:r>
              <a:rPr lang="lv-LV" dirty="0" smtClean="0"/>
              <a:t>Visizplatītākais represēšanas mehānisms</a:t>
            </a:r>
          </a:p>
          <a:p>
            <a:r>
              <a:rPr lang="lv-LV" dirty="0" smtClean="0"/>
              <a:t>Represors piesaistās promotera rajonam un fiziski traucē RNAP–</a:t>
            </a:r>
            <a:r>
              <a:rPr lang="el-GR" dirty="0" smtClean="0">
                <a:latin typeface="Calibri" panose="020F0502020204030204" pitchFamily="34" charset="0"/>
              </a:rPr>
              <a:t>σ</a:t>
            </a:r>
            <a:r>
              <a:rPr lang="lv-LV" dirty="0" smtClean="0"/>
              <a:t> piesaisti</a:t>
            </a:r>
            <a:endParaRPr lang="lv-LV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229" y="2766504"/>
            <a:ext cx="5943600" cy="1485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229" y="979233"/>
            <a:ext cx="3790950" cy="1809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76187" y="2947386"/>
            <a:ext cx="1225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Represors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24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4307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algn="ctr"/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Steriskās traucēšanas piemērs -triptofāna represors</a:t>
            </a:r>
            <a:endParaRPr lang="en-GB" altLang="lv-LV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81100"/>
            <a:ext cx="8085338" cy="1524000"/>
          </a:xfrm>
        </p:spPr>
        <p:txBody>
          <a:bodyPr/>
          <a:lstStyle/>
          <a:p>
            <a:r>
              <a:rPr lang="lv-LV" altLang="lv-LV" dirty="0" smtClean="0"/>
              <a:t>T</a:t>
            </a:r>
            <a:r>
              <a:rPr lang="lv-LV" altLang="lv-LV" sz="2800" dirty="0" smtClean="0"/>
              <a:t>rp represors kontrolē triptofāna sintēzes operonu </a:t>
            </a:r>
            <a:r>
              <a:rPr lang="lv-LV" altLang="lv-LV" sz="2800" i="1" dirty="0"/>
              <a:t>E.coli</a:t>
            </a:r>
            <a:r>
              <a:rPr lang="lv-LV" altLang="lv-LV" sz="2800" dirty="0"/>
              <a:t> </a:t>
            </a:r>
            <a:r>
              <a:rPr lang="lv-LV" altLang="lv-LV" dirty="0" smtClean="0"/>
              <a:t>ar vienkāršas atgriezeniskās sasaistes palīdzību</a:t>
            </a:r>
            <a:endParaRPr lang="lv-LV" altLang="lv-LV" sz="2800" dirty="0"/>
          </a:p>
          <a:p>
            <a:endParaRPr lang="lv-LV" altLang="lv-LV" sz="2800" dirty="0"/>
          </a:p>
          <a:p>
            <a:endParaRPr lang="lv-LV" altLang="lv-LV" sz="2800" dirty="0"/>
          </a:p>
          <a:p>
            <a:endParaRPr lang="lv-LV" altLang="lv-LV" sz="2800" dirty="0"/>
          </a:p>
          <a:p>
            <a:pPr>
              <a:buFontTx/>
              <a:buNone/>
            </a:pPr>
            <a:endParaRPr lang="lv-LV" altLang="lv-LV" sz="2800" dirty="0"/>
          </a:p>
          <a:p>
            <a:endParaRPr lang="en-GB" altLang="lv-LV" sz="2800" dirty="0"/>
          </a:p>
        </p:txBody>
      </p:sp>
      <p:grpSp>
        <p:nvGrpSpPr>
          <p:cNvPr id="12318" name="Group 30"/>
          <p:cNvGrpSpPr>
            <a:grpSpLocks/>
          </p:cNvGrpSpPr>
          <p:nvPr/>
        </p:nvGrpSpPr>
        <p:grpSpPr bwMode="auto">
          <a:xfrm>
            <a:off x="4495800" y="2514601"/>
            <a:ext cx="4114800" cy="3614739"/>
            <a:chOff x="2832" y="1584"/>
            <a:chExt cx="2592" cy="2277"/>
          </a:xfrm>
        </p:grpSpPr>
        <p:sp>
          <p:nvSpPr>
            <p:cNvPr id="12292" name="Rectangle 4"/>
            <p:cNvSpPr>
              <a:spLocks noChangeArrowheads="1"/>
            </p:cNvSpPr>
            <p:nvPr/>
          </p:nvSpPr>
          <p:spPr bwMode="auto">
            <a:xfrm>
              <a:off x="3168" y="2112"/>
              <a:ext cx="192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lv-LV"/>
            </a:p>
          </p:txBody>
        </p:sp>
        <p:sp>
          <p:nvSpPr>
            <p:cNvPr id="12294" name="Rectangle 6"/>
            <p:cNvSpPr>
              <a:spLocks noChangeArrowheads="1"/>
            </p:cNvSpPr>
            <p:nvPr/>
          </p:nvSpPr>
          <p:spPr bwMode="auto">
            <a:xfrm>
              <a:off x="3456" y="2112"/>
              <a:ext cx="134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lv-LV"/>
            </a:p>
          </p:txBody>
        </p:sp>
        <p:sp>
          <p:nvSpPr>
            <p:cNvPr id="12296" name="Line 8"/>
            <p:cNvSpPr>
              <a:spLocks noChangeShapeType="1"/>
            </p:cNvSpPr>
            <p:nvPr/>
          </p:nvSpPr>
          <p:spPr bwMode="auto">
            <a:xfrm>
              <a:off x="3072" y="216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12297" name="Line 9"/>
            <p:cNvSpPr>
              <a:spLocks noChangeShapeType="1"/>
            </p:cNvSpPr>
            <p:nvPr/>
          </p:nvSpPr>
          <p:spPr bwMode="auto">
            <a:xfrm>
              <a:off x="3360" y="216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12298" name="Line 10"/>
            <p:cNvSpPr>
              <a:spLocks noChangeShapeType="1"/>
            </p:cNvSpPr>
            <p:nvPr/>
          </p:nvSpPr>
          <p:spPr bwMode="auto">
            <a:xfrm>
              <a:off x="4800" y="216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12304" name="Freeform 16"/>
            <p:cNvSpPr>
              <a:spLocks/>
            </p:cNvSpPr>
            <p:nvPr/>
          </p:nvSpPr>
          <p:spPr bwMode="auto">
            <a:xfrm>
              <a:off x="3072" y="1968"/>
              <a:ext cx="395" cy="216"/>
            </a:xfrm>
            <a:custGeom>
              <a:avLst/>
              <a:gdLst>
                <a:gd name="T0" fmla="*/ 41 w 395"/>
                <a:gd name="T1" fmla="*/ 133 h 216"/>
                <a:gd name="T2" fmla="*/ 103 w 395"/>
                <a:gd name="T3" fmla="*/ 27 h 216"/>
                <a:gd name="T4" fmla="*/ 121 w 395"/>
                <a:gd name="T5" fmla="*/ 0 h 216"/>
                <a:gd name="T6" fmla="*/ 156 w 395"/>
                <a:gd name="T7" fmla="*/ 9 h 216"/>
                <a:gd name="T8" fmla="*/ 209 w 395"/>
                <a:gd name="T9" fmla="*/ 27 h 216"/>
                <a:gd name="T10" fmla="*/ 342 w 395"/>
                <a:gd name="T11" fmla="*/ 80 h 216"/>
                <a:gd name="T12" fmla="*/ 378 w 395"/>
                <a:gd name="T13" fmla="*/ 133 h 216"/>
                <a:gd name="T14" fmla="*/ 395 w 395"/>
                <a:gd name="T15" fmla="*/ 160 h 216"/>
                <a:gd name="T16" fmla="*/ 147 w 395"/>
                <a:gd name="T17" fmla="*/ 178 h 216"/>
                <a:gd name="T18" fmla="*/ 121 w 395"/>
                <a:gd name="T19" fmla="*/ 169 h 216"/>
                <a:gd name="T20" fmla="*/ 68 w 395"/>
                <a:gd name="T21" fmla="*/ 204 h 216"/>
                <a:gd name="T22" fmla="*/ 14 w 395"/>
                <a:gd name="T23" fmla="*/ 195 h 216"/>
                <a:gd name="T24" fmla="*/ 41 w 395"/>
                <a:gd name="T25" fmla="*/ 13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5" h="216">
                  <a:moveTo>
                    <a:pt x="41" y="133"/>
                  </a:moveTo>
                  <a:cubicBezTo>
                    <a:pt x="65" y="98"/>
                    <a:pt x="79" y="63"/>
                    <a:pt x="103" y="27"/>
                  </a:cubicBezTo>
                  <a:cubicBezTo>
                    <a:pt x="109" y="18"/>
                    <a:pt x="121" y="0"/>
                    <a:pt x="121" y="0"/>
                  </a:cubicBezTo>
                  <a:cubicBezTo>
                    <a:pt x="133" y="3"/>
                    <a:pt x="144" y="5"/>
                    <a:pt x="156" y="9"/>
                  </a:cubicBezTo>
                  <a:cubicBezTo>
                    <a:pt x="174" y="14"/>
                    <a:pt x="209" y="27"/>
                    <a:pt x="209" y="27"/>
                  </a:cubicBezTo>
                  <a:cubicBezTo>
                    <a:pt x="261" y="79"/>
                    <a:pt x="286" y="41"/>
                    <a:pt x="342" y="80"/>
                  </a:cubicBezTo>
                  <a:cubicBezTo>
                    <a:pt x="354" y="98"/>
                    <a:pt x="366" y="115"/>
                    <a:pt x="378" y="133"/>
                  </a:cubicBezTo>
                  <a:cubicBezTo>
                    <a:pt x="384" y="142"/>
                    <a:pt x="395" y="160"/>
                    <a:pt x="395" y="160"/>
                  </a:cubicBezTo>
                  <a:cubicBezTo>
                    <a:pt x="314" y="216"/>
                    <a:pt x="273" y="184"/>
                    <a:pt x="147" y="178"/>
                  </a:cubicBezTo>
                  <a:cubicBezTo>
                    <a:pt x="138" y="175"/>
                    <a:pt x="130" y="166"/>
                    <a:pt x="121" y="169"/>
                  </a:cubicBezTo>
                  <a:cubicBezTo>
                    <a:pt x="101" y="176"/>
                    <a:pt x="68" y="204"/>
                    <a:pt x="68" y="204"/>
                  </a:cubicBezTo>
                  <a:cubicBezTo>
                    <a:pt x="50" y="201"/>
                    <a:pt x="23" y="211"/>
                    <a:pt x="14" y="195"/>
                  </a:cubicBezTo>
                  <a:cubicBezTo>
                    <a:pt x="0" y="171"/>
                    <a:pt x="26" y="148"/>
                    <a:pt x="41" y="133"/>
                  </a:cubicBez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12306" name="Freeform 18"/>
            <p:cNvSpPr>
              <a:spLocks/>
            </p:cNvSpPr>
            <p:nvPr/>
          </p:nvSpPr>
          <p:spPr bwMode="auto">
            <a:xfrm>
              <a:off x="3312" y="1584"/>
              <a:ext cx="546" cy="380"/>
            </a:xfrm>
            <a:custGeom>
              <a:avLst/>
              <a:gdLst>
                <a:gd name="T0" fmla="*/ 26 w 546"/>
                <a:gd name="T1" fmla="*/ 151 h 380"/>
                <a:gd name="T2" fmla="*/ 106 w 546"/>
                <a:gd name="T3" fmla="*/ 27 h 380"/>
                <a:gd name="T4" fmla="*/ 195 w 546"/>
                <a:gd name="T5" fmla="*/ 19 h 380"/>
                <a:gd name="T6" fmla="*/ 443 w 546"/>
                <a:gd name="T7" fmla="*/ 54 h 380"/>
                <a:gd name="T8" fmla="*/ 496 w 546"/>
                <a:gd name="T9" fmla="*/ 134 h 380"/>
                <a:gd name="T10" fmla="*/ 514 w 546"/>
                <a:gd name="T11" fmla="*/ 160 h 380"/>
                <a:gd name="T12" fmla="*/ 540 w 546"/>
                <a:gd name="T13" fmla="*/ 240 h 380"/>
                <a:gd name="T14" fmla="*/ 505 w 546"/>
                <a:gd name="T15" fmla="*/ 338 h 380"/>
                <a:gd name="T16" fmla="*/ 452 w 546"/>
                <a:gd name="T17" fmla="*/ 373 h 380"/>
                <a:gd name="T18" fmla="*/ 327 w 546"/>
                <a:gd name="T19" fmla="*/ 346 h 380"/>
                <a:gd name="T20" fmla="*/ 319 w 546"/>
                <a:gd name="T21" fmla="*/ 320 h 380"/>
                <a:gd name="T22" fmla="*/ 283 w 546"/>
                <a:gd name="T23" fmla="*/ 267 h 380"/>
                <a:gd name="T24" fmla="*/ 195 w 546"/>
                <a:gd name="T25" fmla="*/ 160 h 380"/>
                <a:gd name="T26" fmla="*/ 97 w 546"/>
                <a:gd name="T27" fmla="*/ 196 h 380"/>
                <a:gd name="T28" fmla="*/ 26 w 546"/>
                <a:gd name="T29" fmla="*/ 151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6" h="380">
                  <a:moveTo>
                    <a:pt x="26" y="151"/>
                  </a:moveTo>
                  <a:cubicBezTo>
                    <a:pt x="39" y="99"/>
                    <a:pt x="41" y="37"/>
                    <a:pt x="106" y="27"/>
                  </a:cubicBezTo>
                  <a:cubicBezTo>
                    <a:pt x="135" y="23"/>
                    <a:pt x="165" y="22"/>
                    <a:pt x="195" y="19"/>
                  </a:cubicBezTo>
                  <a:cubicBezTo>
                    <a:pt x="318" y="24"/>
                    <a:pt x="362" y="0"/>
                    <a:pt x="443" y="54"/>
                  </a:cubicBezTo>
                  <a:cubicBezTo>
                    <a:pt x="446" y="58"/>
                    <a:pt x="486" y="119"/>
                    <a:pt x="496" y="134"/>
                  </a:cubicBezTo>
                  <a:cubicBezTo>
                    <a:pt x="502" y="143"/>
                    <a:pt x="514" y="160"/>
                    <a:pt x="514" y="160"/>
                  </a:cubicBezTo>
                  <a:cubicBezTo>
                    <a:pt x="522" y="187"/>
                    <a:pt x="540" y="240"/>
                    <a:pt x="540" y="240"/>
                  </a:cubicBezTo>
                  <a:cubicBezTo>
                    <a:pt x="532" y="301"/>
                    <a:pt x="546" y="306"/>
                    <a:pt x="505" y="338"/>
                  </a:cubicBezTo>
                  <a:cubicBezTo>
                    <a:pt x="488" y="351"/>
                    <a:pt x="452" y="373"/>
                    <a:pt x="452" y="373"/>
                  </a:cubicBezTo>
                  <a:cubicBezTo>
                    <a:pt x="427" y="371"/>
                    <a:pt x="354" y="380"/>
                    <a:pt x="327" y="346"/>
                  </a:cubicBezTo>
                  <a:cubicBezTo>
                    <a:pt x="321" y="339"/>
                    <a:pt x="323" y="328"/>
                    <a:pt x="319" y="320"/>
                  </a:cubicBezTo>
                  <a:cubicBezTo>
                    <a:pt x="309" y="301"/>
                    <a:pt x="283" y="267"/>
                    <a:pt x="283" y="267"/>
                  </a:cubicBezTo>
                  <a:cubicBezTo>
                    <a:pt x="264" y="210"/>
                    <a:pt x="256" y="181"/>
                    <a:pt x="195" y="160"/>
                  </a:cubicBezTo>
                  <a:cubicBezTo>
                    <a:pt x="155" y="168"/>
                    <a:pt x="134" y="184"/>
                    <a:pt x="97" y="196"/>
                  </a:cubicBezTo>
                  <a:cubicBezTo>
                    <a:pt x="0" y="180"/>
                    <a:pt x="77" y="202"/>
                    <a:pt x="26" y="151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12308" name="Oval 20"/>
            <p:cNvSpPr>
              <a:spLocks noChangeArrowheads="1"/>
            </p:cNvSpPr>
            <p:nvPr/>
          </p:nvSpPr>
          <p:spPr bwMode="auto">
            <a:xfrm>
              <a:off x="3168" y="19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lv-LV"/>
            </a:p>
          </p:txBody>
        </p:sp>
        <p:sp>
          <p:nvSpPr>
            <p:cNvPr id="12309" name="Oval 21"/>
            <p:cNvSpPr>
              <a:spLocks noChangeArrowheads="1"/>
            </p:cNvSpPr>
            <p:nvPr/>
          </p:nvSpPr>
          <p:spPr bwMode="auto">
            <a:xfrm>
              <a:off x="4272" y="18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lv-LV"/>
            </a:p>
          </p:txBody>
        </p:sp>
        <p:sp>
          <p:nvSpPr>
            <p:cNvPr id="12310" name="Oval 22"/>
            <p:cNvSpPr>
              <a:spLocks noChangeArrowheads="1"/>
            </p:cNvSpPr>
            <p:nvPr/>
          </p:nvSpPr>
          <p:spPr bwMode="auto">
            <a:xfrm>
              <a:off x="4032" y="19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lv-LV"/>
            </a:p>
          </p:txBody>
        </p:sp>
        <p:sp>
          <p:nvSpPr>
            <p:cNvPr id="12311" name="Oval 23"/>
            <p:cNvSpPr>
              <a:spLocks noChangeArrowheads="1"/>
            </p:cNvSpPr>
            <p:nvPr/>
          </p:nvSpPr>
          <p:spPr bwMode="auto">
            <a:xfrm>
              <a:off x="4032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lv-LV"/>
            </a:p>
          </p:txBody>
        </p:sp>
        <p:sp>
          <p:nvSpPr>
            <p:cNvPr id="12312" name="Oval 24"/>
            <p:cNvSpPr>
              <a:spLocks noChangeArrowheads="1"/>
            </p:cNvSpPr>
            <p:nvPr/>
          </p:nvSpPr>
          <p:spPr bwMode="auto">
            <a:xfrm>
              <a:off x="4416" y="168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lv-LV"/>
            </a:p>
          </p:txBody>
        </p:sp>
        <p:sp>
          <p:nvSpPr>
            <p:cNvPr id="12313" name="Oval 25"/>
            <p:cNvSpPr>
              <a:spLocks noChangeArrowheads="1"/>
            </p:cNvSpPr>
            <p:nvPr/>
          </p:nvSpPr>
          <p:spPr bwMode="auto">
            <a:xfrm>
              <a:off x="3024" y="158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lv-LV"/>
            </a:p>
          </p:txBody>
        </p:sp>
        <p:sp>
          <p:nvSpPr>
            <p:cNvPr id="12314" name="Oval 26"/>
            <p:cNvSpPr>
              <a:spLocks noChangeArrowheads="1"/>
            </p:cNvSpPr>
            <p:nvPr/>
          </p:nvSpPr>
          <p:spPr bwMode="auto">
            <a:xfrm>
              <a:off x="4560" y="18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33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lv-LV"/>
            </a:p>
          </p:txBody>
        </p:sp>
        <p:sp>
          <p:nvSpPr>
            <p:cNvPr id="12315" name="Text Box 27"/>
            <p:cNvSpPr txBox="1">
              <a:spLocks noChangeArrowheads="1"/>
            </p:cNvSpPr>
            <p:nvPr/>
          </p:nvSpPr>
          <p:spPr bwMode="auto">
            <a:xfrm>
              <a:off x="2832" y="2640"/>
              <a:ext cx="2592" cy="1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lv-LV" altLang="lv-LV" sz="2000" dirty="0" smtClean="0"/>
                <a:t>Kad šūnā ir uzsintezēts pietiekošs dadzums triptofāna (zilie punkti), tas piesaistās represam, kurš pēc tam piesaistās promotera rajonam, bloķējot RNS polimerāzes piesaisti</a:t>
              </a:r>
              <a:endParaRPr lang="en-GB" altLang="lv-LV" sz="2000" dirty="0"/>
            </a:p>
          </p:txBody>
        </p:sp>
      </p:grpSp>
      <p:grpSp>
        <p:nvGrpSpPr>
          <p:cNvPr id="12317" name="Group 29"/>
          <p:cNvGrpSpPr>
            <a:grpSpLocks/>
          </p:cNvGrpSpPr>
          <p:nvPr/>
        </p:nvGrpSpPr>
        <p:grpSpPr bwMode="auto">
          <a:xfrm>
            <a:off x="304800" y="2743200"/>
            <a:ext cx="3962400" cy="3233738"/>
            <a:chOff x="192" y="1728"/>
            <a:chExt cx="2496" cy="2037"/>
          </a:xfrm>
        </p:grpSpPr>
        <p:sp>
          <p:nvSpPr>
            <p:cNvPr id="12299" name="Rectangle 11"/>
            <p:cNvSpPr>
              <a:spLocks noChangeArrowheads="1"/>
            </p:cNvSpPr>
            <p:nvPr/>
          </p:nvSpPr>
          <p:spPr bwMode="auto">
            <a:xfrm>
              <a:off x="672" y="2112"/>
              <a:ext cx="192" cy="144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lv-LV"/>
            </a:p>
          </p:txBody>
        </p:sp>
        <p:sp>
          <p:nvSpPr>
            <p:cNvPr id="12300" name="Rectangle 12"/>
            <p:cNvSpPr>
              <a:spLocks noChangeArrowheads="1"/>
            </p:cNvSpPr>
            <p:nvPr/>
          </p:nvSpPr>
          <p:spPr bwMode="auto">
            <a:xfrm>
              <a:off x="960" y="2112"/>
              <a:ext cx="134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lv-LV"/>
            </a:p>
          </p:txBody>
        </p:sp>
        <p:sp>
          <p:nvSpPr>
            <p:cNvPr id="12301" name="Line 13"/>
            <p:cNvSpPr>
              <a:spLocks noChangeShapeType="1"/>
            </p:cNvSpPr>
            <p:nvPr/>
          </p:nvSpPr>
          <p:spPr bwMode="auto">
            <a:xfrm>
              <a:off x="576" y="216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12302" name="Line 14"/>
            <p:cNvSpPr>
              <a:spLocks noChangeShapeType="1"/>
            </p:cNvSpPr>
            <p:nvPr/>
          </p:nvSpPr>
          <p:spPr bwMode="auto">
            <a:xfrm>
              <a:off x="864" y="216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12303" name="Line 15"/>
            <p:cNvSpPr>
              <a:spLocks noChangeShapeType="1"/>
            </p:cNvSpPr>
            <p:nvPr/>
          </p:nvSpPr>
          <p:spPr bwMode="auto">
            <a:xfrm>
              <a:off x="2304" y="216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12305" name="Freeform 17"/>
            <p:cNvSpPr>
              <a:spLocks/>
            </p:cNvSpPr>
            <p:nvPr/>
          </p:nvSpPr>
          <p:spPr bwMode="auto">
            <a:xfrm>
              <a:off x="720" y="1920"/>
              <a:ext cx="546" cy="380"/>
            </a:xfrm>
            <a:custGeom>
              <a:avLst/>
              <a:gdLst>
                <a:gd name="T0" fmla="*/ 26 w 546"/>
                <a:gd name="T1" fmla="*/ 151 h 380"/>
                <a:gd name="T2" fmla="*/ 106 w 546"/>
                <a:gd name="T3" fmla="*/ 27 h 380"/>
                <a:gd name="T4" fmla="*/ 195 w 546"/>
                <a:gd name="T5" fmla="*/ 19 h 380"/>
                <a:gd name="T6" fmla="*/ 443 w 546"/>
                <a:gd name="T7" fmla="*/ 54 h 380"/>
                <a:gd name="T8" fmla="*/ 496 w 546"/>
                <a:gd name="T9" fmla="*/ 134 h 380"/>
                <a:gd name="T10" fmla="*/ 514 w 546"/>
                <a:gd name="T11" fmla="*/ 160 h 380"/>
                <a:gd name="T12" fmla="*/ 540 w 546"/>
                <a:gd name="T13" fmla="*/ 240 h 380"/>
                <a:gd name="T14" fmla="*/ 505 w 546"/>
                <a:gd name="T15" fmla="*/ 338 h 380"/>
                <a:gd name="T16" fmla="*/ 452 w 546"/>
                <a:gd name="T17" fmla="*/ 373 h 380"/>
                <a:gd name="T18" fmla="*/ 327 w 546"/>
                <a:gd name="T19" fmla="*/ 346 h 380"/>
                <a:gd name="T20" fmla="*/ 319 w 546"/>
                <a:gd name="T21" fmla="*/ 320 h 380"/>
                <a:gd name="T22" fmla="*/ 283 w 546"/>
                <a:gd name="T23" fmla="*/ 267 h 380"/>
                <a:gd name="T24" fmla="*/ 195 w 546"/>
                <a:gd name="T25" fmla="*/ 160 h 380"/>
                <a:gd name="T26" fmla="*/ 97 w 546"/>
                <a:gd name="T27" fmla="*/ 196 h 380"/>
                <a:gd name="T28" fmla="*/ 26 w 546"/>
                <a:gd name="T29" fmla="*/ 151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6" h="380">
                  <a:moveTo>
                    <a:pt x="26" y="151"/>
                  </a:moveTo>
                  <a:cubicBezTo>
                    <a:pt x="39" y="99"/>
                    <a:pt x="41" y="37"/>
                    <a:pt x="106" y="27"/>
                  </a:cubicBezTo>
                  <a:cubicBezTo>
                    <a:pt x="135" y="23"/>
                    <a:pt x="165" y="22"/>
                    <a:pt x="195" y="19"/>
                  </a:cubicBezTo>
                  <a:cubicBezTo>
                    <a:pt x="318" y="24"/>
                    <a:pt x="362" y="0"/>
                    <a:pt x="443" y="54"/>
                  </a:cubicBezTo>
                  <a:cubicBezTo>
                    <a:pt x="446" y="58"/>
                    <a:pt x="486" y="119"/>
                    <a:pt x="496" y="134"/>
                  </a:cubicBezTo>
                  <a:cubicBezTo>
                    <a:pt x="502" y="143"/>
                    <a:pt x="514" y="160"/>
                    <a:pt x="514" y="160"/>
                  </a:cubicBezTo>
                  <a:cubicBezTo>
                    <a:pt x="522" y="187"/>
                    <a:pt x="540" y="240"/>
                    <a:pt x="540" y="240"/>
                  </a:cubicBezTo>
                  <a:cubicBezTo>
                    <a:pt x="532" y="301"/>
                    <a:pt x="546" y="306"/>
                    <a:pt x="505" y="338"/>
                  </a:cubicBezTo>
                  <a:cubicBezTo>
                    <a:pt x="488" y="351"/>
                    <a:pt x="452" y="373"/>
                    <a:pt x="452" y="373"/>
                  </a:cubicBezTo>
                  <a:cubicBezTo>
                    <a:pt x="427" y="371"/>
                    <a:pt x="354" y="380"/>
                    <a:pt x="327" y="346"/>
                  </a:cubicBezTo>
                  <a:cubicBezTo>
                    <a:pt x="321" y="339"/>
                    <a:pt x="323" y="328"/>
                    <a:pt x="319" y="320"/>
                  </a:cubicBezTo>
                  <a:cubicBezTo>
                    <a:pt x="309" y="301"/>
                    <a:pt x="283" y="267"/>
                    <a:pt x="283" y="267"/>
                  </a:cubicBezTo>
                  <a:cubicBezTo>
                    <a:pt x="264" y="210"/>
                    <a:pt x="256" y="181"/>
                    <a:pt x="195" y="160"/>
                  </a:cubicBezTo>
                  <a:cubicBezTo>
                    <a:pt x="155" y="168"/>
                    <a:pt x="134" y="184"/>
                    <a:pt x="97" y="196"/>
                  </a:cubicBezTo>
                  <a:cubicBezTo>
                    <a:pt x="0" y="180"/>
                    <a:pt x="77" y="202"/>
                    <a:pt x="26" y="151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12307" name="Freeform 19"/>
            <p:cNvSpPr>
              <a:spLocks/>
            </p:cNvSpPr>
            <p:nvPr/>
          </p:nvSpPr>
          <p:spPr bwMode="auto">
            <a:xfrm>
              <a:off x="192" y="1728"/>
              <a:ext cx="395" cy="216"/>
            </a:xfrm>
            <a:custGeom>
              <a:avLst/>
              <a:gdLst>
                <a:gd name="T0" fmla="*/ 41 w 395"/>
                <a:gd name="T1" fmla="*/ 133 h 216"/>
                <a:gd name="T2" fmla="*/ 103 w 395"/>
                <a:gd name="T3" fmla="*/ 27 h 216"/>
                <a:gd name="T4" fmla="*/ 121 w 395"/>
                <a:gd name="T5" fmla="*/ 0 h 216"/>
                <a:gd name="T6" fmla="*/ 156 w 395"/>
                <a:gd name="T7" fmla="*/ 9 h 216"/>
                <a:gd name="T8" fmla="*/ 209 w 395"/>
                <a:gd name="T9" fmla="*/ 27 h 216"/>
                <a:gd name="T10" fmla="*/ 342 w 395"/>
                <a:gd name="T11" fmla="*/ 80 h 216"/>
                <a:gd name="T12" fmla="*/ 378 w 395"/>
                <a:gd name="T13" fmla="*/ 133 h 216"/>
                <a:gd name="T14" fmla="*/ 395 w 395"/>
                <a:gd name="T15" fmla="*/ 160 h 216"/>
                <a:gd name="T16" fmla="*/ 147 w 395"/>
                <a:gd name="T17" fmla="*/ 178 h 216"/>
                <a:gd name="T18" fmla="*/ 121 w 395"/>
                <a:gd name="T19" fmla="*/ 169 h 216"/>
                <a:gd name="T20" fmla="*/ 68 w 395"/>
                <a:gd name="T21" fmla="*/ 204 h 216"/>
                <a:gd name="T22" fmla="*/ 14 w 395"/>
                <a:gd name="T23" fmla="*/ 195 h 216"/>
                <a:gd name="T24" fmla="*/ 41 w 395"/>
                <a:gd name="T25" fmla="*/ 13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5" h="216">
                  <a:moveTo>
                    <a:pt x="41" y="133"/>
                  </a:moveTo>
                  <a:cubicBezTo>
                    <a:pt x="65" y="98"/>
                    <a:pt x="79" y="63"/>
                    <a:pt x="103" y="27"/>
                  </a:cubicBezTo>
                  <a:cubicBezTo>
                    <a:pt x="109" y="18"/>
                    <a:pt x="121" y="0"/>
                    <a:pt x="121" y="0"/>
                  </a:cubicBezTo>
                  <a:cubicBezTo>
                    <a:pt x="133" y="3"/>
                    <a:pt x="144" y="5"/>
                    <a:pt x="156" y="9"/>
                  </a:cubicBezTo>
                  <a:cubicBezTo>
                    <a:pt x="174" y="14"/>
                    <a:pt x="209" y="27"/>
                    <a:pt x="209" y="27"/>
                  </a:cubicBezTo>
                  <a:cubicBezTo>
                    <a:pt x="261" y="79"/>
                    <a:pt x="286" y="41"/>
                    <a:pt x="342" y="80"/>
                  </a:cubicBezTo>
                  <a:cubicBezTo>
                    <a:pt x="354" y="98"/>
                    <a:pt x="366" y="115"/>
                    <a:pt x="378" y="133"/>
                  </a:cubicBezTo>
                  <a:cubicBezTo>
                    <a:pt x="384" y="142"/>
                    <a:pt x="395" y="160"/>
                    <a:pt x="395" y="160"/>
                  </a:cubicBezTo>
                  <a:cubicBezTo>
                    <a:pt x="314" y="216"/>
                    <a:pt x="273" y="184"/>
                    <a:pt x="147" y="178"/>
                  </a:cubicBezTo>
                  <a:cubicBezTo>
                    <a:pt x="138" y="175"/>
                    <a:pt x="130" y="166"/>
                    <a:pt x="121" y="169"/>
                  </a:cubicBezTo>
                  <a:cubicBezTo>
                    <a:pt x="101" y="176"/>
                    <a:pt x="68" y="204"/>
                    <a:pt x="68" y="204"/>
                  </a:cubicBezTo>
                  <a:cubicBezTo>
                    <a:pt x="50" y="201"/>
                    <a:pt x="23" y="211"/>
                    <a:pt x="14" y="195"/>
                  </a:cubicBezTo>
                  <a:cubicBezTo>
                    <a:pt x="0" y="171"/>
                    <a:pt x="26" y="148"/>
                    <a:pt x="41" y="133"/>
                  </a:cubicBez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12316" name="Text Box 28"/>
            <p:cNvSpPr txBox="1">
              <a:spLocks noChangeArrowheads="1"/>
            </p:cNvSpPr>
            <p:nvPr/>
          </p:nvSpPr>
          <p:spPr bwMode="auto">
            <a:xfrm>
              <a:off x="192" y="2544"/>
              <a:ext cx="2496" cy="1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lv-LV" altLang="lv-LV" sz="2000" dirty="0" smtClean="0"/>
                <a:t>Triptofāna trūkuma apstākļos, trp represors (sarkans) nepiesaistas promterim un RNS polimerāze (dzeltena) transkribē trp biosintēzei nepieciešamos gēnus</a:t>
              </a:r>
              <a:endParaRPr lang="en-GB" altLang="lv-LV" sz="2000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25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3157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ctr"/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Trp represora 3D struktūra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6" name="Picture 4" descr="C:\Documents and Settings\kaspars\My Documents\Lectures\Calles book\Ch08\Fig8_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4102100" cy="5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532" y="3506679"/>
            <a:ext cx="2104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2000" dirty="0" smtClean="0"/>
              <a:t>DNS piesaistīšanas </a:t>
            </a:r>
            <a:r>
              <a:rPr lang="el-GR" sz="2000" dirty="0" smtClean="0"/>
              <a:t>α</a:t>
            </a:r>
            <a:r>
              <a:rPr lang="lv-LV" sz="2000" dirty="0" smtClean="0"/>
              <a:t> spirāles</a:t>
            </a:r>
            <a:endParaRPr lang="lv-LV" sz="20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935332" y="2849732"/>
            <a:ext cx="985421" cy="6569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895382" y="4289394"/>
            <a:ext cx="927717" cy="762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26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444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2144" y="346074"/>
            <a:ext cx="8833282" cy="1325563"/>
          </a:xfrm>
        </p:spPr>
        <p:txBody>
          <a:bodyPr>
            <a:normAutofit/>
          </a:bodyPr>
          <a:lstStyle/>
          <a:p>
            <a:pPr algn="ctr"/>
            <a:r>
              <a:rPr lang="lv-LV" altLang="lv-LV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Trp molekulu piesaiste izraisa DNS piesaistīšanās spirāļu savstarpējās orientācijas izmaiņu</a:t>
            </a:r>
            <a:endParaRPr lang="en-GB" altLang="lv-LV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40" name="Picture 4" descr="C:\Documents and Settings\kaspars\My Documents\Lectures\Calles book\Ch08\Fig8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3600"/>
            <a:ext cx="74295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27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7805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211" y="-240866"/>
            <a:ext cx="7886700" cy="1325563"/>
          </a:xfrm>
        </p:spPr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DNS konformācijas izmainīšana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22416"/>
            <a:ext cx="7886700" cy="1924559"/>
          </a:xfrm>
        </p:spPr>
        <p:txBody>
          <a:bodyPr/>
          <a:lstStyle/>
          <a:p>
            <a:r>
              <a:rPr lang="lv-LV" dirty="0" smtClean="0"/>
              <a:t>Represors izmaina DNS konformāciju tā, ka RNAP-</a:t>
            </a:r>
            <a:r>
              <a:rPr lang="el-GR" dirty="0" smtClean="0">
                <a:latin typeface="Calibri" panose="020F0502020204030204" pitchFamily="34" charset="0"/>
              </a:rPr>
              <a:t>σ</a:t>
            </a:r>
            <a:r>
              <a:rPr lang="lv-LV" dirty="0" smtClean="0">
                <a:latin typeface="Calibri" panose="020F0502020204030204" pitchFamily="34" charset="0"/>
              </a:rPr>
              <a:t> </a:t>
            </a:r>
            <a:r>
              <a:rPr lang="lv-LV" dirty="0" smtClean="0"/>
              <a:t>komplekss nevar piesaistīties </a:t>
            </a:r>
            <a:endParaRPr lang="lv-LV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701" y="2157182"/>
            <a:ext cx="4791075" cy="24193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059620" y="4465468"/>
            <a:ext cx="284085" cy="88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80335" y="4279916"/>
            <a:ext cx="284085" cy="39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152835" y="4103241"/>
            <a:ext cx="283704" cy="689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22377" y="3917689"/>
            <a:ext cx="256112" cy="811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299105" y="2823608"/>
            <a:ext cx="8184" cy="204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483732" y="2847420"/>
            <a:ext cx="18819" cy="1988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631139" y="2852183"/>
            <a:ext cx="42862" cy="233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69483" y="2890283"/>
            <a:ext cx="52156" cy="227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912357" y="2961720"/>
            <a:ext cx="71207" cy="1845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08864" y="3727883"/>
            <a:ext cx="255350" cy="1434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36539" y="3578790"/>
            <a:ext cx="194350" cy="1490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572827" y="3444792"/>
            <a:ext cx="185737" cy="169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718393" y="3340017"/>
            <a:ext cx="185737" cy="169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860436" y="3216191"/>
            <a:ext cx="165740" cy="1693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022361" y="3106655"/>
            <a:ext cx="137165" cy="1789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180828" y="3021959"/>
            <a:ext cx="140623" cy="2016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124948" y="2813879"/>
            <a:ext cx="1366" cy="2192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933501" y="2852568"/>
            <a:ext cx="30888" cy="2282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754874" y="2885758"/>
            <a:ext cx="42827" cy="185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554849" y="2897002"/>
            <a:ext cx="85690" cy="2310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358118" y="2946256"/>
            <a:ext cx="101446" cy="2107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081392" y="3017196"/>
            <a:ext cx="71207" cy="1845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197876" y="3076022"/>
            <a:ext cx="119150" cy="2095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335989" y="3171271"/>
            <a:ext cx="114300" cy="1762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5450289" y="3237945"/>
            <a:ext cx="152400" cy="200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569351" y="3347484"/>
            <a:ext cx="147638" cy="1857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5683651" y="3457878"/>
            <a:ext cx="152400" cy="1563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5783664" y="3585608"/>
            <a:ext cx="190500" cy="1428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5869389" y="3718958"/>
            <a:ext cx="204787" cy="128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5926539" y="3861834"/>
            <a:ext cx="252412" cy="119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997976" y="4038045"/>
            <a:ext cx="261938" cy="904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6031314" y="4204733"/>
            <a:ext cx="285750" cy="666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6069414" y="4366660"/>
            <a:ext cx="261937" cy="333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6074176" y="4514295"/>
            <a:ext cx="285750" cy="190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2005272" y="4131657"/>
            <a:ext cx="2491734" cy="83343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7" name="Oval 46"/>
          <p:cNvSpPr/>
          <p:nvPr/>
        </p:nvSpPr>
        <p:spPr>
          <a:xfrm>
            <a:off x="3738511" y="4081291"/>
            <a:ext cx="2685761" cy="83343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8" name="TextBox 47"/>
          <p:cNvSpPr txBox="1"/>
          <p:nvPr/>
        </p:nvSpPr>
        <p:spPr>
          <a:xfrm rot="18632906">
            <a:off x="2470435" y="3385552"/>
            <a:ext cx="1230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-35</a:t>
            </a:r>
            <a:endParaRPr lang="lv-LV" sz="2000" dirty="0"/>
          </a:p>
        </p:txBody>
      </p:sp>
      <p:sp>
        <p:nvSpPr>
          <p:cNvPr id="49" name="TextBox 48"/>
          <p:cNvSpPr txBox="1"/>
          <p:nvPr/>
        </p:nvSpPr>
        <p:spPr>
          <a:xfrm rot="2594540">
            <a:off x="5155653" y="3824217"/>
            <a:ext cx="1230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-10</a:t>
            </a:r>
            <a:endParaRPr lang="lv-LV" sz="2000" dirty="0"/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2556769" y="3551068"/>
            <a:ext cx="346229" cy="4882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442012" y="3533312"/>
            <a:ext cx="399495" cy="4172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226" y="677283"/>
            <a:ext cx="3686175" cy="1819275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317478" y="4320599"/>
            <a:ext cx="1640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Represors</a:t>
            </a:r>
            <a:endParaRPr lang="lv-LV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28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0718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066800" y="4572000"/>
            <a:ext cx="60198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1447800" y="40386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1524000" y="2743200"/>
            <a:ext cx="990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2514600" y="1905000"/>
            <a:ext cx="5334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2514600" y="3352800"/>
            <a:ext cx="533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2667000" y="1295400"/>
            <a:ext cx="685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pic>
        <p:nvPicPr>
          <p:cNvPr id="63501" name="Picture 13" descr="http://employees.csbsju.edu/hjakubowski/classes/ch331/bind/ipt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165" y="815260"/>
            <a:ext cx="3140870" cy="390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02" name="Rectangle 1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algn="ctr"/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Laktozes (lac)</a:t>
            </a:r>
            <a:r>
              <a:rPr lang="lv-LV" altLang="lv-LV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promoters </a:t>
            </a:r>
            <a:r>
              <a:rPr lang="en-GB" altLang="lv-LV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altLang="lv-LV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altLang="lv-LV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503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85800" y="4876800"/>
            <a:ext cx="7772400" cy="19812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lv-LV" altLang="lv-LV" sz="2400" dirty="0"/>
              <a:t>Lac </a:t>
            </a:r>
            <a:r>
              <a:rPr lang="lv-LV" altLang="lv-LV" sz="2400" dirty="0" smtClean="0"/>
              <a:t>promoteru plaši lieto mākslīgās plazmīdās proteīnu producēšanai</a:t>
            </a:r>
            <a:endParaRPr lang="lv-LV" altLang="lv-LV" sz="2400" dirty="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lv-LV" altLang="lv-LV" sz="2400" dirty="0" smtClean="0"/>
              <a:t>Praktiskiem mērķiem laktozes vietā parasti lieto </a:t>
            </a:r>
            <a:r>
              <a:rPr lang="lv-LV" altLang="lv-LV" sz="2400" dirty="0"/>
              <a:t>IPTG (</a:t>
            </a:r>
            <a:r>
              <a:rPr lang="lv-LV" altLang="lv-LV" sz="2400" dirty="0" smtClean="0"/>
              <a:t>izopropiltiogalaktozīdu), kas ir nehidrolizējams laktozes analogs</a:t>
            </a:r>
            <a:endParaRPr lang="lv-LV" altLang="lv-LV" sz="2400" dirty="0"/>
          </a:p>
          <a:p>
            <a:pPr>
              <a:lnSpc>
                <a:spcPct val="90000"/>
              </a:lnSpc>
            </a:pPr>
            <a:endParaRPr lang="en-GB" altLang="lv-LV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" y="618894"/>
            <a:ext cx="5705475" cy="42767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29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801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0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4213" y="1588"/>
            <a:ext cx="7772400" cy="1143000"/>
          </a:xfrm>
        </p:spPr>
        <p:txBody>
          <a:bodyPr/>
          <a:lstStyle/>
          <a:p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Lekciju saturs</a:t>
            </a:r>
            <a:endParaRPr lang="en-US" altLang="lv-LV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79388" y="1472183"/>
            <a:ext cx="8964612" cy="4114800"/>
          </a:xfrm>
        </p:spPr>
        <p:txBody>
          <a:bodyPr/>
          <a:lstStyle/>
          <a:p>
            <a:r>
              <a:rPr lang="lv-LV" altLang="lv-LV" sz="2800" dirty="0" smtClean="0"/>
              <a:t>Gēnu ekspresijas kontrole (K.Tārs, 2 lekc.)</a:t>
            </a:r>
          </a:p>
          <a:p>
            <a:r>
              <a:rPr lang="lv-LV" altLang="lv-LV" sz="2800" dirty="0" smtClean="0"/>
              <a:t>Nekodējošās RNS (K.Tārs, 1 lekc.)</a:t>
            </a:r>
          </a:p>
          <a:p>
            <a:r>
              <a:rPr lang="lv-LV" altLang="lv-LV" sz="2800" dirty="0" smtClean="0"/>
              <a:t>Šūnas receptori (V. Rovīte, 3 lekc.)</a:t>
            </a:r>
          </a:p>
          <a:p>
            <a:r>
              <a:rPr lang="lv-LV" altLang="lv-LV" sz="2800" dirty="0" smtClean="0"/>
              <a:t>Attīstības bioloģijas pamatprincipi (V. Rovīte, 1 lekc.)</a:t>
            </a:r>
          </a:p>
          <a:p>
            <a:r>
              <a:rPr lang="lv-LV" altLang="lv-LV" sz="2800" dirty="0" smtClean="0"/>
              <a:t>Bioenerģētika (U. Kalnenieks, 3  lekc.)</a:t>
            </a:r>
          </a:p>
          <a:p>
            <a:r>
              <a:rPr lang="lv-LV" altLang="lv-LV" sz="2800" dirty="0" smtClean="0"/>
              <a:t>Enzimātiskā kinētika (U. Kalnenieks, 3 lekc.)</a:t>
            </a:r>
          </a:p>
          <a:p>
            <a:r>
              <a:rPr lang="lv-LV" altLang="lv-LV" sz="2800" dirty="0" smtClean="0"/>
              <a:t>Pēdējā nodarbība – eksāmens (K. Tārs)</a:t>
            </a:r>
            <a:endParaRPr lang="en-US" altLang="lv-LV" sz="28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CBB0-1F1C-4482-85F5-4497DDAF476E}" type="slidenum">
              <a:rPr lang="en-GB" altLang="lv-LV" smtClean="0">
                <a:solidFill>
                  <a:srgbClr val="000000"/>
                </a:solidFill>
              </a:rPr>
              <a:pPr/>
              <a:t>3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8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 represora monomēra struktūra</a:t>
            </a:r>
            <a:endParaRPr lang="en-GB" altLang="lv-LV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6803" name="Picture 4" descr="C:\Documents and Settings\kaspars\My Documents\Lectures\Calles book\Ch08\Fig8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29591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1524000" y="5943600"/>
            <a:ext cx="5638800" cy="685800"/>
          </a:xfrm>
          <a:solidFill>
            <a:schemeClr val="bg1"/>
          </a:solidFill>
        </p:spPr>
        <p:txBody>
          <a:bodyPr/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lv-LV" altLang="lv-LV" sz="2800" smtClean="0"/>
              <a:t>C-terminālā spirāle (tetramerizācijai)</a:t>
            </a:r>
            <a:endParaRPr lang="en-GB" altLang="lv-LV" sz="2800" smtClean="0"/>
          </a:p>
        </p:txBody>
      </p:sp>
      <p:sp>
        <p:nvSpPr>
          <p:cNvPr id="76805" name="Text Box 7"/>
          <p:cNvSpPr txBox="1">
            <a:spLocks noChangeArrowheads="1"/>
          </p:cNvSpPr>
          <p:nvPr/>
        </p:nvSpPr>
        <p:spPr bwMode="auto">
          <a:xfrm>
            <a:off x="3581400" y="1447800"/>
            <a:ext cx="441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lv-LV" altLang="lv-LV" sz="2400">
                <a:latin typeface="Times New Roman" panose="02020603050405020304" pitchFamily="18" charset="0"/>
              </a:rPr>
              <a:t>Spirāles-pagrieziena-spirāles domēns (piesaistas pie DNS)</a:t>
            </a:r>
            <a:endParaRPr lang="en-GB" altLang="lv-LV" sz="2400">
              <a:latin typeface="Times New Roman" panose="02020603050405020304" pitchFamily="18" charset="0"/>
            </a:endParaRPr>
          </a:p>
        </p:txBody>
      </p:sp>
      <p:sp>
        <p:nvSpPr>
          <p:cNvPr id="76806" name="Text Box 9"/>
          <p:cNvSpPr txBox="1">
            <a:spLocks noChangeArrowheads="1"/>
          </p:cNvSpPr>
          <p:nvPr/>
        </p:nvSpPr>
        <p:spPr bwMode="auto">
          <a:xfrm>
            <a:off x="2438400" y="3276600"/>
            <a:ext cx="495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lv-LV" altLang="lv-LV" sz="2400">
                <a:latin typeface="Times New Roman" panose="02020603050405020304" pitchFamily="18" charset="0"/>
              </a:rPr>
              <a:t>Kodola  domēns, satur 2 subdomēnus, kuri sastāv no </a:t>
            </a:r>
            <a:r>
              <a:rPr lang="lv-LV" altLang="lv-LV" sz="2400">
                <a:latin typeface="Symbol" panose="05050102010706020507" pitchFamily="18" charset="2"/>
              </a:rPr>
              <a:t>b-a-b</a:t>
            </a:r>
            <a:r>
              <a:rPr lang="lv-LV" altLang="lv-LV" sz="2400">
                <a:latin typeface="Times New Roman" panose="02020603050405020304" pitchFamily="18" charset="0"/>
              </a:rPr>
              <a:t> motīviem (piesaista ligandu - laktozi)</a:t>
            </a:r>
            <a:endParaRPr lang="en-GB" altLang="lv-LV" sz="2400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30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9810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7772400" cy="1143000"/>
          </a:xfrm>
        </p:spPr>
        <p:txBody>
          <a:bodyPr/>
          <a:lstStyle/>
          <a:p>
            <a:pPr algn="ctr"/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 represora darbības mehānisms</a:t>
            </a:r>
            <a:endParaRPr lang="en-GB" altLang="lv-LV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4400" y="1219200"/>
            <a:ext cx="4419600" cy="2209800"/>
          </a:xfrm>
        </p:spPr>
        <p:txBody>
          <a:bodyPr>
            <a:normAutofit/>
          </a:bodyPr>
          <a:lstStyle/>
          <a:p>
            <a:r>
              <a:rPr lang="lv-LV" altLang="lv-LV" sz="2400" dirty="0" smtClean="0"/>
              <a:t>Dimēri piesaistas -82 un +11 DNS sekvencēm</a:t>
            </a:r>
            <a:endParaRPr lang="lv-LV" altLang="lv-LV" sz="2400" dirty="0"/>
          </a:p>
          <a:p>
            <a:r>
              <a:rPr lang="lv-LV" altLang="lv-LV" sz="2400" dirty="0" smtClean="0"/>
              <a:t>Rezultātā DNS izliecas un RNS polimerāze nevar piesaistīties pie -10 un -35 rajoniem</a:t>
            </a:r>
            <a:endParaRPr lang="en-GB" altLang="lv-LV" sz="2400" dirty="0"/>
          </a:p>
        </p:txBody>
      </p:sp>
      <p:pic>
        <p:nvPicPr>
          <p:cNvPr id="65540" name="Picture 4" descr="C:\Documents and Settings\kaspars\My Documents\Lectures\Calles book\Ch08\Fig8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3900"/>
            <a:ext cx="4800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609600" y="20574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/>
              <a:t>-82</a:t>
            </a:r>
            <a:endParaRPr lang="en-GB" altLang="lv-LV"/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3429000" y="19812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/>
              <a:t>+11</a:t>
            </a:r>
            <a:endParaRPr lang="en-GB" altLang="lv-LV"/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>
            <a:off x="5715000" y="52578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>
            <a:off x="5867400" y="5181600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65545" name="Line 9"/>
          <p:cNvSpPr>
            <a:spLocks noChangeShapeType="1"/>
          </p:cNvSpPr>
          <p:nvPr/>
        </p:nvSpPr>
        <p:spPr bwMode="auto">
          <a:xfrm flipV="1">
            <a:off x="6781800" y="51816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65546" name="Line 10"/>
          <p:cNvSpPr>
            <a:spLocks noChangeShapeType="1"/>
          </p:cNvSpPr>
          <p:nvPr/>
        </p:nvSpPr>
        <p:spPr bwMode="auto">
          <a:xfrm flipV="1">
            <a:off x="7010400" y="52578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65547" name="Freeform 11"/>
          <p:cNvSpPr>
            <a:spLocks/>
          </p:cNvSpPr>
          <p:nvPr/>
        </p:nvSpPr>
        <p:spPr bwMode="auto">
          <a:xfrm>
            <a:off x="5426075" y="3398838"/>
            <a:ext cx="3200400" cy="2057400"/>
          </a:xfrm>
          <a:custGeom>
            <a:avLst/>
            <a:gdLst>
              <a:gd name="T0" fmla="*/ 0 w 2016"/>
              <a:gd name="T1" fmla="*/ 1296 h 1296"/>
              <a:gd name="T2" fmla="*/ 480 w 2016"/>
              <a:gd name="T3" fmla="*/ 1133 h 1296"/>
              <a:gd name="T4" fmla="*/ 777 w 2016"/>
              <a:gd name="T5" fmla="*/ 1037 h 1296"/>
              <a:gd name="T6" fmla="*/ 1036 w 2016"/>
              <a:gd name="T7" fmla="*/ 960 h 1296"/>
              <a:gd name="T8" fmla="*/ 1123 w 2016"/>
              <a:gd name="T9" fmla="*/ 931 h 1296"/>
              <a:gd name="T10" fmla="*/ 1180 w 2016"/>
              <a:gd name="T11" fmla="*/ 902 h 1296"/>
              <a:gd name="T12" fmla="*/ 1286 w 2016"/>
              <a:gd name="T13" fmla="*/ 768 h 1296"/>
              <a:gd name="T14" fmla="*/ 1305 w 2016"/>
              <a:gd name="T15" fmla="*/ 701 h 1296"/>
              <a:gd name="T16" fmla="*/ 1353 w 2016"/>
              <a:gd name="T17" fmla="*/ 614 h 1296"/>
              <a:gd name="T18" fmla="*/ 1411 w 2016"/>
              <a:gd name="T19" fmla="*/ 432 h 1296"/>
              <a:gd name="T20" fmla="*/ 1344 w 2016"/>
              <a:gd name="T21" fmla="*/ 125 h 1296"/>
              <a:gd name="T22" fmla="*/ 1324 w 2016"/>
              <a:gd name="T23" fmla="*/ 96 h 1296"/>
              <a:gd name="T24" fmla="*/ 1296 w 2016"/>
              <a:gd name="T25" fmla="*/ 86 h 1296"/>
              <a:gd name="T26" fmla="*/ 1180 w 2016"/>
              <a:gd name="T27" fmla="*/ 29 h 1296"/>
              <a:gd name="T28" fmla="*/ 1123 w 2016"/>
              <a:gd name="T29" fmla="*/ 9 h 1296"/>
              <a:gd name="T30" fmla="*/ 1094 w 2016"/>
              <a:gd name="T31" fmla="*/ 0 h 1296"/>
              <a:gd name="T32" fmla="*/ 604 w 2016"/>
              <a:gd name="T33" fmla="*/ 38 h 1296"/>
              <a:gd name="T34" fmla="*/ 547 w 2016"/>
              <a:gd name="T35" fmla="*/ 57 h 1296"/>
              <a:gd name="T36" fmla="*/ 528 w 2016"/>
              <a:gd name="T37" fmla="*/ 77 h 1296"/>
              <a:gd name="T38" fmla="*/ 393 w 2016"/>
              <a:gd name="T39" fmla="*/ 211 h 1296"/>
              <a:gd name="T40" fmla="*/ 364 w 2016"/>
              <a:gd name="T41" fmla="*/ 269 h 1296"/>
              <a:gd name="T42" fmla="*/ 345 w 2016"/>
              <a:gd name="T43" fmla="*/ 326 h 1296"/>
              <a:gd name="T44" fmla="*/ 336 w 2016"/>
              <a:gd name="T45" fmla="*/ 422 h 1296"/>
              <a:gd name="T46" fmla="*/ 364 w 2016"/>
              <a:gd name="T47" fmla="*/ 509 h 1296"/>
              <a:gd name="T48" fmla="*/ 489 w 2016"/>
              <a:gd name="T49" fmla="*/ 768 h 1296"/>
              <a:gd name="T50" fmla="*/ 576 w 2016"/>
              <a:gd name="T51" fmla="*/ 864 h 1296"/>
              <a:gd name="T52" fmla="*/ 777 w 2016"/>
              <a:gd name="T53" fmla="*/ 1017 h 1296"/>
              <a:gd name="T54" fmla="*/ 1286 w 2016"/>
              <a:gd name="T55" fmla="*/ 1123 h 1296"/>
              <a:gd name="T56" fmla="*/ 2016 w 2016"/>
              <a:gd name="T57" fmla="*/ 1200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016" h="1296">
                <a:moveTo>
                  <a:pt x="0" y="1296"/>
                </a:moveTo>
                <a:cubicBezTo>
                  <a:pt x="145" y="1211"/>
                  <a:pt x="319" y="1179"/>
                  <a:pt x="480" y="1133"/>
                </a:cubicBezTo>
                <a:cubicBezTo>
                  <a:pt x="580" y="1105"/>
                  <a:pt x="677" y="1064"/>
                  <a:pt x="777" y="1037"/>
                </a:cubicBezTo>
                <a:cubicBezTo>
                  <a:pt x="864" y="1013"/>
                  <a:pt x="951" y="989"/>
                  <a:pt x="1036" y="960"/>
                </a:cubicBezTo>
                <a:cubicBezTo>
                  <a:pt x="1064" y="951"/>
                  <a:pt x="1097" y="944"/>
                  <a:pt x="1123" y="931"/>
                </a:cubicBezTo>
                <a:cubicBezTo>
                  <a:pt x="1201" y="892"/>
                  <a:pt x="1106" y="928"/>
                  <a:pt x="1180" y="902"/>
                </a:cubicBezTo>
                <a:cubicBezTo>
                  <a:pt x="1221" y="863"/>
                  <a:pt x="1255" y="814"/>
                  <a:pt x="1286" y="768"/>
                </a:cubicBezTo>
                <a:cubicBezTo>
                  <a:pt x="1296" y="753"/>
                  <a:pt x="1299" y="716"/>
                  <a:pt x="1305" y="701"/>
                </a:cubicBezTo>
                <a:cubicBezTo>
                  <a:pt x="1317" y="671"/>
                  <a:pt x="1340" y="644"/>
                  <a:pt x="1353" y="614"/>
                </a:cubicBezTo>
                <a:cubicBezTo>
                  <a:pt x="1379" y="556"/>
                  <a:pt x="1390" y="492"/>
                  <a:pt x="1411" y="432"/>
                </a:cubicBezTo>
                <a:cubicBezTo>
                  <a:pt x="1402" y="222"/>
                  <a:pt x="1439" y="237"/>
                  <a:pt x="1344" y="125"/>
                </a:cubicBezTo>
                <a:cubicBezTo>
                  <a:pt x="1336" y="116"/>
                  <a:pt x="1333" y="103"/>
                  <a:pt x="1324" y="96"/>
                </a:cubicBezTo>
                <a:cubicBezTo>
                  <a:pt x="1316" y="90"/>
                  <a:pt x="1305" y="91"/>
                  <a:pt x="1296" y="86"/>
                </a:cubicBezTo>
                <a:cubicBezTo>
                  <a:pt x="1176" y="19"/>
                  <a:pt x="1300" y="71"/>
                  <a:pt x="1180" y="29"/>
                </a:cubicBezTo>
                <a:cubicBezTo>
                  <a:pt x="1161" y="22"/>
                  <a:pt x="1142" y="15"/>
                  <a:pt x="1123" y="9"/>
                </a:cubicBezTo>
                <a:cubicBezTo>
                  <a:pt x="1113" y="6"/>
                  <a:pt x="1094" y="0"/>
                  <a:pt x="1094" y="0"/>
                </a:cubicBezTo>
                <a:cubicBezTo>
                  <a:pt x="907" y="5"/>
                  <a:pt x="775" y="11"/>
                  <a:pt x="604" y="38"/>
                </a:cubicBezTo>
                <a:cubicBezTo>
                  <a:pt x="585" y="45"/>
                  <a:pt x="564" y="47"/>
                  <a:pt x="547" y="57"/>
                </a:cubicBezTo>
                <a:cubicBezTo>
                  <a:pt x="539" y="62"/>
                  <a:pt x="535" y="71"/>
                  <a:pt x="528" y="77"/>
                </a:cubicBezTo>
                <a:cubicBezTo>
                  <a:pt x="476" y="119"/>
                  <a:pt x="439" y="165"/>
                  <a:pt x="393" y="211"/>
                </a:cubicBezTo>
                <a:cubicBezTo>
                  <a:pt x="364" y="304"/>
                  <a:pt x="409" y="170"/>
                  <a:pt x="364" y="269"/>
                </a:cubicBezTo>
                <a:cubicBezTo>
                  <a:pt x="356" y="287"/>
                  <a:pt x="345" y="326"/>
                  <a:pt x="345" y="326"/>
                </a:cubicBezTo>
                <a:cubicBezTo>
                  <a:pt x="342" y="358"/>
                  <a:pt x="334" y="390"/>
                  <a:pt x="336" y="422"/>
                </a:cubicBezTo>
                <a:cubicBezTo>
                  <a:pt x="338" y="452"/>
                  <a:pt x="354" y="480"/>
                  <a:pt x="364" y="509"/>
                </a:cubicBezTo>
                <a:cubicBezTo>
                  <a:pt x="396" y="603"/>
                  <a:pt x="434" y="685"/>
                  <a:pt x="489" y="768"/>
                </a:cubicBezTo>
                <a:cubicBezTo>
                  <a:pt x="512" y="803"/>
                  <a:pt x="554" y="830"/>
                  <a:pt x="576" y="864"/>
                </a:cubicBezTo>
                <a:cubicBezTo>
                  <a:pt x="623" y="935"/>
                  <a:pt x="697" y="992"/>
                  <a:pt x="777" y="1017"/>
                </a:cubicBezTo>
                <a:cubicBezTo>
                  <a:pt x="918" y="1114"/>
                  <a:pt x="1127" y="1111"/>
                  <a:pt x="1286" y="1123"/>
                </a:cubicBezTo>
                <a:cubicBezTo>
                  <a:pt x="1529" y="1141"/>
                  <a:pt x="1772" y="1200"/>
                  <a:pt x="2016" y="120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6096000" y="5791200"/>
            <a:ext cx="11430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5549" name="Rectangle 13"/>
          <p:cNvSpPr>
            <a:spLocks noChangeArrowheads="1"/>
          </p:cNvSpPr>
          <p:nvPr/>
        </p:nvSpPr>
        <p:spPr bwMode="auto">
          <a:xfrm>
            <a:off x="6629400" y="3352800"/>
            <a:ext cx="6858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7543800" y="3810000"/>
            <a:ext cx="2286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5486400" y="5105400"/>
            <a:ext cx="838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7162800" y="5105400"/>
            <a:ext cx="9144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5553" name="Text Box 17"/>
          <p:cNvSpPr txBox="1">
            <a:spLocks noChangeArrowheads="1"/>
          </p:cNvSpPr>
          <p:nvPr/>
        </p:nvSpPr>
        <p:spPr bwMode="auto">
          <a:xfrm>
            <a:off x="6019800" y="5867400"/>
            <a:ext cx="1371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lv-LV" altLang="lv-LV" sz="2000" dirty="0"/>
              <a:t>lac </a:t>
            </a:r>
            <a:r>
              <a:rPr lang="lv-LV" altLang="lv-LV" sz="2000" dirty="0" smtClean="0"/>
              <a:t>represors</a:t>
            </a:r>
            <a:endParaRPr lang="en-GB" altLang="lv-LV" sz="2000" dirty="0"/>
          </a:p>
        </p:txBody>
      </p:sp>
      <p:sp>
        <p:nvSpPr>
          <p:cNvPr id="65554" name="Text Box 18"/>
          <p:cNvSpPr txBox="1">
            <a:spLocks noChangeArrowheads="1"/>
          </p:cNvSpPr>
          <p:nvPr/>
        </p:nvSpPr>
        <p:spPr bwMode="auto">
          <a:xfrm>
            <a:off x="6553200" y="32766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/>
              <a:t>-35</a:t>
            </a:r>
            <a:endParaRPr lang="en-GB" altLang="lv-LV" sz="2000"/>
          </a:p>
        </p:txBody>
      </p:sp>
      <p:sp>
        <p:nvSpPr>
          <p:cNvPr id="65555" name="Text Box 19"/>
          <p:cNvSpPr txBox="1">
            <a:spLocks noChangeArrowheads="1"/>
          </p:cNvSpPr>
          <p:nvPr/>
        </p:nvSpPr>
        <p:spPr bwMode="auto">
          <a:xfrm>
            <a:off x="7696200" y="40386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/>
              <a:t>-10</a:t>
            </a:r>
            <a:endParaRPr lang="en-GB" altLang="lv-LV" sz="2000"/>
          </a:p>
        </p:txBody>
      </p:sp>
      <p:sp>
        <p:nvSpPr>
          <p:cNvPr id="65556" name="Text Box 20"/>
          <p:cNvSpPr txBox="1">
            <a:spLocks noChangeArrowheads="1"/>
          </p:cNvSpPr>
          <p:nvPr/>
        </p:nvSpPr>
        <p:spPr bwMode="auto">
          <a:xfrm>
            <a:off x="5410200" y="5029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/>
              <a:t>-82</a:t>
            </a:r>
            <a:endParaRPr lang="en-GB" altLang="lv-LV" sz="2000"/>
          </a:p>
        </p:txBody>
      </p:sp>
      <p:sp>
        <p:nvSpPr>
          <p:cNvPr id="65557" name="Text Box 21"/>
          <p:cNvSpPr txBox="1">
            <a:spLocks noChangeArrowheads="1"/>
          </p:cNvSpPr>
          <p:nvPr/>
        </p:nvSpPr>
        <p:spPr bwMode="auto">
          <a:xfrm>
            <a:off x="7239000" y="5029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/>
              <a:t>+11</a:t>
            </a:r>
            <a:endParaRPr lang="en-GB" altLang="lv-LV" sz="2000"/>
          </a:p>
        </p:txBody>
      </p:sp>
      <p:sp>
        <p:nvSpPr>
          <p:cNvPr id="65558" name="Freeform 22"/>
          <p:cNvSpPr>
            <a:spLocks/>
          </p:cNvSpPr>
          <p:nvPr/>
        </p:nvSpPr>
        <p:spPr bwMode="auto">
          <a:xfrm>
            <a:off x="6308725" y="4556125"/>
            <a:ext cx="1235075" cy="671513"/>
          </a:xfrm>
          <a:custGeom>
            <a:avLst/>
            <a:gdLst>
              <a:gd name="T0" fmla="*/ 0 w 778"/>
              <a:gd name="T1" fmla="*/ 423 h 423"/>
              <a:gd name="T2" fmla="*/ 125 w 778"/>
              <a:gd name="T3" fmla="*/ 384 h 423"/>
              <a:gd name="T4" fmla="*/ 346 w 778"/>
              <a:gd name="T5" fmla="*/ 250 h 423"/>
              <a:gd name="T6" fmla="*/ 586 w 778"/>
              <a:gd name="T7" fmla="*/ 231 h 423"/>
              <a:gd name="T8" fmla="*/ 615 w 778"/>
              <a:gd name="T9" fmla="*/ 173 h 423"/>
              <a:gd name="T10" fmla="*/ 663 w 778"/>
              <a:gd name="T11" fmla="*/ 68 h 423"/>
              <a:gd name="T12" fmla="*/ 778 w 778"/>
              <a:gd name="T13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8" h="423">
                <a:moveTo>
                  <a:pt x="0" y="423"/>
                </a:moveTo>
                <a:cubicBezTo>
                  <a:pt x="54" y="416"/>
                  <a:pt x="89" y="422"/>
                  <a:pt x="125" y="384"/>
                </a:cubicBezTo>
                <a:cubicBezTo>
                  <a:pt x="156" y="297"/>
                  <a:pt x="264" y="267"/>
                  <a:pt x="346" y="250"/>
                </a:cubicBezTo>
                <a:cubicBezTo>
                  <a:pt x="426" y="264"/>
                  <a:pt x="514" y="278"/>
                  <a:pt x="586" y="231"/>
                </a:cubicBezTo>
                <a:cubicBezTo>
                  <a:pt x="601" y="208"/>
                  <a:pt x="610" y="200"/>
                  <a:pt x="615" y="173"/>
                </a:cubicBezTo>
                <a:cubicBezTo>
                  <a:pt x="626" y="115"/>
                  <a:pt x="607" y="85"/>
                  <a:pt x="663" y="68"/>
                </a:cubicBezTo>
                <a:cubicBezTo>
                  <a:pt x="701" y="28"/>
                  <a:pt x="753" y="49"/>
                  <a:pt x="77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65559" name="Freeform 23"/>
          <p:cNvSpPr>
            <a:spLocks/>
          </p:cNvSpPr>
          <p:nvPr/>
        </p:nvSpPr>
        <p:spPr bwMode="auto">
          <a:xfrm>
            <a:off x="7299325" y="3455988"/>
            <a:ext cx="381000" cy="354012"/>
          </a:xfrm>
          <a:custGeom>
            <a:avLst/>
            <a:gdLst>
              <a:gd name="T0" fmla="*/ 240 w 240"/>
              <a:gd name="T1" fmla="*/ 223 h 223"/>
              <a:gd name="T2" fmla="*/ 192 w 240"/>
              <a:gd name="T3" fmla="*/ 194 h 223"/>
              <a:gd name="T4" fmla="*/ 231 w 240"/>
              <a:gd name="T5" fmla="*/ 79 h 223"/>
              <a:gd name="T6" fmla="*/ 106 w 240"/>
              <a:gd name="T7" fmla="*/ 31 h 223"/>
              <a:gd name="T8" fmla="*/ 20 w 240"/>
              <a:gd name="T9" fmla="*/ 60 h 223"/>
              <a:gd name="T10" fmla="*/ 0 w 240"/>
              <a:gd name="T11" fmla="*/ 31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0" h="223">
                <a:moveTo>
                  <a:pt x="240" y="223"/>
                </a:moveTo>
                <a:cubicBezTo>
                  <a:pt x="230" y="220"/>
                  <a:pt x="194" y="211"/>
                  <a:pt x="192" y="194"/>
                </a:cubicBezTo>
                <a:cubicBezTo>
                  <a:pt x="187" y="154"/>
                  <a:pt x="210" y="111"/>
                  <a:pt x="231" y="79"/>
                </a:cubicBezTo>
                <a:cubicBezTo>
                  <a:pt x="210" y="0"/>
                  <a:pt x="200" y="21"/>
                  <a:pt x="106" y="31"/>
                </a:cubicBezTo>
                <a:cubicBezTo>
                  <a:pt x="39" y="53"/>
                  <a:pt x="67" y="43"/>
                  <a:pt x="20" y="60"/>
                </a:cubicBezTo>
                <a:cubicBezTo>
                  <a:pt x="9" y="28"/>
                  <a:pt x="20" y="31"/>
                  <a:pt x="0" y="3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65560" name="Freeform 24"/>
          <p:cNvSpPr>
            <a:spLocks/>
          </p:cNvSpPr>
          <p:nvPr/>
        </p:nvSpPr>
        <p:spPr bwMode="auto">
          <a:xfrm>
            <a:off x="5927725" y="3382963"/>
            <a:ext cx="1250950" cy="1844675"/>
          </a:xfrm>
          <a:custGeom>
            <a:avLst/>
            <a:gdLst>
              <a:gd name="T0" fmla="*/ 432 w 788"/>
              <a:gd name="T1" fmla="*/ 67 h 1162"/>
              <a:gd name="T2" fmla="*/ 356 w 788"/>
              <a:gd name="T3" fmla="*/ 0 h 1162"/>
              <a:gd name="T4" fmla="*/ 250 w 788"/>
              <a:gd name="T5" fmla="*/ 29 h 1162"/>
              <a:gd name="T6" fmla="*/ 212 w 788"/>
              <a:gd name="T7" fmla="*/ 135 h 1162"/>
              <a:gd name="T8" fmla="*/ 58 w 788"/>
              <a:gd name="T9" fmla="*/ 192 h 1162"/>
              <a:gd name="T10" fmla="*/ 58 w 788"/>
              <a:gd name="T11" fmla="*/ 250 h 1162"/>
              <a:gd name="T12" fmla="*/ 96 w 788"/>
              <a:gd name="T13" fmla="*/ 307 h 1162"/>
              <a:gd name="T14" fmla="*/ 0 w 788"/>
              <a:gd name="T15" fmla="*/ 442 h 1162"/>
              <a:gd name="T16" fmla="*/ 29 w 788"/>
              <a:gd name="T17" fmla="*/ 519 h 1162"/>
              <a:gd name="T18" fmla="*/ 87 w 788"/>
              <a:gd name="T19" fmla="*/ 557 h 1162"/>
              <a:gd name="T20" fmla="*/ 96 w 788"/>
              <a:gd name="T21" fmla="*/ 586 h 1162"/>
              <a:gd name="T22" fmla="*/ 116 w 788"/>
              <a:gd name="T23" fmla="*/ 605 h 1162"/>
              <a:gd name="T24" fmla="*/ 77 w 788"/>
              <a:gd name="T25" fmla="*/ 691 h 1162"/>
              <a:gd name="T26" fmla="*/ 173 w 788"/>
              <a:gd name="T27" fmla="*/ 787 h 1162"/>
              <a:gd name="T28" fmla="*/ 231 w 788"/>
              <a:gd name="T29" fmla="*/ 807 h 1162"/>
              <a:gd name="T30" fmla="*/ 260 w 788"/>
              <a:gd name="T31" fmla="*/ 903 h 1162"/>
              <a:gd name="T32" fmla="*/ 461 w 788"/>
              <a:gd name="T33" fmla="*/ 989 h 1162"/>
              <a:gd name="T34" fmla="*/ 538 w 788"/>
              <a:gd name="T35" fmla="*/ 1085 h 1162"/>
              <a:gd name="T36" fmla="*/ 586 w 788"/>
              <a:gd name="T37" fmla="*/ 1162 h 1162"/>
              <a:gd name="T38" fmla="*/ 749 w 788"/>
              <a:gd name="T39" fmla="*/ 1114 h 1162"/>
              <a:gd name="T40" fmla="*/ 788 w 788"/>
              <a:gd name="T41" fmla="*/ 1123 h 1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88" h="1162">
                <a:moveTo>
                  <a:pt x="432" y="67"/>
                </a:moveTo>
                <a:cubicBezTo>
                  <a:pt x="374" y="53"/>
                  <a:pt x="397" y="42"/>
                  <a:pt x="356" y="0"/>
                </a:cubicBezTo>
                <a:cubicBezTo>
                  <a:pt x="319" y="8"/>
                  <a:pt x="286" y="17"/>
                  <a:pt x="250" y="29"/>
                </a:cubicBezTo>
                <a:cubicBezTo>
                  <a:pt x="225" y="67"/>
                  <a:pt x="230" y="94"/>
                  <a:pt x="212" y="135"/>
                </a:cubicBezTo>
                <a:cubicBezTo>
                  <a:pt x="195" y="175"/>
                  <a:pt x="94" y="181"/>
                  <a:pt x="58" y="192"/>
                </a:cubicBezTo>
                <a:cubicBezTo>
                  <a:pt x="48" y="222"/>
                  <a:pt x="42" y="220"/>
                  <a:pt x="58" y="250"/>
                </a:cubicBezTo>
                <a:cubicBezTo>
                  <a:pt x="69" y="270"/>
                  <a:pt x="96" y="307"/>
                  <a:pt x="96" y="307"/>
                </a:cubicBezTo>
                <a:cubicBezTo>
                  <a:pt x="78" y="364"/>
                  <a:pt x="33" y="395"/>
                  <a:pt x="0" y="442"/>
                </a:cubicBezTo>
                <a:cubicBezTo>
                  <a:pt x="6" y="470"/>
                  <a:pt x="6" y="499"/>
                  <a:pt x="29" y="519"/>
                </a:cubicBezTo>
                <a:cubicBezTo>
                  <a:pt x="46" y="534"/>
                  <a:pt x="87" y="557"/>
                  <a:pt x="87" y="557"/>
                </a:cubicBezTo>
                <a:cubicBezTo>
                  <a:pt x="90" y="567"/>
                  <a:pt x="91" y="577"/>
                  <a:pt x="96" y="586"/>
                </a:cubicBezTo>
                <a:cubicBezTo>
                  <a:pt x="101" y="594"/>
                  <a:pt x="114" y="596"/>
                  <a:pt x="116" y="605"/>
                </a:cubicBezTo>
                <a:cubicBezTo>
                  <a:pt x="121" y="627"/>
                  <a:pt x="85" y="670"/>
                  <a:pt x="77" y="691"/>
                </a:cubicBezTo>
                <a:cubicBezTo>
                  <a:pt x="91" y="746"/>
                  <a:pt x="120" y="769"/>
                  <a:pt x="173" y="787"/>
                </a:cubicBezTo>
                <a:cubicBezTo>
                  <a:pt x="192" y="793"/>
                  <a:pt x="231" y="807"/>
                  <a:pt x="231" y="807"/>
                </a:cubicBezTo>
                <a:cubicBezTo>
                  <a:pt x="265" y="840"/>
                  <a:pt x="274" y="857"/>
                  <a:pt x="260" y="903"/>
                </a:cubicBezTo>
                <a:cubicBezTo>
                  <a:pt x="291" y="999"/>
                  <a:pt x="373" y="981"/>
                  <a:pt x="461" y="989"/>
                </a:cubicBezTo>
                <a:cubicBezTo>
                  <a:pt x="506" y="1005"/>
                  <a:pt x="525" y="1042"/>
                  <a:pt x="538" y="1085"/>
                </a:cubicBezTo>
                <a:cubicBezTo>
                  <a:pt x="552" y="1131"/>
                  <a:pt x="538" y="1146"/>
                  <a:pt x="586" y="1162"/>
                </a:cubicBezTo>
                <a:cubicBezTo>
                  <a:pt x="642" y="1150"/>
                  <a:pt x="694" y="1131"/>
                  <a:pt x="749" y="1114"/>
                </a:cubicBezTo>
                <a:cubicBezTo>
                  <a:pt x="762" y="1117"/>
                  <a:pt x="788" y="1123"/>
                  <a:pt x="788" y="112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65561" name="Freeform 25"/>
          <p:cNvSpPr>
            <a:spLocks/>
          </p:cNvSpPr>
          <p:nvPr/>
        </p:nvSpPr>
        <p:spPr bwMode="auto">
          <a:xfrm>
            <a:off x="8077200" y="5186363"/>
            <a:ext cx="655638" cy="147637"/>
          </a:xfrm>
          <a:custGeom>
            <a:avLst/>
            <a:gdLst>
              <a:gd name="T0" fmla="*/ 0 w 413"/>
              <a:gd name="T1" fmla="*/ 45 h 93"/>
              <a:gd name="T2" fmla="*/ 96 w 413"/>
              <a:gd name="T3" fmla="*/ 16 h 93"/>
              <a:gd name="T4" fmla="*/ 202 w 413"/>
              <a:gd name="T5" fmla="*/ 93 h 93"/>
              <a:gd name="T6" fmla="*/ 346 w 413"/>
              <a:gd name="T7" fmla="*/ 64 h 93"/>
              <a:gd name="T8" fmla="*/ 413 w 413"/>
              <a:gd name="T9" fmla="*/ 83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3" h="93">
                <a:moveTo>
                  <a:pt x="0" y="45"/>
                </a:moveTo>
                <a:cubicBezTo>
                  <a:pt x="69" y="0"/>
                  <a:pt x="36" y="2"/>
                  <a:pt x="96" y="16"/>
                </a:cubicBezTo>
                <a:cubicBezTo>
                  <a:pt x="129" y="49"/>
                  <a:pt x="168" y="61"/>
                  <a:pt x="202" y="93"/>
                </a:cubicBezTo>
                <a:cubicBezTo>
                  <a:pt x="261" y="86"/>
                  <a:pt x="294" y="82"/>
                  <a:pt x="346" y="64"/>
                </a:cubicBezTo>
                <a:cubicBezTo>
                  <a:pt x="401" y="75"/>
                  <a:pt x="379" y="67"/>
                  <a:pt x="413" y="8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31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8602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28" name="Line 20"/>
          <p:cNvSpPr>
            <a:spLocks noChangeShapeType="1"/>
          </p:cNvSpPr>
          <p:nvPr/>
        </p:nvSpPr>
        <p:spPr bwMode="auto">
          <a:xfrm>
            <a:off x="1371600" y="3886200"/>
            <a:ext cx="0" cy="304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68629" name="Line 21"/>
          <p:cNvSpPr>
            <a:spLocks noChangeShapeType="1"/>
          </p:cNvSpPr>
          <p:nvPr/>
        </p:nvSpPr>
        <p:spPr bwMode="auto">
          <a:xfrm>
            <a:off x="3581400" y="3886200"/>
            <a:ext cx="0" cy="304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pic>
        <p:nvPicPr>
          <p:cNvPr id="68626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2644775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27238" y="-106792"/>
            <a:ext cx="8289524" cy="1143000"/>
          </a:xfrm>
        </p:spPr>
        <p:txBody>
          <a:bodyPr>
            <a:normAutofit/>
          </a:bodyPr>
          <a:lstStyle/>
          <a:p>
            <a:r>
              <a:rPr lang="lv-LV" altLang="lv-LV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Konformacionālās izmaiņas pēc IPTG piesaistīšanās</a:t>
            </a:r>
            <a:endParaRPr lang="en-GB" altLang="lv-LV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1143000" y="4114800"/>
            <a:ext cx="990600" cy="1143000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2819400" y="4114800"/>
            <a:ext cx="990600" cy="1143000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1143000" y="3124200"/>
            <a:ext cx="990600" cy="838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2819400" y="3124200"/>
            <a:ext cx="990600" cy="838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 rot="-2608447">
            <a:off x="2209800" y="5181600"/>
            <a:ext cx="228600" cy="1066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 rot="2608911">
            <a:off x="2590800" y="5181600"/>
            <a:ext cx="228600" cy="1066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 rot="2978781">
            <a:off x="2371725" y="1792288"/>
            <a:ext cx="2286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21" name="Rectangle 13"/>
          <p:cNvSpPr>
            <a:spLocks noChangeArrowheads="1"/>
          </p:cNvSpPr>
          <p:nvPr/>
        </p:nvSpPr>
        <p:spPr bwMode="auto">
          <a:xfrm rot="-3091967">
            <a:off x="2225675" y="1781175"/>
            <a:ext cx="228600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22" name="Oval 14"/>
          <p:cNvSpPr>
            <a:spLocks noChangeArrowheads="1"/>
          </p:cNvSpPr>
          <p:nvPr/>
        </p:nvSpPr>
        <p:spPr bwMode="auto">
          <a:xfrm>
            <a:off x="1447800" y="1676400"/>
            <a:ext cx="381000" cy="381000"/>
          </a:xfrm>
          <a:prstGeom prst="ellipse">
            <a:avLst/>
          </a:prstGeom>
          <a:solidFill>
            <a:srgbClr val="C9031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23" name="Oval 15"/>
          <p:cNvSpPr>
            <a:spLocks noChangeArrowheads="1"/>
          </p:cNvSpPr>
          <p:nvPr/>
        </p:nvSpPr>
        <p:spPr bwMode="auto">
          <a:xfrm>
            <a:off x="2971800" y="1676400"/>
            <a:ext cx="381000" cy="381000"/>
          </a:xfrm>
          <a:prstGeom prst="ellipse">
            <a:avLst/>
          </a:prstGeom>
          <a:solidFill>
            <a:srgbClr val="C9031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pic>
        <p:nvPicPr>
          <p:cNvPr id="68627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2644775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30" name="Line 22"/>
          <p:cNvSpPr>
            <a:spLocks noChangeShapeType="1"/>
          </p:cNvSpPr>
          <p:nvPr/>
        </p:nvSpPr>
        <p:spPr bwMode="auto">
          <a:xfrm>
            <a:off x="6019800" y="3962400"/>
            <a:ext cx="0" cy="304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68631" name="Line 23"/>
          <p:cNvSpPr>
            <a:spLocks noChangeShapeType="1"/>
          </p:cNvSpPr>
          <p:nvPr/>
        </p:nvSpPr>
        <p:spPr bwMode="auto">
          <a:xfrm>
            <a:off x="8229600" y="3962400"/>
            <a:ext cx="0" cy="304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68632" name="Rectangle 24"/>
          <p:cNvSpPr>
            <a:spLocks noChangeArrowheads="1"/>
          </p:cNvSpPr>
          <p:nvPr/>
        </p:nvSpPr>
        <p:spPr bwMode="auto">
          <a:xfrm>
            <a:off x="5791200" y="4191000"/>
            <a:ext cx="990600" cy="1143000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33" name="Rectangle 25"/>
          <p:cNvSpPr>
            <a:spLocks noChangeArrowheads="1"/>
          </p:cNvSpPr>
          <p:nvPr/>
        </p:nvSpPr>
        <p:spPr bwMode="auto">
          <a:xfrm>
            <a:off x="7467600" y="4191000"/>
            <a:ext cx="990600" cy="1143000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34" name="Rectangle 26"/>
          <p:cNvSpPr>
            <a:spLocks noChangeArrowheads="1"/>
          </p:cNvSpPr>
          <p:nvPr/>
        </p:nvSpPr>
        <p:spPr bwMode="auto">
          <a:xfrm rot="-2608447">
            <a:off x="6858000" y="5257800"/>
            <a:ext cx="228600" cy="1066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35" name="Rectangle 27"/>
          <p:cNvSpPr>
            <a:spLocks noChangeArrowheads="1"/>
          </p:cNvSpPr>
          <p:nvPr/>
        </p:nvSpPr>
        <p:spPr bwMode="auto">
          <a:xfrm rot="2608911">
            <a:off x="7239000" y="5257800"/>
            <a:ext cx="228600" cy="1066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42" name="Rectangle 34"/>
          <p:cNvSpPr>
            <a:spLocks noChangeArrowheads="1"/>
          </p:cNvSpPr>
          <p:nvPr/>
        </p:nvSpPr>
        <p:spPr bwMode="auto">
          <a:xfrm rot="-948816">
            <a:off x="5756275" y="3117850"/>
            <a:ext cx="990600" cy="838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43" name="Rectangle 35"/>
          <p:cNvSpPr>
            <a:spLocks noChangeArrowheads="1"/>
          </p:cNvSpPr>
          <p:nvPr/>
        </p:nvSpPr>
        <p:spPr bwMode="auto">
          <a:xfrm rot="652378">
            <a:off x="7513638" y="3121025"/>
            <a:ext cx="990600" cy="838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44" name="Rectangle 36"/>
          <p:cNvSpPr>
            <a:spLocks noChangeArrowheads="1"/>
          </p:cNvSpPr>
          <p:nvPr/>
        </p:nvSpPr>
        <p:spPr bwMode="auto">
          <a:xfrm rot="3859804">
            <a:off x="7132638" y="1543050"/>
            <a:ext cx="228600" cy="1905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45" name="Rectangle 37"/>
          <p:cNvSpPr>
            <a:spLocks noChangeArrowheads="1"/>
          </p:cNvSpPr>
          <p:nvPr/>
        </p:nvSpPr>
        <p:spPr bwMode="auto">
          <a:xfrm rot="-3584535">
            <a:off x="6920706" y="1577182"/>
            <a:ext cx="261937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46" name="Oval 38"/>
          <p:cNvSpPr>
            <a:spLocks noChangeArrowheads="1"/>
          </p:cNvSpPr>
          <p:nvPr/>
        </p:nvSpPr>
        <p:spPr bwMode="auto">
          <a:xfrm>
            <a:off x="6019800" y="1676400"/>
            <a:ext cx="381000" cy="381000"/>
          </a:xfrm>
          <a:prstGeom prst="ellipse">
            <a:avLst/>
          </a:prstGeom>
          <a:solidFill>
            <a:srgbClr val="C9031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47" name="Oval 39"/>
          <p:cNvSpPr>
            <a:spLocks noChangeArrowheads="1"/>
          </p:cNvSpPr>
          <p:nvPr/>
        </p:nvSpPr>
        <p:spPr bwMode="auto">
          <a:xfrm>
            <a:off x="7924800" y="1676400"/>
            <a:ext cx="381000" cy="381000"/>
          </a:xfrm>
          <a:prstGeom prst="ellipse">
            <a:avLst/>
          </a:prstGeom>
          <a:solidFill>
            <a:srgbClr val="C9031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49" name="AutoShape 41"/>
          <p:cNvSpPr>
            <a:spLocks noChangeArrowheads="1"/>
          </p:cNvSpPr>
          <p:nvPr/>
        </p:nvSpPr>
        <p:spPr bwMode="auto">
          <a:xfrm>
            <a:off x="4572000" y="4114800"/>
            <a:ext cx="457200" cy="3810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50" name="AutoShape 42"/>
          <p:cNvSpPr>
            <a:spLocks noChangeArrowheads="1"/>
          </p:cNvSpPr>
          <p:nvPr/>
        </p:nvSpPr>
        <p:spPr bwMode="auto">
          <a:xfrm>
            <a:off x="7467600" y="3810000"/>
            <a:ext cx="457200" cy="3810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51" name="Line 43"/>
          <p:cNvSpPr>
            <a:spLocks noChangeShapeType="1"/>
          </p:cNvSpPr>
          <p:nvPr/>
        </p:nvSpPr>
        <p:spPr bwMode="auto">
          <a:xfrm>
            <a:off x="4191000" y="39624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68652" name="AutoShape 44"/>
          <p:cNvSpPr>
            <a:spLocks noChangeArrowheads="1"/>
          </p:cNvSpPr>
          <p:nvPr/>
        </p:nvSpPr>
        <p:spPr bwMode="auto">
          <a:xfrm>
            <a:off x="6400800" y="3810000"/>
            <a:ext cx="457200" cy="3810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8653" name="Text Box 45"/>
          <p:cNvSpPr txBox="1">
            <a:spLocks noChangeArrowheads="1"/>
          </p:cNvSpPr>
          <p:nvPr/>
        </p:nvSpPr>
        <p:spPr bwMode="auto">
          <a:xfrm>
            <a:off x="4389331" y="4527361"/>
            <a:ext cx="1219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 dirty="0"/>
              <a:t>(IPTG)</a:t>
            </a:r>
            <a:endParaRPr lang="en-GB" altLang="lv-LV" sz="2000" dirty="0"/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533400" y="6090531"/>
            <a:ext cx="7696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lv-LV" altLang="lv-LV" sz="2400" dirty="0" smtClean="0"/>
              <a:t>Piesaistoties IPTG, DNS piesaistīšanās spirāles attālinās un represors vairs nevar piesaistīties pie DNS</a:t>
            </a:r>
            <a:endParaRPr lang="en-GB" altLang="lv-LV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32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9849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alt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Represija RNS polimerāzes pārejai uz «atvērto kompleksu»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4"/>
            <a:ext cx="3755255" cy="5032375"/>
          </a:xfrm>
        </p:spPr>
        <p:txBody>
          <a:bodyPr/>
          <a:lstStyle/>
          <a:p>
            <a:r>
              <a:rPr lang="lv-LV" dirty="0" smtClean="0"/>
              <a:t>RNAP-</a:t>
            </a:r>
            <a:r>
              <a:rPr lang="el-GR" dirty="0" smtClean="0">
                <a:latin typeface="Calibri" panose="020F0502020204030204" pitchFamily="34" charset="0"/>
              </a:rPr>
              <a:t>σ</a:t>
            </a:r>
            <a:r>
              <a:rPr lang="lv-LV" dirty="0" smtClean="0"/>
              <a:t> spēj piesaistīties promoteram, bet represors neļauj izveidot «atvērto kompleksu»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351" y="1916698"/>
            <a:ext cx="6112649" cy="2516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828" y="4369190"/>
            <a:ext cx="6045693" cy="2488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830" y="5809502"/>
            <a:ext cx="1574287" cy="715585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6092113" y="4112192"/>
            <a:ext cx="443884" cy="5957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8" name="Straight Connector 7"/>
          <p:cNvCxnSpPr/>
          <p:nvPr/>
        </p:nvCxnSpPr>
        <p:spPr>
          <a:xfrm>
            <a:off x="5896805" y="4112192"/>
            <a:ext cx="639192" cy="5247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012214" y="4129948"/>
            <a:ext cx="807869" cy="4784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28613" y="2956900"/>
            <a:ext cx="1640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Represors</a:t>
            </a:r>
            <a:endParaRPr lang="lv-LV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28613" y="5409392"/>
            <a:ext cx="1640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Represors</a:t>
            </a:r>
            <a:endParaRPr lang="lv-LV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33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1534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Represija polimerāzes virzībai tālāk no promotera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825624"/>
            <a:ext cx="5415380" cy="5032375"/>
          </a:xfrm>
        </p:spPr>
        <p:txBody>
          <a:bodyPr/>
          <a:lstStyle/>
          <a:p>
            <a:r>
              <a:rPr lang="lv-LV" dirty="0" smtClean="0"/>
              <a:t>Represors bloķē polimerāzes virzību uz priekšu, piesaistoties lejteces (downstream) DNS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314" y="3375780"/>
            <a:ext cx="5695950" cy="22193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34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3522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3" name="Oval 1035"/>
          <p:cNvSpPr>
            <a:spLocks noChangeArrowheads="1"/>
          </p:cNvSpPr>
          <p:nvPr/>
        </p:nvSpPr>
        <p:spPr bwMode="auto">
          <a:xfrm>
            <a:off x="609600" y="4495800"/>
            <a:ext cx="2743200" cy="1066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054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90600" y="-152400"/>
            <a:ext cx="7772400" cy="1143000"/>
          </a:xfrm>
        </p:spPr>
        <p:txBody>
          <a:bodyPr/>
          <a:lstStyle/>
          <a:p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Represija ar anti-</a:t>
            </a:r>
            <a:r>
              <a:rPr lang="el-GR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</a:t>
            </a:r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faktoriem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547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1016014"/>
            <a:ext cx="8686800" cy="2590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lv-LV" altLang="lv-LV" sz="2800" dirty="0" smtClean="0"/>
              <a:t>Anti-</a:t>
            </a:r>
            <a:r>
              <a:rPr lang="el-GR" altLang="lv-LV" sz="2800" dirty="0" smtClean="0">
                <a:latin typeface="Calibri" panose="020F0502020204030204" pitchFamily="34" charset="0"/>
              </a:rPr>
              <a:t>σ</a:t>
            </a:r>
            <a:r>
              <a:rPr lang="lv-LV" altLang="lv-LV" sz="2800" dirty="0" smtClean="0"/>
              <a:t> faktori piesaistās pie atbilstošajiem  faktoriem, bloķējot to piesaisti RNS polimerāzei un promoteram</a:t>
            </a:r>
            <a:endParaRPr lang="en-GB" altLang="lv-LV" sz="2800" dirty="0"/>
          </a:p>
          <a:p>
            <a:r>
              <a:rPr lang="lv-LV" altLang="lv-LV" sz="2800" dirty="0" smtClean="0"/>
              <a:t>Galvenokārt tiek lietoti no </a:t>
            </a:r>
            <a:r>
              <a:rPr lang="el-GR" altLang="lv-LV" dirty="0">
                <a:latin typeface="Calibri" panose="020F0502020204030204" pitchFamily="34" charset="0"/>
              </a:rPr>
              <a:t>σ</a:t>
            </a:r>
            <a:r>
              <a:rPr lang="lv-LV" altLang="lv-LV" sz="2800" baseline="30000" dirty="0" smtClean="0"/>
              <a:t>70</a:t>
            </a:r>
            <a:r>
              <a:rPr lang="lv-LV" altLang="lv-LV" sz="2800" dirty="0" smtClean="0"/>
              <a:t> atšķirīgos </a:t>
            </a:r>
            <a:r>
              <a:rPr lang="el-GR" altLang="lv-LV" dirty="0" smtClean="0">
                <a:latin typeface="Calibri" panose="020F0502020204030204" pitchFamily="34" charset="0"/>
              </a:rPr>
              <a:t>σ</a:t>
            </a:r>
            <a:r>
              <a:rPr lang="lv-LV" altLang="lv-LV" dirty="0" smtClean="0">
                <a:latin typeface="Calibri" panose="020F0502020204030204" pitchFamily="34" charset="0"/>
              </a:rPr>
              <a:t> </a:t>
            </a:r>
            <a:r>
              <a:rPr lang="lv-LV" altLang="lv-LV" sz="2800" dirty="0" smtClean="0"/>
              <a:t>faktoros – piemēram sporulācijā</a:t>
            </a:r>
            <a:endParaRPr lang="lv-LV" altLang="lv-LV" sz="2800" baseline="30000" dirty="0"/>
          </a:p>
          <a:p>
            <a:r>
              <a:rPr lang="lv-LV" altLang="lv-LV" sz="2800" dirty="0" smtClean="0"/>
              <a:t>Daži bakteriofāgi izmanto savus anti-</a:t>
            </a:r>
            <a:r>
              <a:rPr lang="el-GR" altLang="lv-LV" dirty="0" smtClean="0">
                <a:latin typeface="Calibri" panose="020F0502020204030204" pitchFamily="34" charset="0"/>
              </a:rPr>
              <a:t>σ</a:t>
            </a:r>
            <a:r>
              <a:rPr lang="lv-LV" altLang="lv-LV" dirty="0" smtClean="0">
                <a:latin typeface="Calibri" panose="020F0502020204030204" pitchFamily="34" charset="0"/>
              </a:rPr>
              <a:t> faktorus, lai nomāktu šūnas gēnu ekspresiju</a:t>
            </a:r>
            <a:endParaRPr lang="en-GB" altLang="lv-LV" sz="2800" dirty="0"/>
          </a:p>
        </p:txBody>
      </p:sp>
      <p:sp>
        <p:nvSpPr>
          <p:cNvPr id="105476" name="Rectangle 1028"/>
          <p:cNvSpPr>
            <a:spLocks noChangeArrowheads="1"/>
          </p:cNvSpPr>
          <p:nvPr/>
        </p:nvSpPr>
        <p:spPr bwMode="auto">
          <a:xfrm>
            <a:off x="304800" y="5715000"/>
            <a:ext cx="3581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05477" name="Rectangle 1029"/>
          <p:cNvSpPr>
            <a:spLocks noChangeArrowheads="1"/>
          </p:cNvSpPr>
          <p:nvPr/>
        </p:nvSpPr>
        <p:spPr bwMode="auto">
          <a:xfrm>
            <a:off x="1143000" y="5715000"/>
            <a:ext cx="5334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05478" name="Rectangle 1030"/>
          <p:cNvSpPr>
            <a:spLocks noChangeArrowheads="1"/>
          </p:cNvSpPr>
          <p:nvPr/>
        </p:nvSpPr>
        <p:spPr bwMode="auto">
          <a:xfrm>
            <a:off x="2286000" y="5715000"/>
            <a:ext cx="5334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05479" name="Text Box 1031"/>
          <p:cNvSpPr txBox="1">
            <a:spLocks noChangeArrowheads="1"/>
          </p:cNvSpPr>
          <p:nvPr/>
        </p:nvSpPr>
        <p:spPr bwMode="auto">
          <a:xfrm>
            <a:off x="1143000" y="5943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/>
              <a:t>-10          -35</a:t>
            </a:r>
            <a:endParaRPr lang="en-GB" altLang="lv-LV"/>
          </a:p>
        </p:txBody>
      </p:sp>
      <p:sp>
        <p:nvSpPr>
          <p:cNvPr id="105480" name="Line 1032"/>
          <p:cNvSpPr>
            <a:spLocks noChangeShapeType="1"/>
          </p:cNvSpPr>
          <p:nvPr/>
        </p:nvSpPr>
        <p:spPr bwMode="auto">
          <a:xfrm flipV="1">
            <a:off x="3429000" y="5334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105481" name="Line 1033"/>
          <p:cNvSpPr>
            <a:spLocks noChangeShapeType="1"/>
          </p:cNvSpPr>
          <p:nvPr/>
        </p:nvSpPr>
        <p:spPr bwMode="auto">
          <a:xfrm>
            <a:off x="3429000" y="5334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105482" name="Oval 1034"/>
          <p:cNvSpPr>
            <a:spLocks noChangeArrowheads="1"/>
          </p:cNvSpPr>
          <p:nvPr/>
        </p:nvSpPr>
        <p:spPr bwMode="auto">
          <a:xfrm>
            <a:off x="1066800" y="5334000"/>
            <a:ext cx="18288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05484" name="Text Box 1036"/>
          <p:cNvSpPr txBox="1">
            <a:spLocks noChangeArrowheads="1"/>
          </p:cNvSpPr>
          <p:nvPr/>
        </p:nvSpPr>
        <p:spPr bwMode="auto">
          <a:xfrm>
            <a:off x="1371600" y="4648200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800" dirty="0"/>
              <a:t>RNAP</a:t>
            </a:r>
            <a:endParaRPr lang="en-GB" altLang="lv-LV" sz="2800" dirty="0"/>
          </a:p>
        </p:txBody>
      </p:sp>
      <p:sp>
        <p:nvSpPr>
          <p:cNvPr id="105485" name="Text Box 1037"/>
          <p:cNvSpPr txBox="1">
            <a:spLocks noChangeArrowheads="1"/>
          </p:cNvSpPr>
          <p:nvPr/>
        </p:nvSpPr>
        <p:spPr bwMode="auto">
          <a:xfrm>
            <a:off x="1752600" y="53340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>
                <a:latin typeface="Symbol" panose="05050102010706020507" pitchFamily="18" charset="2"/>
              </a:rPr>
              <a:t>s</a:t>
            </a:r>
            <a:endParaRPr lang="en-GB" altLang="lv-LV">
              <a:latin typeface="Symbol" panose="05050102010706020507" pitchFamily="18" charset="2"/>
            </a:endParaRPr>
          </a:p>
        </p:txBody>
      </p:sp>
      <p:sp>
        <p:nvSpPr>
          <p:cNvPr id="105486" name="Oval 1038"/>
          <p:cNvSpPr>
            <a:spLocks noChangeArrowheads="1"/>
          </p:cNvSpPr>
          <p:nvPr/>
        </p:nvSpPr>
        <p:spPr bwMode="auto">
          <a:xfrm>
            <a:off x="6272099" y="3140705"/>
            <a:ext cx="2743200" cy="1066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05487" name="Rectangle 1039"/>
          <p:cNvSpPr>
            <a:spLocks noChangeArrowheads="1"/>
          </p:cNvSpPr>
          <p:nvPr/>
        </p:nvSpPr>
        <p:spPr bwMode="auto">
          <a:xfrm>
            <a:off x="5029200" y="5791200"/>
            <a:ext cx="3581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05488" name="Rectangle 1040"/>
          <p:cNvSpPr>
            <a:spLocks noChangeArrowheads="1"/>
          </p:cNvSpPr>
          <p:nvPr/>
        </p:nvSpPr>
        <p:spPr bwMode="auto">
          <a:xfrm>
            <a:off x="5867400" y="5791200"/>
            <a:ext cx="5334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05489" name="Rectangle 1041"/>
          <p:cNvSpPr>
            <a:spLocks noChangeArrowheads="1"/>
          </p:cNvSpPr>
          <p:nvPr/>
        </p:nvSpPr>
        <p:spPr bwMode="auto">
          <a:xfrm>
            <a:off x="7010400" y="5791200"/>
            <a:ext cx="5334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05490" name="Text Box 1042"/>
          <p:cNvSpPr txBox="1">
            <a:spLocks noChangeArrowheads="1"/>
          </p:cNvSpPr>
          <p:nvPr/>
        </p:nvSpPr>
        <p:spPr bwMode="auto">
          <a:xfrm>
            <a:off x="5867400" y="6019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/>
              <a:t>-10          -35</a:t>
            </a:r>
            <a:endParaRPr lang="en-GB" altLang="lv-LV"/>
          </a:p>
        </p:txBody>
      </p:sp>
      <p:sp>
        <p:nvSpPr>
          <p:cNvPr id="105491" name="Line 1043"/>
          <p:cNvSpPr>
            <a:spLocks noChangeShapeType="1"/>
          </p:cNvSpPr>
          <p:nvPr/>
        </p:nvSpPr>
        <p:spPr bwMode="auto">
          <a:xfrm flipV="1">
            <a:off x="8153400" y="5410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105492" name="Line 1044"/>
          <p:cNvSpPr>
            <a:spLocks noChangeShapeType="1"/>
          </p:cNvSpPr>
          <p:nvPr/>
        </p:nvSpPr>
        <p:spPr bwMode="auto">
          <a:xfrm>
            <a:off x="8153400" y="5410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105493" name="Oval 1045"/>
          <p:cNvSpPr>
            <a:spLocks noChangeArrowheads="1"/>
          </p:cNvSpPr>
          <p:nvPr/>
        </p:nvSpPr>
        <p:spPr bwMode="auto">
          <a:xfrm>
            <a:off x="4572000" y="4953000"/>
            <a:ext cx="18288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05494" name="Text Box 1046"/>
          <p:cNvSpPr txBox="1">
            <a:spLocks noChangeArrowheads="1"/>
          </p:cNvSpPr>
          <p:nvPr/>
        </p:nvSpPr>
        <p:spPr bwMode="auto">
          <a:xfrm>
            <a:off x="7124700" y="3379003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800" dirty="0"/>
              <a:t>RNAP</a:t>
            </a:r>
            <a:endParaRPr lang="en-GB" altLang="lv-LV" sz="2800" dirty="0"/>
          </a:p>
        </p:txBody>
      </p:sp>
      <p:sp>
        <p:nvSpPr>
          <p:cNvPr id="105495" name="Text Box 1047"/>
          <p:cNvSpPr txBox="1">
            <a:spLocks noChangeArrowheads="1"/>
          </p:cNvSpPr>
          <p:nvPr/>
        </p:nvSpPr>
        <p:spPr bwMode="auto">
          <a:xfrm>
            <a:off x="5257800" y="4953000"/>
            <a:ext cx="914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>
                <a:latin typeface="Symbol" panose="05050102010706020507" pitchFamily="18" charset="2"/>
              </a:rPr>
              <a:t>s</a:t>
            </a:r>
            <a:endParaRPr lang="en-GB" altLang="lv-LV" sz="2000">
              <a:latin typeface="Symbol" panose="05050102010706020507" pitchFamily="18" charset="2"/>
            </a:endParaRPr>
          </a:p>
        </p:txBody>
      </p:sp>
      <p:sp>
        <p:nvSpPr>
          <p:cNvPr id="105496" name="Rectangle 1048"/>
          <p:cNvSpPr>
            <a:spLocks noChangeArrowheads="1"/>
          </p:cNvSpPr>
          <p:nvPr/>
        </p:nvSpPr>
        <p:spPr bwMode="auto">
          <a:xfrm>
            <a:off x="4648200" y="4648200"/>
            <a:ext cx="1600200" cy="381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05497" name="Text Box 1049"/>
          <p:cNvSpPr txBox="1">
            <a:spLocks noChangeArrowheads="1"/>
          </p:cNvSpPr>
          <p:nvPr/>
        </p:nvSpPr>
        <p:spPr bwMode="auto">
          <a:xfrm>
            <a:off x="4800600" y="4648200"/>
            <a:ext cx="1371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 dirty="0"/>
              <a:t>anti-</a:t>
            </a:r>
            <a:r>
              <a:rPr lang="lv-LV" altLang="lv-LV" sz="2000" dirty="0">
                <a:latin typeface="Symbol" panose="05050102010706020507" pitchFamily="18" charset="2"/>
              </a:rPr>
              <a:t>s</a:t>
            </a:r>
            <a:endParaRPr lang="en-GB" altLang="lv-LV" sz="2000" dirty="0">
              <a:latin typeface="Symbol" panose="05050102010706020507" pitchFamily="18" charset="2"/>
            </a:endParaRPr>
          </a:p>
        </p:txBody>
      </p:sp>
      <p:sp>
        <p:nvSpPr>
          <p:cNvPr id="105498" name="Line 1050"/>
          <p:cNvSpPr>
            <a:spLocks noChangeShapeType="1"/>
          </p:cNvSpPr>
          <p:nvPr/>
        </p:nvSpPr>
        <p:spPr bwMode="auto">
          <a:xfrm>
            <a:off x="8001000" y="5029200"/>
            <a:ext cx="914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105499" name="Line 1051"/>
          <p:cNvSpPr>
            <a:spLocks noChangeShapeType="1"/>
          </p:cNvSpPr>
          <p:nvPr/>
        </p:nvSpPr>
        <p:spPr bwMode="auto">
          <a:xfrm flipH="1">
            <a:off x="8001000" y="4876800"/>
            <a:ext cx="914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28" name="Down Arrow 27"/>
          <p:cNvSpPr/>
          <p:nvPr/>
        </p:nvSpPr>
        <p:spPr>
          <a:xfrm rot="2939064">
            <a:off x="6376225" y="4138210"/>
            <a:ext cx="443884" cy="5957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29" name="Straight Connector 28"/>
          <p:cNvCxnSpPr/>
          <p:nvPr/>
        </p:nvCxnSpPr>
        <p:spPr>
          <a:xfrm rot="2939064">
            <a:off x="6257149" y="4165869"/>
            <a:ext cx="639192" cy="5247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2939064" flipV="1">
            <a:off x="6372558" y="4183625"/>
            <a:ext cx="807869" cy="4784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own Arrow 32"/>
          <p:cNvSpPr/>
          <p:nvPr/>
        </p:nvSpPr>
        <p:spPr>
          <a:xfrm rot="18636583">
            <a:off x="6470548" y="5106211"/>
            <a:ext cx="443884" cy="5957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34" name="Straight Connector 33"/>
          <p:cNvCxnSpPr/>
          <p:nvPr/>
        </p:nvCxnSpPr>
        <p:spPr>
          <a:xfrm rot="18636583">
            <a:off x="6327278" y="5098541"/>
            <a:ext cx="639192" cy="5247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8636583" flipV="1">
            <a:off x="6271254" y="5170646"/>
            <a:ext cx="807869" cy="4784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35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618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uiExpand="1" build="p" autoUpdateAnimBg="0"/>
      <p:bldP spid="105486" grpId="0" animBg="1"/>
      <p:bldP spid="105487" grpId="0" animBg="1"/>
      <p:bldP spid="105488" grpId="0" animBg="1"/>
      <p:bldP spid="105489" grpId="0" animBg="1"/>
      <p:bldP spid="105490" grpId="0"/>
      <p:bldP spid="105491" grpId="0" animBg="1"/>
      <p:bldP spid="105492" grpId="0" animBg="1"/>
      <p:bldP spid="105493" grpId="0" animBg="1"/>
      <p:bldP spid="105494" grpId="0"/>
      <p:bldP spid="105495" grpId="0"/>
      <p:bldP spid="105496" grpId="0" animBg="1"/>
      <p:bldP spid="105497" grpId="0"/>
      <p:bldP spid="105498" grpId="0" animBg="1"/>
      <p:bldP spid="105499" grpId="0" animBg="1"/>
      <p:bldP spid="28" grpId="0" animBg="1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Rsd- anti -</a:t>
            </a:r>
            <a:r>
              <a:rPr lang="lv-LV" alt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alt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σ</a:t>
            </a:r>
            <a:r>
              <a:rPr lang="lv-LV" altLang="lv-LV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</a:t>
            </a:r>
            <a:r>
              <a:rPr lang="lv-LV" alt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faktors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351338"/>
          </a:xfrm>
        </p:spPr>
        <p:txBody>
          <a:bodyPr/>
          <a:lstStyle/>
          <a:p>
            <a:r>
              <a:rPr lang="lv-LV" dirty="0" smtClean="0"/>
              <a:t>Stacionārajā fāzē tiek producēts Rsd proteīns, kurš piesaistas pie </a:t>
            </a:r>
            <a:r>
              <a:rPr lang="el-GR" altLang="lv-LV" dirty="0" smtClean="0">
                <a:latin typeface="Calibri" panose="020F0502020204030204" pitchFamily="34" charset="0"/>
              </a:rPr>
              <a:t>σ</a:t>
            </a:r>
            <a:r>
              <a:rPr lang="lv-LV" altLang="lv-LV" baseline="30000" dirty="0" smtClean="0"/>
              <a:t>70 </a:t>
            </a:r>
            <a:r>
              <a:rPr lang="lv-LV" dirty="0" smtClean="0"/>
              <a:t>un bloķē tā aktivitāti</a:t>
            </a:r>
          </a:p>
          <a:p>
            <a:r>
              <a:rPr lang="lv-LV" dirty="0" smtClean="0"/>
              <a:t>Stacionārajā fāzē tiek producēts arī </a:t>
            </a:r>
            <a:r>
              <a:rPr lang="el-GR" altLang="lv-LV" dirty="0" smtClean="0">
                <a:latin typeface="Calibri" panose="020F0502020204030204" pitchFamily="34" charset="0"/>
              </a:rPr>
              <a:t>σ</a:t>
            </a:r>
            <a:r>
              <a:rPr lang="lv-LV" altLang="lv-LV" baseline="30000" dirty="0" smtClean="0"/>
              <a:t>38 </a:t>
            </a:r>
            <a:r>
              <a:rPr lang="lv-LV" dirty="0" smtClean="0"/>
              <a:t>faktors, kurš saistas ar RNAP un tiek ekspresēti stacionārās fāzes gēni</a:t>
            </a:r>
            <a:endParaRPr lang="lv-LV" dirty="0"/>
          </a:p>
        </p:txBody>
      </p:sp>
      <p:sp>
        <p:nvSpPr>
          <p:cNvPr id="4" name="Oval 1038"/>
          <p:cNvSpPr>
            <a:spLocks noChangeArrowheads="1"/>
          </p:cNvSpPr>
          <p:nvPr/>
        </p:nvSpPr>
        <p:spPr bwMode="auto">
          <a:xfrm>
            <a:off x="3187083" y="3831454"/>
            <a:ext cx="2743200" cy="1066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" name="Oval 1045"/>
          <p:cNvSpPr>
            <a:spLocks noChangeArrowheads="1"/>
          </p:cNvSpPr>
          <p:nvPr/>
        </p:nvSpPr>
        <p:spPr bwMode="auto">
          <a:xfrm>
            <a:off x="1358283" y="5450149"/>
            <a:ext cx="18288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7" name="Text Box 1046"/>
          <p:cNvSpPr txBox="1">
            <a:spLocks noChangeArrowheads="1"/>
          </p:cNvSpPr>
          <p:nvPr/>
        </p:nvSpPr>
        <p:spPr bwMode="auto">
          <a:xfrm>
            <a:off x="4025283" y="4113424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800" dirty="0"/>
              <a:t>RNAP</a:t>
            </a:r>
            <a:endParaRPr lang="en-GB" altLang="lv-LV" sz="2800" dirty="0"/>
          </a:p>
        </p:txBody>
      </p:sp>
      <p:sp>
        <p:nvSpPr>
          <p:cNvPr id="8" name="Text Box 1047"/>
          <p:cNvSpPr txBox="1">
            <a:spLocks noChangeArrowheads="1"/>
          </p:cNvSpPr>
          <p:nvPr/>
        </p:nvSpPr>
        <p:spPr bwMode="auto">
          <a:xfrm>
            <a:off x="2044083" y="5450149"/>
            <a:ext cx="914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 dirty="0" smtClean="0">
                <a:latin typeface="Symbol" panose="05050102010706020507" pitchFamily="18" charset="2"/>
              </a:rPr>
              <a:t>s</a:t>
            </a:r>
            <a:r>
              <a:rPr lang="lv-LV" altLang="lv-LV" sz="2000" baseline="30000" dirty="0" smtClean="0">
                <a:latin typeface="Symbol" panose="05050102010706020507" pitchFamily="18" charset="2"/>
              </a:rPr>
              <a:t>70</a:t>
            </a:r>
            <a:endParaRPr lang="en-GB" altLang="lv-LV" sz="2000" baseline="30000" dirty="0">
              <a:latin typeface="Symbol" panose="05050102010706020507" pitchFamily="18" charset="2"/>
            </a:endParaRPr>
          </a:p>
        </p:txBody>
      </p:sp>
      <p:sp>
        <p:nvSpPr>
          <p:cNvPr id="9" name="Rectangle 1048"/>
          <p:cNvSpPr>
            <a:spLocks noChangeArrowheads="1"/>
          </p:cNvSpPr>
          <p:nvPr/>
        </p:nvSpPr>
        <p:spPr bwMode="auto">
          <a:xfrm>
            <a:off x="1434483" y="5145349"/>
            <a:ext cx="1600200" cy="381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0" name="Text Box 1049"/>
          <p:cNvSpPr txBox="1">
            <a:spLocks noChangeArrowheads="1"/>
          </p:cNvSpPr>
          <p:nvPr/>
        </p:nvSpPr>
        <p:spPr bwMode="auto">
          <a:xfrm>
            <a:off x="1586883" y="5145349"/>
            <a:ext cx="1371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lv-LV" altLang="lv-LV" sz="2000" dirty="0" smtClean="0"/>
              <a:t>Rsd</a:t>
            </a:r>
            <a:endParaRPr lang="en-GB" altLang="lv-LV" sz="2000" dirty="0">
              <a:latin typeface="Symbol" panose="05050102010706020507" pitchFamily="18" charset="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263283" y="4898254"/>
            <a:ext cx="595789" cy="807869"/>
            <a:chOff x="6143498" y="4113891"/>
            <a:chExt cx="595789" cy="807869"/>
          </a:xfrm>
        </p:grpSpPr>
        <p:sp>
          <p:nvSpPr>
            <p:cNvPr id="11" name="Down Arrow 10"/>
            <p:cNvSpPr/>
            <p:nvPr/>
          </p:nvSpPr>
          <p:spPr>
            <a:xfrm rot="14016866">
              <a:off x="6219451" y="4178664"/>
              <a:ext cx="443884" cy="59578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14016866">
              <a:off x="6116288" y="4284211"/>
              <a:ext cx="639192" cy="5247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4016866" flipV="1">
              <a:off x="6085352" y="4278584"/>
              <a:ext cx="807869" cy="47848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Oval 1045"/>
          <p:cNvSpPr>
            <a:spLocks noChangeArrowheads="1"/>
          </p:cNvSpPr>
          <p:nvPr/>
        </p:nvSpPr>
        <p:spPr bwMode="auto">
          <a:xfrm>
            <a:off x="4352620" y="4643141"/>
            <a:ext cx="1293612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lv-LV"/>
          </a:p>
        </p:txBody>
      </p:sp>
      <p:sp>
        <p:nvSpPr>
          <p:cNvPr id="20" name="Text Box 1047"/>
          <p:cNvSpPr txBox="1">
            <a:spLocks noChangeArrowheads="1"/>
          </p:cNvSpPr>
          <p:nvPr/>
        </p:nvSpPr>
        <p:spPr bwMode="auto">
          <a:xfrm>
            <a:off x="4664826" y="4635027"/>
            <a:ext cx="914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 dirty="0" smtClean="0">
                <a:latin typeface="Symbol" panose="05050102010706020507" pitchFamily="18" charset="2"/>
              </a:rPr>
              <a:t>s</a:t>
            </a:r>
            <a:r>
              <a:rPr lang="lv-LV" altLang="lv-LV" sz="2000" baseline="30000" dirty="0" smtClean="0">
                <a:latin typeface="Symbol" panose="05050102010706020507" pitchFamily="18" charset="2"/>
              </a:rPr>
              <a:t>38</a:t>
            </a:r>
            <a:endParaRPr lang="en-GB" altLang="lv-LV" sz="2000" baseline="30000" dirty="0">
              <a:latin typeface="Symbol" panose="05050102010706020507" pitchFamily="18" charset="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52620" y="5100341"/>
            <a:ext cx="2971458" cy="20850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2" name="Rectangle 21"/>
          <p:cNvSpPr/>
          <p:nvPr/>
        </p:nvSpPr>
        <p:spPr>
          <a:xfrm>
            <a:off x="4793942" y="5100341"/>
            <a:ext cx="621437" cy="208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3" name="TextBox 22"/>
          <p:cNvSpPr txBox="1"/>
          <p:nvPr/>
        </p:nvSpPr>
        <p:spPr>
          <a:xfrm>
            <a:off x="4664826" y="5343386"/>
            <a:ext cx="1451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Stacionārās fāzes gēna promoters</a:t>
            </a:r>
            <a:endParaRPr lang="lv-LV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36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4806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/>
      <p:bldP spid="9" grpId="0" animBg="1"/>
      <p:bldP spid="10" grpId="0"/>
      <p:bldP spid="19" grpId="0" animBg="1"/>
      <p:bldP spid="20" grpId="0"/>
      <p:bldP spid="21" grpId="0" animBg="1"/>
      <p:bldP spid="22" grpId="0" animBg="1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07" y="0"/>
            <a:ext cx="7886700" cy="1325563"/>
          </a:xfrm>
        </p:spPr>
        <p:txBody>
          <a:bodyPr/>
          <a:lstStyle/>
          <a:p>
            <a:pPr algn="ctr"/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Bakteriofāga T4 asiA proteīns – anti - </a:t>
            </a:r>
            <a:r>
              <a:rPr lang="el-GR" alt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σ</a:t>
            </a:r>
            <a:r>
              <a:rPr lang="lv-LV" altLang="lv-LV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</a:t>
            </a:r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faktors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7899"/>
            <a:ext cx="8497595" cy="1882451"/>
          </a:xfrm>
        </p:spPr>
        <p:txBody>
          <a:bodyPr>
            <a:normAutofit fontScale="92500" lnSpcReduction="20000"/>
          </a:bodyPr>
          <a:lstStyle/>
          <a:p>
            <a:r>
              <a:rPr lang="lv-LV" sz="2400" dirty="0" smtClean="0"/>
              <a:t>Atšķirībā no T7 bakteriofāga, T4 bakteriofāga genoms nekodē savu RNS polimerāzi</a:t>
            </a:r>
          </a:p>
          <a:p>
            <a:r>
              <a:rPr lang="lv-LV" sz="2400" dirty="0" smtClean="0"/>
              <a:t>T4 bakteriofāgs producē asiA proteīnu, kas ir anti-</a:t>
            </a:r>
            <a:r>
              <a:rPr lang="el-GR" altLang="lv-LV" sz="2400" dirty="0">
                <a:latin typeface="Calibri" panose="020F0502020204030204" pitchFamily="34" charset="0"/>
              </a:rPr>
              <a:t>σ</a:t>
            </a:r>
            <a:r>
              <a:rPr lang="lv-LV" sz="2400" dirty="0" smtClean="0"/>
              <a:t> faktors</a:t>
            </a:r>
          </a:p>
          <a:p>
            <a:r>
              <a:rPr lang="lv-LV" sz="2400" dirty="0" smtClean="0"/>
              <a:t>T4 kodē arī gp55 proteīnu, kas darbojas līdzīgi sigma faktoram</a:t>
            </a:r>
          </a:p>
          <a:p>
            <a:r>
              <a:rPr lang="lv-LV" sz="2400" dirty="0" smtClean="0"/>
              <a:t>Rezultātā, šūnas mRNS sintēze tiek nomākta, bet bakteriofāga mRNS sintēze - aktivēta</a:t>
            </a:r>
            <a:endParaRPr lang="lv-LV" sz="2400" dirty="0"/>
          </a:p>
        </p:txBody>
      </p:sp>
      <p:sp>
        <p:nvSpPr>
          <p:cNvPr id="4" name="Oval 1038"/>
          <p:cNvSpPr>
            <a:spLocks noChangeArrowheads="1"/>
          </p:cNvSpPr>
          <p:nvPr/>
        </p:nvSpPr>
        <p:spPr bwMode="auto">
          <a:xfrm>
            <a:off x="3098306" y="3591757"/>
            <a:ext cx="2743200" cy="1066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" name="Oval 1045"/>
          <p:cNvSpPr>
            <a:spLocks noChangeArrowheads="1"/>
          </p:cNvSpPr>
          <p:nvPr/>
        </p:nvSpPr>
        <p:spPr bwMode="auto">
          <a:xfrm>
            <a:off x="1269506" y="5210452"/>
            <a:ext cx="18288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" name="Text Box 1046"/>
          <p:cNvSpPr txBox="1">
            <a:spLocks noChangeArrowheads="1"/>
          </p:cNvSpPr>
          <p:nvPr/>
        </p:nvSpPr>
        <p:spPr bwMode="auto">
          <a:xfrm>
            <a:off x="3936506" y="3873727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800" dirty="0"/>
              <a:t>RNAP</a:t>
            </a:r>
            <a:endParaRPr lang="en-GB" altLang="lv-LV" sz="2800" dirty="0"/>
          </a:p>
        </p:txBody>
      </p:sp>
      <p:sp>
        <p:nvSpPr>
          <p:cNvPr id="7" name="Text Box 1047"/>
          <p:cNvSpPr txBox="1">
            <a:spLocks noChangeArrowheads="1"/>
          </p:cNvSpPr>
          <p:nvPr/>
        </p:nvSpPr>
        <p:spPr bwMode="auto">
          <a:xfrm>
            <a:off x="1955306" y="5210452"/>
            <a:ext cx="914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 dirty="0" smtClean="0">
                <a:latin typeface="Symbol" panose="05050102010706020507" pitchFamily="18" charset="2"/>
              </a:rPr>
              <a:t>s</a:t>
            </a:r>
            <a:r>
              <a:rPr lang="lv-LV" altLang="lv-LV" sz="2000" baseline="30000" dirty="0" smtClean="0">
                <a:latin typeface="Symbol" panose="05050102010706020507" pitchFamily="18" charset="2"/>
              </a:rPr>
              <a:t>70</a:t>
            </a:r>
            <a:endParaRPr lang="en-GB" altLang="lv-LV" sz="2000" baseline="30000" dirty="0">
              <a:latin typeface="Symbol" panose="05050102010706020507" pitchFamily="18" charset="2"/>
            </a:endParaRPr>
          </a:p>
        </p:txBody>
      </p:sp>
      <p:sp>
        <p:nvSpPr>
          <p:cNvPr id="8" name="Rectangle 1048"/>
          <p:cNvSpPr>
            <a:spLocks noChangeArrowheads="1"/>
          </p:cNvSpPr>
          <p:nvPr/>
        </p:nvSpPr>
        <p:spPr bwMode="auto">
          <a:xfrm>
            <a:off x="1793289" y="4905652"/>
            <a:ext cx="874062" cy="381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9" name="Text Box 1049"/>
          <p:cNvSpPr txBox="1">
            <a:spLocks noChangeArrowheads="1"/>
          </p:cNvSpPr>
          <p:nvPr/>
        </p:nvSpPr>
        <p:spPr bwMode="auto">
          <a:xfrm>
            <a:off x="1498106" y="4905652"/>
            <a:ext cx="1371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lv-LV" altLang="lv-LV" sz="2000" dirty="0" smtClean="0"/>
              <a:t>asiA</a:t>
            </a:r>
            <a:endParaRPr lang="en-GB" altLang="lv-LV" sz="2000" dirty="0">
              <a:latin typeface="Symbol" panose="05050102010706020507" pitchFamily="18" charset="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74506" y="4658557"/>
            <a:ext cx="595789" cy="807869"/>
            <a:chOff x="6143498" y="4113891"/>
            <a:chExt cx="595789" cy="807869"/>
          </a:xfrm>
        </p:grpSpPr>
        <p:sp>
          <p:nvSpPr>
            <p:cNvPr id="11" name="Down Arrow 10"/>
            <p:cNvSpPr/>
            <p:nvPr/>
          </p:nvSpPr>
          <p:spPr>
            <a:xfrm rot="14016866">
              <a:off x="6219451" y="4178664"/>
              <a:ext cx="443884" cy="59578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14016866">
              <a:off x="6116288" y="4284211"/>
              <a:ext cx="639192" cy="5247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4016866" flipV="1">
              <a:off x="6085352" y="4278584"/>
              <a:ext cx="807869" cy="47848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val 1045"/>
          <p:cNvSpPr>
            <a:spLocks noChangeArrowheads="1"/>
          </p:cNvSpPr>
          <p:nvPr/>
        </p:nvSpPr>
        <p:spPr bwMode="auto">
          <a:xfrm>
            <a:off x="4263843" y="4403444"/>
            <a:ext cx="1293612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lv-LV"/>
          </a:p>
        </p:txBody>
      </p:sp>
      <p:sp>
        <p:nvSpPr>
          <p:cNvPr id="15" name="Text Box 1047"/>
          <p:cNvSpPr txBox="1">
            <a:spLocks noChangeArrowheads="1"/>
          </p:cNvSpPr>
          <p:nvPr/>
        </p:nvSpPr>
        <p:spPr bwMode="auto">
          <a:xfrm>
            <a:off x="4576049" y="4395330"/>
            <a:ext cx="914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gp55</a:t>
            </a:r>
            <a:endParaRPr lang="en-GB" altLang="lv-LV" sz="2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63843" y="4860644"/>
            <a:ext cx="2971458" cy="20850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7" name="Rectangle 16"/>
          <p:cNvSpPr/>
          <p:nvPr/>
        </p:nvSpPr>
        <p:spPr>
          <a:xfrm>
            <a:off x="4705165" y="4860644"/>
            <a:ext cx="621437" cy="208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8" name="TextBox 17"/>
          <p:cNvSpPr txBox="1"/>
          <p:nvPr/>
        </p:nvSpPr>
        <p:spPr>
          <a:xfrm>
            <a:off x="4576049" y="5103689"/>
            <a:ext cx="1451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T4 fāga promoteri</a:t>
            </a:r>
            <a:endParaRPr lang="lv-LV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37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6610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 animBg="1"/>
      <p:bldP spid="9" grpId="0"/>
      <p:bldP spid="14" grpId="0" animBg="1"/>
      <p:bldP spid="15" grpId="0"/>
      <p:bldP spid="16" grpId="0" animBg="1"/>
      <p:bldP spid="17" grpId="0" animBg="1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Anti-aktivācija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7772400" cy="1447800"/>
          </a:xfrm>
        </p:spPr>
        <p:txBody>
          <a:bodyPr/>
          <a:lstStyle/>
          <a:p>
            <a:r>
              <a:rPr lang="lv-LV" altLang="lv-LV" dirty="0" smtClean="0"/>
              <a:t>Represora molekula inaktivē aktivatoru</a:t>
            </a:r>
            <a:endParaRPr lang="lv-LV" altLang="lv-LV" dirty="0"/>
          </a:p>
        </p:txBody>
      </p:sp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5525609" y="3096180"/>
            <a:ext cx="2209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/>
              <a:t>       +1</a:t>
            </a:r>
            <a:endParaRPr lang="en-GB" altLang="lv-LV"/>
          </a:p>
        </p:txBody>
      </p:sp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3190042" y="5934689"/>
            <a:ext cx="2209800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dirty="0" smtClean="0"/>
              <a:t>Vājš promoters</a:t>
            </a:r>
            <a:endParaRPr lang="en-GB" altLang="lv-LV" dirty="0" smtClean="0"/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1666042" y="5934690"/>
            <a:ext cx="1524000" cy="4667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/>
              <a:t> ABS</a:t>
            </a:r>
            <a:endParaRPr lang="en-GB" altLang="lv-LV"/>
          </a:p>
        </p:txBody>
      </p:sp>
      <p:sp>
        <p:nvSpPr>
          <p:cNvPr id="54286" name="Text Box 14"/>
          <p:cNvSpPr txBox="1">
            <a:spLocks noChangeArrowheads="1"/>
          </p:cNvSpPr>
          <p:nvPr/>
        </p:nvSpPr>
        <p:spPr bwMode="auto">
          <a:xfrm>
            <a:off x="5399842" y="5934690"/>
            <a:ext cx="2209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/>
              <a:t>       +1</a:t>
            </a:r>
            <a:endParaRPr lang="en-GB" altLang="lv-LV"/>
          </a:p>
        </p:txBody>
      </p:sp>
      <p:sp>
        <p:nvSpPr>
          <p:cNvPr id="54287" name="Oval 15"/>
          <p:cNvSpPr>
            <a:spLocks noChangeArrowheads="1"/>
          </p:cNvSpPr>
          <p:nvPr/>
        </p:nvSpPr>
        <p:spPr bwMode="auto">
          <a:xfrm>
            <a:off x="1639409" y="2562780"/>
            <a:ext cx="17526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1715609" y="3096180"/>
            <a:ext cx="1600200" cy="4667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/>
              <a:t>     ABS</a:t>
            </a:r>
            <a:endParaRPr lang="en-GB" altLang="lv-LV"/>
          </a:p>
        </p:txBody>
      </p:sp>
      <p:sp>
        <p:nvSpPr>
          <p:cNvPr id="54289" name="Text Box 17"/>
          <p:cNvSpPr txBox="1">
            <a:spLocks noChangeArrowheads="1"/>
          </p:cNvSpPr>
          <p:nvPr/>
        </p:nvSpPr>
        <p:spPr bwMode="auto">
          <a:xfrm>
            <a:off x="3468209" y="2392313"/>
            <a:ext cx="2057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800" dirty="0"/>
              <a:t>RNA pol - </a:t>
            </a:r>
            <a:r>
              <a:rPr lang="lv-LV" altLang="lv-LV" sz="2800" dirty="0">
                <a:latin typeface="Symbol" panose="05050102010706020507" pitchFamily="18" charset="2"/>
              </a:rPr>
              <a:t>s</a:t>
            </a:r>
            <a:endParaRPr lang="en-GB" altLang="lv-LV" sz="2800" dirty="0">
              <a:latin typeface="Symbol" panose="05050102010706020507" pitchFamily="18" charset="2"/>
            </a:endParaRPr>
          </a:p>
        </p:txBody>
      </p:sp>
      <p:sp>
        <p:nvSpPr>
          <p:cNvPr id="54290" name="Text Box 18"/>
          <p:cNvSpPr txBox="1">
            <a:spLocks noChangeArrowheads="1"/>
          </p:cNvSpPr>
          <p:nvPr/>
        </p:nvSpPr>
        <p:spPr bwMode="auto">
          <a:xfrm>
            <a:off x="1849144" y="2624663"/>
            <a:ext cx="1447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 dirty="0" smtClean="0"/>
              <a:t>Aktivators</a:t>
            </a:r>
            <a:endParaRPr lang="en-GB" altLang="lv-LV" sz="2000" dirty="0"/>
          </a:p>
        </p:txBody>
      </p:sp>
      <p:sp>
        <p:nvSpPr>
          <p:cNvPr id="54293" name="Oval 21"/>
          <p:cNvSpPr>
            <a:spLocks noChangeArrowheads="1"/>
          </p:cNvSpPr>
          <p:nvPr/>
        </p:nvSpPr>
        <p:spPr bwMode="auto">
          <a:xfrm>
            <a:off x="1334609" y="4620180"/>
            <a:ext cx="17526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4294" name="Text Box 22"/>
          <p:cNvSpPr txBox="1">
            <a:spLocks noChangeArrowheads="1"/>
          </p:cNvSpPr>
          <p:nvPr/>
        </p:nvSpPr>
        <p:spPr bwMode="auto">
          <a:xfrm>
            <a:off x="1666042" y="4710667"/>
            <a:ext cx="1447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 dirty="0" smtClean="0"/>
              <a:t>Aktivators</a:t>
            </a:r>
            <a:endParaRPr lang="en-GB" altLang="lv-LV" sz="2000" dirty="0"/>
          </a:p>
        </p:txBody>
      </p:sp>
      <p:sp>
        <p:nvSpPr>
          <p:cNvPr id="54295" name="Text Box 23"/>
          <p:cNvSpPr txBox="1">
            <a:spLocks noChangeArrowheads="1"/>
          </p:cNvSpPr>
          <p:nvPr/>
        </p:nvSpPr>
        <p:spPr bwMode="auto">
          <a:xfrm>
            <a:off x="1258409" y="5077380"/>
            <a:ext cx="1905000" cy="40011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 dirty="0"/>
              <a:t>        </a:t>
            </a:r>
            <a:r>
              <a:rPr lang="lv-LV" altLang="lv-LV" sz="2000" dirty="0" smtClean="0"/>
              <a:t>Represors</a:t>
            </a:r>
            <a:endParaRPr lang="en-GB" altLang="lv-LV" sz="2000" dirty="0"/>
          </a:p>
        </p:txBody>
      </p:sp>
      <p:sp>
        <p:nvSpPr>
          <p:cNvPr id="54297" name="Line 25"/>
          <p:cNvSpPr>
            <a:spLocks noChangeShapeType="1"/>
          </p:cNvSpPr>
          <p:nvPr/>
        </p:nvSpPr>
        <p:spPr bwMode="auto">
          <a:xfrm>
            <a:off x="6363809" y="263898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4298" name="Line 26"/>
          <p:cNvSpPr>
            <a:spLocks noChangeShapeType="1"/>
          </p:cNvSpPr>
          <p:nvPr/>
        </p:nvSpPr>
        <p:spPr bwMode="auto">
          <a:xfrm flipV="1">
            <a:off x="6287609" y="545838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4299" name="Line 27"/>
          <p:cNvSpPr>
            <a:spLocks noChangeShapeType="1"/>
          </p:cNvSpPr>
          <p:nvPr/>
        </p:nvSpPr>
        <p:spPr bwMode="auto">
          <a:xfrm>
            <a:off x="6363809" y="2638980"/>
            <a:ext cx="1295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4300" name="Line 28"/>
          <p:cNvSpPr>
            <a:spLocks noChangeShapeType="1"/>
          </p:cNvSpPr>
          <p:nvPr/>
        </p:nvSpPr>
        <p:spPr bwMode="auto">
          <a:xfrm>
            <a:off x="6287609" y="545838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4301" name="Line 29"/>
          <p:cNvSpPr>
            <a:spLocks noChangeShapeType="1"/>
          </p:cNvSpPr>
          <p:nvPr/>
        </p:nvSpPr>
        <p:spPr bwMode="auto">
          <a:xfrm>
            <a:off x="6211409" y="5001180"/>
            <a:ext cx="1447800" cy="914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4302" name="Line 30"/>
          <p:cNvSpPr>
            <a:spLocks noChangeShapeType="1"/>
          </p:cNvSpPr>
          <p:nvPr/>
        </p:nvSpPr>
        <p:spPr bwMode="auto">
          <a:xfrm flipV="1">
            <a:off x="6135209" y="5001180"/>
            <a:ext cx="1600200" cy="838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4303" name="Line 31"/>
          <p:cNvSpPr>
            <a:spLocks noChangeShapeType="1"/>
          </p:cNvSpPr>
          <p:nvPr/>
        </p:nvSpPr>
        <p:spPr bwMode="auto">
          <a:xfrm flipV="1">
            <a:off x="1639409" y="3562905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4304" name="Text Box 32"/>
          <p:cNvSpPr txBox="1">
            <a:spLocks noChangeArrowheads="1"/>
          </p:cNvSpPr>
          <p:nvPr/>
        </p:nvSpPr>
        <p:spPr bwMode="auto">
          <a:xfrm>
            <a:off x="115409" y="3791505"/>
            <a:ext cx="4267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 dirty="0" smtClean="0"/>
              <a:t>Aktivatora piesaistīšanās sekvence</a:t>
            </a:r>
            <a:endParaRPr lang="en-GB" altLang="lv-LV" sz="2000" dirty="0"/>
          </a:p>
        </p:txBody>
      </p:sp>
      <p:sp>
        <p:nvSpPr>
          <p:cNvPr id="27" name="Oval 1035"/>
          <p:cNvSpPr>
            <a:spLocks noChangeArrowheads="1"/>
          </p:cNvSpPr>
          <p:nvPr/>
        </p:nvSpPr>
        <p:spPr bwMode="auto">
          <a:xfrm>
            <a:off x="2934809" y="1957973"/>
            <a:ext cx="2743200" cy="1066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28" name="Oval 1034"/>
          <p:cNvSpPr>
            <a:spLocks noChangeArrowheads="1"/>
          </p:cNvSpPr>
          <p:nvPr/>
        </p:nvSpPr>
        <p:spPr bwMode="auto">
          <a:xfrm>
            <a:off x="3392009" y="2796173"/>
            <a:ext cx="18288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29" name="Text Box 1036"/>
          <p:cNvSpPr txBox="1">
            <a:spLocks noChangeArrowheads="1"/>
          </p:cNvSpPr>
          <p:nvPr/>
        </p:nvSpPr>
        <p:spPr bwMode="auto">
          <a:xfrm>
            <a:off x="3696809" y="2110373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800" dirty="0"/>
              <a:t>RNAP</a:t>
            </a:r>
            <a:endParaRPr lang="en-GB" altLang="lv-LV" sz="2800" dirty="0"/>
          </a:p>
        </p:txBody>
      </p:sp>
      <p:sp>
        <p:nvSpPr>
          <p:cNvPr id="30" name="Text Box 1037"/>
          <p:cNvSpPr txBox="1">
            <a:spLocks noChangeArrowheads="1"/>
          </p:cNvSpPr>
          <p:nvPr/>
        </p:nvSpPr>
        <p:spPr bwMode="auto">
          <a:xfrm>
            <a:off x="4077809" y="2796173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>
                <a:latin typeface="Symbol" panose="05050102010706020507" pitchFamily="18" charset="2"/>
              </a:rPr>
              <a:t>s</a:t>
            </a:r>
            <a:endParaRPr lang="en-GB" altLang="lv-LV">
              <a:latin typeface="Symbol" panose="05050102010706020507" pitchFamily="18" charset="2"/>
            </a:endParaRP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3315809" y="3096180"/>
            <a:ext cx="2209800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 dirty="0" smtClean="0"/>
              <a:t>Vājš promoters</a:t>
            </a:r>
            <a:endParaRPr lang="en-GB" altLang="lv-LV" sz="2000" dirty="0"/>
          </a:p>
        </p:txBody>
      </p:sp>
      <p:sp>
        <p:nvSpPr>
          <p:cNvPr id="31" name="Oval 1035"/>
          <p:cNvSpPr>
            <a:spLocks noChangeArrowheads="1"/>
          </p:cNvSpPr>
          <p:nvPr/>
        </p:nvSpPr>
        <p:spPr bwMode="auto">
          <a:xfrm>
            <a:off x="3163409" y="4096305"/>
            <a:ext cx="2743200" cy="1066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32" name="Oval 1034"/>
          <p:cNvSpPr>
            <a:spLocks noChangeArrowheads="1"/>
          </p:cNvSpPr>
          <p:nvPr/>
        </p:nvSpPr>
        <p:spPr bwMode="auto">
          <a:xfrm>
            <a:off x="3620609" y="4934505"/>
            <a:ext cx="18288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33" name="Text Box 1036"/>
          <p:cNvSpPr txBox="1">
            <a:spLocks noChangeArrowheads="1"/>
          </p:cNvSpPr>
          <p:nvPr/>
        </p:nvSpPr>
        <p:spPr bwMode="auto">
          <a:xfrm>
            <a:off x="3925409" y="4248705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800" dirty="0"/>
              <a:t>RNAP</a:t>
            </a:r>
            <a:endParaRPr lang="en-GB" altLang="lv-LV" sz="2800" dirty="0"/>
          </a:p>
        </p:txBody>
      </p:sp>
      <p:sp>
        <p:nvSpPr>
          <p:cNvPr id="34" name="Text Box 1037"/>
          <p:cNvSpPr txBox="1">
            <a:spLocks noChangeArrowheads="1"/>
          </p:cNvSpPr>
          <p:nvPr/>
        </p:nvSpPr>
        <p:spPr bwMode="auto">
          <a:xfrm>
            <a:off x="4306409" y="4934505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>
                <a:latin typeface="Symbol" panose="05050102010706020507" pitchFamily="18" charset="2"/>
              </a:rPr>
              <a:t>s</a:t>
            </a:r>
            <a:endParaRPr lang="en-GB" altLang="lv-LV">
              <a:latin typeface="Symbol" panose="05050102010706020507" pitchFamily="18" charset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38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7715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3" grpId="0" animBg="1"/>
      <p:bldP spid="54284" grpId="0" animBg="1"/>
      <p:bldP spid="54285" grpId="0" animBg="1"/>
      <p:bldP spid="54286" grpId="0" animBg="1"/>
      <p:bldP spid="54287" grpId="0" animBg="1"/>
      <p:bldP spid="54282" grpId="0" animBg="1"/>
      <p:bldP spid="54289" grpId="0"/>
      <p:bldP spid="54290" grpId="0"/>
      <p:bldP spid="54293" grpId="0" animBg="1"/>
      <p:bldP spid="54294" grpId="0"/>
      <p:bldP spid="54295" grpId="0" animBg="1"/>
      <p:bldP spid="54297" grpId="0" animBg="1"/>
      <p:bldP spid="54298" grpId="0" animBg="1"/>
      <p:bldP spid="54299" grpId="0" animBg="1"/>
      <p:bldP spid="54300" grpId="0" animBg="1"/>
      <p:bldP spid="54301" grpId="0" animBg="1"/>
      <p:bldP spid="54302" grpId="0" animBg="1"/>
      <p:bldP spid="54303" grpId="0" animBg="1"/>
      <p:bldP spid="54304" grpId="0"/>
      <p:bldP spid="27" grpId="0" animBg="1"/>
      <p:bldP spid="28" grpId="0" animBg="1"/>
      <p:bldP spid="29" grpId="0"/>
      <p:bldP spid="30" grpId="0"/>
      <p:bldP spid="54281" grpId="0" animBg="1"/>
      <p:bldP spid="31" grpId="0" animBg="1"/>
      <p:bldP spid="32" grpId="0" animBg="1"/>
      <p:bldP spid="33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Transkripcijas aktivācijas mehānismi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RNAP-</a:t>
            </a:r>
            <a:r>
              <a:rPr lang="el-GR" dirty="0" smtClean="0">
                <a:latin typeface="Calibri" panose="020F0502020204030204" pitchFamily="34" charset="0"/>
              </a:rPr>
              <a:t>σ</a:t>
            </a:r>
            <a:r>
              <a:rPr lang="lv-LV" dirty="0" smtClean="0"/>
              <a:t> piesaistes pastiprināšana</a:t>
            </a:r>
          </a:p>
          <a:p>
            <a:r>
              <a:rPr lang="lv-LV" dirty="0" smtClean="0"/>
              <a:t>Represora pārvēršana par aktivatoru</a:t>
            </a:r>
          </a:p>
          <a:p>
            <a:r>
              <a:rPr lang="lv-LV" dirty="0" smtClean="0"/>
              <a:t>Polimerāzes aktivācija</a:t>
            </a:r>
          </a:p>
          <a:p>
            <a:r>
              <a:rPr lang="lv-LV" dirty="0" smtClean="0"/>
              <a:t>Promotera aktivācija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39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0306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altLang="lv-LV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Laboratorijas darbi</a:t>
            </a:r>
            <a:endParaRPr lang="en-US" altLang="lv-LV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9144000" cy="4471988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 smtClean="0"/>
              <a:t>Vadītājs – doc. N. Līcis (</a:t>
            </a:r>
            <a:r>
              <a:rPr lang="lv-LV" dirty="0" err="1" smtClean="0"/>
              <a:t>licis@biomed.lu.lv</a:t>
            </a:r>
            <a:r>
              <a:rPr lang="lv-LV" dirty="0" smtClean="0"/>
              <a:t>)</a:t>
            </a:r>
          </a:p>
          <a:p>
            <a:pPr>
              <a:defRPr/>
            </a:pPr>
            <a:r>
              <a:rPr lang="lv-LV" b="1" dirty="0" smtClean="0"/>
              <a:t>1. </a:t>
            </a:r>
            <a:r>
              <a:rPr lang="lv-LV" b="1" dirty="0"/>
              <a:t>Baktēriju iekš-šūnas ATF koncentrācijas noteikšana</a:t>
            </a:r>
            <a:endParaRPr lang="en-US" dirty="0"/>
          </a:p>
          <a:p>
            <a:pPr lvl="1">
              <a:defRPr/>
            </a:pPr>
            <a:r>
              <a:rPr lang="lv-LV" dirty="0"/>
              <a:t>Ar spektrofotometrisko metodi noteikt </a:t>
            </a:r>
            <a:r>
              <a:rPr lang="lv-LV" i="1" dirty="0" err="1"/>
              <a:t>Zymomonas</a:t>
            </a:r>
            <a:r>
              <a:rPr lang="lv-LV" i="1" dirty="0"/>
              <a:t> </a:t>
            </a:r>
            <a:r>
              <a:rPr lang="lv-LV" i="1" dirty="0" err="1"/>
              <a:t>mobilis</a:t>
            </a:r>
            <a:r>
              <a:rPr lang="lv-LV" dirty="0"/>
              <a:t> iekš-šūnas ATF koncentrāciju un raksturot baktēriju atšķirīgu inkubācijas apstākļu ietekmi uz to. </a:t>
            </a:r>
            <a:endParaRPr lang="en-US" dirty="0"/>
          </a:p>
          <a:p>
            <a:pPr>
              <a:defRPr/>
            </a:pPr>
            <a:r>
              <a:rPr lang="lv-LV" b="1" dirty="0" smtClean="0"/>
              <a:t>2. </a:t>
            </a:r>
            <a:r>
              <a:rPr lang="lv-LV" b="1" dirty="0" err="1" smtClean="0"/>
              <a:t>Transmembrānas</a:t>
            </a:r>
            <a:r>
              <a:rPr lang="lv-LV" b="1" dirty="0" smtClean="0"/>
              <a:t> </a:t>
            </a:r>
            <a:r>
              <a:rPr lang="lv-LV" b="1" dirty="0" err="1"/>
              <a:t>pH</a:t>
            </a:r>
            <a:r>
              <a:rPr lang="lv-LV" b="1" dirty="0"/>
              <a:t> gradienta veidošanās baktērijās</a:t>
            </a:r>
            <a:endParaRPr lang="en-US" dirty="0"/>
          </a:p>
          <a:p>
            <a:pPr lvl="1">
              <a:defRPr/>
            </a:pPr>
            <a:r>
              <a:rPr lang="lv-LV" dirty="0"/>
              <a:t>Novērot protonu transportu, darbojoties </a:t>
            </a:r>
            <a:r>
              <a:rPr lang="lv-LV" i="1" dirty="0" err="1"/>
              <a:t>Zymomonas</a:t>
            </a:r>
            <a:r>
              <a:rPr lang="lv-LV" i="1" dirty="0"/>
              <a:t> </a:t>
            </a:r>
            <a:r>
              <a:rPr lang="lv-LV" i="1" dirty="0" err="1"/>
              <a:t>mobilis</a:t>
            </a:r>
            <a:r>
              <a:rPr lang="lv-LV" dirty="0"/>
              <a:t> elpošanas ķēdei, un novērtēt aerācijas, elpošanas ķēdes atjūdzēja, un inhibitora ietekmi uz to.</a:t>
            </a:r>
            <a:endParaRPr lang="en-US" dirty="0"/>
          </a:p>
          <a:p>
            <a:pPr>
              <a:defRPr/>
            </a:pPr>
            <a:r>
              <a:rPr lang="lv-LV" b="1" dirty="0" smtClean="0"/>
              <a:t>3. Proteīnu </a:t>
            </a:r>
            <a:r>
              <a:rPr lang="lv-LV" b="1" dirty="0" err="1"/>
              <a:t>jonapmaiņas</a:t>
            </a:r>
            <a:r>
              <a:rPr lang="lv-LV" b="1" dirty="0"/>
              <a:t> hromatogrāfija</a:t>
            </a:r>
            <a:endParaRPr lang="en-US" dirty="0"/>
          </a:p>
          <a:p>
            <a:pPr lvl="1">
              <a:defRPr/>
            </a:pPr>
            <a:r>
              <a:rPr lang="lv-LV" dirty="0"/>
              <a:t>Sārmainās </a:t>
            </a:r>
            <a:r>
              <a:rPr lang="lv-LV" dirty="0" err="1"/>
              <a:t>fosfatāzes</a:t>
            </a:r>
            <a:r>
              <a:rPr lang="lv-LV" dirty="0"/>
              <a:t> attīrīšana no proteīnu maisījuma, pielietojot </a:t>
            </a:r>
            <a:r>
              <a:rPr lang="lv-LV" dirty="0" err="1"/>
              <a:t>jonapmaiņas</a:t>
            </a:r>
            <a:r>
              <a:rPr lang="lv-LV" dirty="0"/>
              <a:t> hromatogrāfiju uz </a:t>
            </a:r>
            <a:r>
              <a:rPr lang="lv-LV" dirty="0" err="1"/>
              <a:t>Sephadex</a:t>
            </a:r>
            <a:r>
              <a:rPr lang="lv-LV" dirty="0"/>
              <a:t> QAE-50, un attīrīšanas pakāpes aprēķināšana.</a:t>
            </a:r>
            <a:endParaRPr lang="en-US" dirty="0"/>
          </a:p>
          <a:p>
            <a:pPr>
              <a:defRPr/>
            </a:pPr>
            <a:r>
              <a:rPr lang="lv-LV" b="1" dirty="0" smtClean="0"/>
              <a:t>4. Sārmainās </a:t>
            </a:r>
            <a:r>
              <a:rPr lang="lv-LV" b="1" dirty="0" err="1"/>
              <a:t>fosfatāzes</a:t>
            </a:r>
            <a:r>
              <a:rPr lang="lv-LV" b="1" dirty="0"/>
              <a:t> reakcijas kinētika</a:t>
            </a:r>
            <a:endParaRPr lang="en-US" dirty="0"/>
          </a:p>
          <a:p>
            <a:pPr lvl="1">
              <a:defRPr/>
            </a:pPr>
            <a:r>
              <a:rPr lang="lv-LV" dirty="0"/>
              <a:t>Atšķirīgu reakcijas apstākļu ietekmes noteikšana uz procesa parametriem.</a:t>
            </a:r>
            <a:endParaRPr lang="en-US" dirty="0"/>
          </a:p>
          <a:p>
            <a:pPr>
              <a:defRPr/>
            </a:pPr>
            <a:r>
              <a:rPr lang="lv-LV" b="1" dirty="0" smtClean="0"/>
              <a:t>5. Seminārs</a:t>
            </a:r>
            <a:r>
              <a:rPr lang="lv-LV" dirty="0" smtClean="0"/>
              <a:t> </a:t>
            </a:r>
            <a:r>
              <a:rPr lang="lv-LV" dirty="0"/>
              <a:t>– laboratorijas darbu protokolu ieskaite.</a:t>
            </a: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CBB0-1F1C-4482-85F5-4497DDAF476E}" type="slidenum">
              <a:rPr lang="en-GB" altLang="lv-LV" smtClean="0">
                <a:solidFill>
                  <a:srgbClr val="000000"/>
                </a:solidFill>
              </a:rPr>
              <a:pPr/>
              <a:t>4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1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5901" y="0"/>
            <a:ext cx="7772400" cy="1143000"/>
          </a:xfrm>
        </p:spPr>
        <p:txBody>
          <a:bodyPr/>
          <a:lstStyle/>
          <a:p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Piesaistes pastiprināšana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5901" y="1219200"/>
            <a:ext cx="7772400" cy="1447800"/>
          </a:xfrm>
        </p:spPr>
        <p:txBody>
          <a:bodyPr/>
          <a:lstStyle/>
          <a:p>
            <a:r>
              <a:rPr lang="lv-LV" altLang="lv-LV" dirty="0" smtClean="0"/>
              <a:t>Aktivators «pagarina» RNS polimerāzes piesaistes virsmu</a:t>
            </a:r>
            <a:endParaRPr lang="en-GB" altLang="lv-LV" dirty="0"/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2667000" y="4876800"/>
            <a:ext cx="2209800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 smtClean="0">
                <a:solidFill>
                  <a:srgbClr val="000000"/>
                </a:solidFill>
              </a:rPr>
              <a:t>vājš promoters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4876800" y="4876800"/>
            <a:ext cx="2209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>
                <a:solidFill>
                  <a:srgbClr val="000000"/>
                </a:solidFill>
              </a:rPr>
              <a:t>       +1</a:t>
            </a:r>
            <a:endParaRPr lang="en-GB" altLang="lv-LV" sz="2400">
              <a:solidFill>
                <a:srgbClr val="000000"/>
              </a:solidFill>
            </a:endParaRPr>
          </a:p>
        </p:txBody>
      </p:sp>
      <p:sp>
        <p:nvSpPr>
          <p:cNvPr id="61446" name="Oval 6"/>
          <p:cNvSpPr>
            <a:spLocks noChangeArrowheads="1"/>
          </p:cNvSpPr>
          <p:nvPr/>
        </p:nvSpPr>
        <p:spPr bwMode="auto">
          <a:xfrm>
            <a:off x="990600" y="4343400"/>
            <a:ext cx="17526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1066800" y="4876800"/>
            <a:ext cx="1600200" cy="4667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>
                <a:solidFill>
                  <a:srgbClr val="000000"/>
                </a:solidFill>
              </a:rPr>
              <a:t>     ABS</a:t>
            </a:r>
            <a:endParaRPr lang="en-GB" altLang="lv-LV" sz="2400">
              <a:solidFill>
                <a:srgbClr val="000000"/>
              </a:solidFill>
            </a:endParaRPr>
          </a:p>
        </p:txBody>
      </p:sp>
      <p:sp>
        <p:nvSpPr>
          <p:cNvPr id="61448" name="Oval 8"/>
          <p:cNvSpPr>
            <a:spLocks noChangeArrowheads="1"/>
          </p:cNvSpPr>
          <p:nvPr/>
        </p:nvSpPr>
        <p:spPr bwMode="auto">
          <a:xfrm>
            <a:off x="2438400" y="3810000"/>
            <a:ext cx="2667000" cy="11430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2819400" y="4114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 smtClean="0">
                <a:solidFill>
                  <a:srgbClr val="000000"/>
                </a:solidFill>
              </a:rPr>
              <a:t>RNAP </a:t>
            </a:r>
            <a:r>
              <a:rPr lang="lv-LV" altLang="lv-LV" sz="2400" dirty="0">
                <a:solidFill>
                  <a:srgbClr val="000000"/>
                </a:solidFill>
              </a:rPr>
              <a:t>- </a:t>
            </a:r>
            <a:r>
              <a:rPr lang="lv-LV" altLang="lv-LV" sz="2400" dirty="0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endParaRPr lang="en-GB" altLang="lv-LV" sz="2400" dirty="0">
              <a:solidFill>
                <a:srgbClr val="000000"/>
              </a:solidFill>
              <a:latin typeface="Symbol" panose="05050102010706020507" pitchFamily="18" charset="2"/>
            </a:endParaRP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1143000" y="44958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dirty="0" smtClean="0">
                <a:solidFill>
                  <a:srgbClr val="000000"/>
                </a:solidFill>
              </a:rPr>
              <a:t>Aktivators</a:t>
            </a:r>
            <a:endParaRPr lang="en-GB" altLang="lv-LV" dirty="0">
              <a:solidFill>
                <a:srgbClr val="000000"/>
              </a:solidFill>
            </a:endParaRPr>
          </a:p>
        </p:txBody>
      </p:sp>
      <p:sp>
        <p:nvSpPr>
          <p:cNvPr id="61451" name="Line 11"/>
          <p:cNvSpPr>
            <a:spLocks noChangeShapeType="1"/>
          </p:cNvSpPr>
          <p:nvPr/>
        </p:nvSpPr>
        <p:spPr bwMode="auto">
          <a:xfrm>
            <a:off x="5715000" y="4419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61452" name="Line 12"/>
          <p:cNvSpPr>
            <a:spLocks noChangeShapeType="1"/>
          </p:cNvSpPr>
          <p:nvPr/>
        </p:nvSpPr>
        <p:spPr bwMode="auto">
          <a:xfrm>
            <a:off x="5715000" y="4419600"/>
            <a:ext cx="1295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228600" y="5715000"/>
            <a:ext cx="2590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 smtClean="0">
                <a:solidFill>
                  <a:srgbClr val="000000"/>
                </a:solidFill>
              </a:rPr>
              <a:t>stipra affinitāte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3505200" y="57912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 smtClean="0">
                <a:solidFill>
                  <a:srgbClr val="000000"/>
                </a:solidFill>
              </a:rPr>
              <a:t>vāja affinitāte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685800" y="3200400"/>
            <a:ext cx="198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 smtClean="0">
                <a:solidFill>
                  <a:srgbClr val="000000"/>
                </a:solidFill>
              </a:rPr>
              <a:t>vāja vai stipra afinitāte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  <p:sp>
        <p:nvSpPr>
          <p:cNvPr id="61456" name="Line 16"/>
          <p:cNvSpPr>
            <a:spLocks noChangeShapeType="1"/>
          </p:cNvSpPr>
          <p:nvPr/>
        </p:nvSpPr>
        <p:spPr bwMode="auto">
          <a:xfrm>
            <a:off x="2133600" y="4038600"/>
            <a:ext cx="457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61457" name="Line 17"/>
          <p:cNvSpPr>
            <a:spLocks noChangeShapeType="1"/>
          </p:cNvSpPr>
          <p:nvPr/>
        </p:nvSpPr>
        <p:spPr bwMode="auto">
          <a:xfrm flipV="1">
            <a:off x="1524000" y="48768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61458" name="Line 18"/>
          <p:cNvSpPr>
            <a:spLocks noChangeShapeType="1"/>
          </p:cNvSpPr>
          <p:nvPr/>
        </p:nvSpPr>
        <p:spPr bwMode="auto">
          <a:xfrm flipV="1">
            <a:off x="3733800" y="4953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V="1">
            <a:off x="2438400" y="5343525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8557" y="6255603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aktivatora piesaistīšanās sekvence</a:t>
            </a:r>
            <a:endParaRPr lang="lv-LV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40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 animBg="1"/>
      <p:bldP spid="61445" grpId="0" animBg="1"/>
      <p:bldP spid="61446" grpId="0" animBg="1"/>
      <p:bldP spid="61447" grpId="0" animBg="1"/>
      <p:bldP spid="61448" grpId="0" animBg="1"/>
      <p:bldP spid="61449" grpId="0"/>
      <p:bldP spid="61450" grpId="0"/>
      <p:bldP spid="61451" grpId="0" animBg="1"/>
      <p:bldP spid="61452" grpId="0" animBg="1"/>
      <p:bldP spid="61453" grpId="0"/>
      <p:bldP spid="61454" grpId="0"/>
      <p:bldP spid="61455" grpId="0"/>
      <p:bldP spid="61456" grpId="0" animBg="1"/>
      <p:bldP spid="61457" grpId="0" animBg="1"/>
      <p:bldP spid="61458" grpId="0" animBg="1"/>
      <p:bldP spid="19" grpId="0" animBg="1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458200" cy="1143000"/>
          </a:xfrm>
        </p:spPr>
        <p:txBody>
          <a:bodyPr/>
          <a:lstStyle/>
          <a:p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Katabolītu aktivējošais proteīns (</a:t>
            </a:r>
            <a:r>
              <a:rPr lang="en-US" altLang="lv-LV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Catabolit</a:t>
            </a:r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e</a:t>
            </a:r>
            <a:r>
              <a:rPr lang="en-US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</a:t>
            </a:r>
            <a:r>
              <a:rPr lang="en-US" alt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Activator </a:t>
            </a:r>
            <a:r>
              <a:rPr lang="en-US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Protein</a:t>
            </a:r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)</a:t>
            </a:r>
            <a:r>
              <a:rPr lang="en-US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: </a:t>
            </a:r>
            <a:r>
              <a:rPr lang="en-US" alt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CAP</a:t>
            </a:r>
            <a:br>
              <a:rPr lang="en-US" alt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</a:br>
            <a:r>
              <a:rPr lang="lv-LV" alt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30819" y="1944210"/>
            <a:ext cx="8851037" cy="4788023"/>
          </a:xfrm>
        </p:spPr>
        <p:txBody>
          <a:bodyPr/>
          <a:lstStyle/>
          <a:p>
            <a:r>
              <a:rPr lang="lv-LV" altLang="lv-LV" sz="2400" dirty="0" smtClean="0"/>
              <a:t>Dimērisks proteīns, spēj piesaistīt cAMP (ciklisko adenozīnmonofosfātu), DNS un RNAP-</a:t>
            </a:r>
            <a:r>
              <a:rPr lang="lv-LV" altLang="lv-LV" sz="2400" dirty="0" smtClean="0">
                <a:latin typeface="Symbol" panose="05050102010706020507" pitchFamily="18" charset="2"/>
              </a:rPr>
              <a:t>s</a:t>
            </a:r>
            <a:endParaRPr lang="lv-LV" altLang="lv-LV" sz="2400" dirty="0" smtClean="0"/>
          </a:p>
          <a:p>
            <a:r>
              <a:rPr lang="lv-LV" altLang="lv-LV" sz="2400" dirty="0" smtClean="0"/>
              <a:t>Aktivē transkripciju no aptuveni 150 dažādiem </a:t>
            </a:r>
            <a:r>
              <a:rPr lang="lv-LV" altLang="lv-LV" sz="2400" i="1" dirty="0" smtClean="0"/>
              <a:t>E.coli</a:t>
            </a:r>
            <a:r>
              <a:rPr lang="lv-LV" altLang="lv-LV" sz="2400" dirty="0" smtClean="0"/>
              <a:t> promoteriem</a:t>
            </a:r>
            <a:endParaRPr lang="lv-LV" altLang="lv-LV" sz="2400" dirty="0"/>
          </a:p>
          <a:p>
            <a:r>
              <a:rPr lang="lv-LV" altLang="lv-LV" sz="2400" dirty="0" smtClean="0"/>
              <a:t>Pēc aktivācijas ar cAMP, </a:t>
            </a:r>
            <a:r>
              <a:rPr lang="lv-LV" altLang="lv-LV" sz="2400" dirty="0"/>
              <a:t>CAP </a:t>
            </a:r>
            <a:r>
              <a:rPr lang="lv-LV" altLang="lv-LV" sz="2400" dirty="0" smtClean="0"/>
              <a:t>piesaistas promoteram un palīdz piesaistīties arī </a:t>
            </a:r>
            <a:r>
              <a:rPr lang="lv-LV" altLang="lv-LV" sz="2400" dirty="0"/>
              <a:t>RNAP-</a:t>
            </a:r>
            <a:r>
              <a:rPr lang="lv-LV" altLang="lv-LV" sz="2400" dirty="0">
                <a:latin typeface="Symbol" panose="05050102010706020507" pitchFamily="18" charset="2"/>
              </a:rPr>
              <a:t>s</a:t>
            </a:r>
            <a:r>
              <a:rPr lang="lv-LV" altLang="lv-LV" sz="2400" dirty="0"/>
              <a:t> </a:t>
            </a:r>
          </a:p>
          <a:p>
            <a:r>
              <a:rPr lang="lv-LV" altLang="lv-LV" sz="2400" dirty="0" smtClean="0"/>
              <a:t>Visiem CAP–atkarīgajiem promoteriem ir vāja </a:t>
            </a:r>
            <a:r>
              <a:rPr lang="lv-LV" altLang="lv-LV" sz="2400" dirty="0"/>
              <a:t>–35 </a:t>
            </a:r>
            <a:r>
              <a:rPr lang="lv-LV" altLang="lv-LV" sz="2400" dirty="0" smtClean="0"/>
              <a:t>sekvence, tādejādi </a:t>
            </a:r>
            <a:r>
              <a:rPr lang="lv-LV" altLang="lv-LV" sz="2400" dirty="0"/>
              <a:t>RNAP-</a:t>
            </a:r>
            <a:r>
              <a:rPr lang="lv-LV" altLang="lv-LV" sz="2400" dirty="0">
                <a:latin typeface="Symbol" panose="05050102010706020507" pitchFamily="18" charset="2"/>
              </a:rPr>
              <a:t>s</a:t>
            </a:r>
            <a:r>
              <a:rPr lang="lv-LV" altLang="lv-LV" sz="2400" dirty="0"/>
              <a:t> </a:t>
            </a:r>
            <a:r>
              <a:rPr lang="lv-LV" altLang="lv-LV" sz="2400" dirty="0" smtClean="0"/>
              <a:t>nespēj piesaistīties pie promotera bez CAP palīdzības</a:t>
            </a:r>
          </a:p>
          <a:p>
            <a:r>
              <a:rPr lang="lv-LV" altLang="lv-LV" sz="2400" dirty="0" smtClean="0"/>
              <a:t>Atkarībā no piesaistes mehānisma, izšķir I, II un III klases CAP atkarīgos promoterus</a:t>
            </a:r>
            <a:endParaRPr lang="en-GB" altLang="lv-LV" sz="2400" dirty="0"/>
          </a:p>
          <a:p>
            <a:pPr>
              <a:buFontTx/>
              <a:buNone/>
            </a:pPr>
            <a:endParaRPr lang="lv-LV" altLang="lv-LV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41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4901"/>
            <a:ext cx="9144000" cy="1143000"/>
          </a:xfrm>
        </p:spPr>
        <p:txBody>
          <a:bodyPr/>
          <a:lstStyle/>
          <a:p>
            <a:r>
              <a:rPr lang="lv-LV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cAMP un adenilāta ciklāzes loma baktēriju metabolismā</a:t>
            </a:r>
            <a:endParaRPr lang="lv-LV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489" y="2293979"/>
            <a:ext cx="8289524" cy="4535009"/>
          </a:xfrm>
        </p:spPr>
        <p:txBody>
          <a:bodyPr/>
          <a:lstStyle/>
          <a:p>
            <a:r>
              <a:rPr lang="lv-LV" sz="2400" dirty="0" smtClean="0"/>
              <a:t>cAMP kā signālmolekulu izmanto gan baktērijas, gan eikarioti</a:t>
            </a:r>
          </a:p>
          <a:p>
            <a:r>
              <a:rPr lang="lv-LV" sz="2400" dirty="0" smtClean="0"/>
              <a:t>Eikariotos cAMP galvnokārt darbojas kā sekundārais ziņnesis transmembrānu receptoru darbībā </a:t>
            </a:r>
          </a:p>
          <a:p>
            <a:r>
              <a:rPr lang="lv-LV" sz="2400" dirty="0" smtClean="0"/>
              <a:t>Baktērijās cAMP darbojas kā indikators pieejamajiem oglekļa un enerģijas avotiem</a:t>
            </a:r>
          </a:p>
          <a:p>
            <a:r>
              <a:rPr lang="lv-LV" sz="2400" dirty="0" smtClean="0"/>
              <a:t>cAMP līmenis ir zems, ja barotne satur glikozi</a:t>
            </a:r>
          </a:p>
          <a:p>
            <a:r>
              <a:rPr lang="lv-LV" sz="2400" dirty="0" smtClean="0"/>
              <a:t>Ja glikozes koncentrācija ir zema, to sajūt adenilāta ciklāze I (ACI), kura ciklizē ATP par cAMP</a:t>
            </a:r>
          </a:p>
          <a:p>
            <a:r>
              <a:rPr lang="lv-LV" sz="2400" dirty="0" smtClean="0"/>
              <a:t>cAMP piesaistas pie CAP</a:t>
            </a:r>
          </a:p>
          <a:p>
            <a:r>
              <a:rPr lang="lv-LV" sz="2400" dirty="0" smtClean="0"/>
              <a:t>CAP aktivē promoterus no glikozes atšķirīgu oglekļa avotu (piem. laktozes) izmantošanai</a:t>
            </a:r>
            <a:endParaRPr lang="lv-LV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64" y="612559"/>
            <a:ext cx="5524402" cy="17666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7588" y="1580225"/>
            <a:ext cx="1091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ATP</a:t>
            </a:r>
            <a:endParaRPr lang="lv-LV" dirty="0"/>
          </a:p>
        </p:txBody>
      </p:sp>
      <p:sp>
        <p:nvSpPr>
          <p:cNvPr id="7" name="TextBox 6"/>
          <p:cNvSpPr txBox="1"/>
          <p:nvPr/>
        </p:nvSpPr>
        <p:spPr>
          <a:xfrm>
            <a:off x="7425059" y="1386227"/>
            <a:ext cx="1091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cAMP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42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63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2996953" y="2222377"/>
            <a:ext cx="4114800" cy="1447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" name="Oval 38"/>
          <p:cNvSpPr>
            <a:spLocks noChangeArrowheads="1"/>
          </p:cNvSpPr>
          <p:nvPr/>
        </p:nvSpPr>
        <p:spPr bwMode="auto">
          <a:xfrm>
            <a:off x="2311153" y="2450977"/>
            <a:ext cx="1143000" cy="914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" name="Oval 37"/>
          <p:cNvSpPr>
            <a:spLocks noChangeArrowheads="1"/>
          </p:cNvSpPr>
          <p:nvPr/>
        </p:nvSpPr>
        <p:spPr bwMode="auto">
          <a:xfrm>
            <a:off x="1015753" y="3060577"/>
            <a:ext cx="990600" cy="609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7" name="Oval 33"/>
          <p:cNvSpPr>
            <a:spLocks noChangeArrowheads="1"/>
          </p:cNvSpPr>
          <p:nvPr/>
        </p:nvSpPr>
        <p:spPr bwMode="auto">
          <a:xfrm>
            <a:off x="2844553" y="2069977"/>
            <a:ext cx="4114800" cy="1447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8" name="Oval 25"/>
          <p:cNvSpPr>
            <a:spLocks noChangeArrowheads="1"/>
          </p:cNvSpPr>
          <p:nvPr/>
        </p:nvSpPr>
        <p:spPr bwMode="auto">
          <a:xfrm>
            <a:off x="2387353" y="2527177"/>
            <a:ext cx="1143000" cy="914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30819" y="3746377"/>
            <a:ext cx="1020931" cy="30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lv-LV" dirty="0" smtClean="0"/>
              <a:t>-62...-100</a:t>
            </a:r>
            <a:endParaRPr lang="lv-LV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139953" y="3746377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251749" y="3746377"/>
            <a:ext cx="1973803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225553" y="3746377"/>
            <a:ext cx="914400" cy="3048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968753" y="3746377"/>
            <a:ext cx="91440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883153" y="3746377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377953" y="3670177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/>
              <a:t>-35</a:t>
            </a:r>
            <a:endParaRPr lang="en-GB" altLang="lv-LV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121153" y="3670177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/>
              <a:t>-10 </a:t>
            </a:r>
            <a:endParaRPr lang="en-GB" altLang="lv-LV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7492753" y="344157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7492753" y="3441577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7340353" y="3670177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/>
              <a:t>+1</a:t>
            </a:r>
            <a:endParaRPr lang="en-GB" altLang="lv-LV" sz="2000"/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2920753" y="2908177"/>
            <a:ext cx="4114800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3225553" y="3212977"/>
            <a:ext cx="990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lv-LV"/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5968753" y="3212977"/>
            <a:ext cx="990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lv-LV"/>
          </a:p>
        </p:txBody>
      </p:sp>
      <p:sp>
        <p:nvSpPr>
          <p:cNvPr id="25" name="Oval 26"/>
          <p:cNvSpPr>
            <a:spLocks noChangeArrowheads="1"/>
          </p:cNvSpPr>
          <p:nvPr/>
        </p:nvSpPr>
        <p:spPr bwMode="auto">
          <a:xfrm>
            <a:off x="939553" y="3136777"/>
            <a:ext cx="990600" cy="609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26" name="Freeform 27"/>
          <p:cNvSpPr>
            <a:spLocks/>
          </p:cNvSpPr>
          <p:nvPr/>
        </p:nvSpPr>
        <p:spPr bwMode="auto">
          <a:xfrm>
            <a:off x="1433266" y="2755777"/>
            <a:ext cx="1030287" cy="401638"/>
          </a:xfrm>
          <a:custGeom>
            <a:avLst/>
            <a:gdLst>
              <a:gd name="T0" fmla="*/ 0 w 625"/>
              <a:gd name="T1" fmla="*/ 342 h 342"/>
              <a:gd name="T2" fmla="*/ 29 w 625"/>
              <a:gd name="T3" fmla="*/ 235 h 342"/>
              <a:gd name="T4" fmla="*/ 127 w 625"/>
              <a:gd name="T5" fmla="*/ 127 h 342"/>
              <a:gd name="T6" fmla="*/ 195 w 625"/>
              <a:gd name="T7" fmla="*/ 69 h 342"/>
              <a:gd name="T8" fmla="*/ 420 w 625"/>
              <a:gd name="T9" fmla="*/ 0 h 342"/>
              <a:gd name="T10" fmla="*/ 625 w 625"/>
              <a:gd name="T11" fmla="*/ 1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5" h="342">
                <a:moveTo>
                  <a:pt x="0" y="342"/>
                </a:moveTo>
                <a:cubicBezTo>
                  <a:pt x="12" y="307"/>
                  <a:pt x="12" y="268"/>
                  <a:pt x="29" y="235"/>
                </a:cubicBezTo>
                <a:cubicBezTo>
                  <a:pt x="49" y="195"/>
                  <a:pt x="90" y="151"/>
                  <a:pt x="127" y="127"/>
                </a:cubicBezTo>
                <a:cubicBezTo>
                  <a:pt x="139" y="87"/>
                  <a:pt x="157" y="82"/>
                  <a:pt x="195" y="69"/>
                </a:cubicBezTo>
                <a:cubicBezTo>
                  <a:pt x="270" y="44"/>
                  <a:pt x="343" y="16"/>
                  <a:pt x="420" y="0"/>
                </a:cubicBezTo>
                <a:cubicBezTo>
                  <a:pt x="612" y="10"/>
                  <a:pt x="543" y="10"/>
                  <a:pt x="625" y="1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3530353" y="3289177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>
                <a:latin typeface="Symbol" panose="05050102010706020507" pitchFamily="18" charset="2"/>
              </a:rPr>
              <a:t>s</a:t>
            </a:r>
            <a:r>
              <a:rPr lang="lv-LV" altLang="lv-LV" baseline="30000"/>
              <a:t>4</a:t>
            </a:r>
            <a:endParaRPr lang="en-GB" altLang="lv-LV" baseline="30000"/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6273553" y="3289177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>
                <a:latin typeface="Symbol" panose="05050102010706020507" pitchFamily="18" charset="2"/>
              </a:rPr>
              <a:t>s</a:t>
            </a:r>
            <a:r>
              <a:rPr lang="lv-LV" altLang="lv-LV" baseline="30000"/>
              <a:t>2-3</a:t>
            </a:r>
            <a:endParaRPr lang="en-GB" altLang="lv-LV" baseline="30000"/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4673353" y="2984377"/>
            <a:ext cx="76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4000">
                <a:latin typeface="Symbol" panose="05050102010706020507" pitchFamily="18" charset="2"/>
              </a:rPr>
              <a:t>s</a:t>
            </a:r>
            <a:endParaRPr lang="en-GB" altLang="lv-LV" sz="4000">
              <a:latin typeface="Symbol" panose="05050102010706020507" pitchFamily="18" charset="2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2463553" y="2603377"/>
            <a:ext cx="2514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/>
              <a:t>RNAP</a:t>
            </a:r>
          </a:p>
          <a:p>
            <a:pPr>
              <a:lnSpc>
                <a:spcPct val="10000"/>
              </a:lnSpc>
              <a:spcBef>
                <a:spcPct val="50000"/>
              </a:spcBef>
            </a:pPr>
            <a:r>
              <a:rPr lang="lv-LV" altLang="lv-LV" sz="2000">
                <a:latin typeface="Symbol" panose="05050102010706020507" pitchFamily="18" charset="2"/>
              </a:rPr>
              <a:t>a</a:t>
            </a:r>
            <a:r>
              <a:rPr lang="lv-LV" altLang="lv-LV" sz="2000"/>
              <a:t> NTD</a:t>
            </a:r>
            <a:endParaRPr lang="en-GB" altLang="lv-LV" sz="2000"/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939553" y="3212977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>
                <a:latin typeface="Symbol" panose="05050102010706020507" pitchFamily="18" charset="2"/>
              </a:rPr>
              <a:t>a </a:t>
            </a:r>
            <a:r>
              <a:rPr lang="lv-LV" altLang="lv-LV"/>
              <a:t>CTD</a:t>
            </a:r>
            <a:endParaRPr lang="en-GB" altLang="lv-LV"/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4368553" y="2298577"/>
            <a:ext cx="228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dirty="0" smtClean="0"/>
              <a:t>RNAP </a:t>
            </a:r>
            <a:r>
              <a:rPr lang="el-GR" altLang="lv-LV" dirty="0" smtClean="0"/>
              <a:t>β</a:t>
            </a:r>
            <a:r>
              <a:rPr lang="lv-LV" altLang="lv-LV" dirty="0" smtClean="0"/>
              <a:t>/</a:t>
            </a:r>
            <a:r>
              <a:rPr lang="el-GR" altLang="lv-LV" dirty="0" smtClean="0"/>
              <a:t>β</a:t>
            </a:r>
            <a:r>
              <a:rPr lang="lv-LV" altLang="lv-LV" dirty="0" smtClean="0"/>
              <a:t>’</a:t>
            </a:r>
            <a:endParaRPr lang="en-GB" altLang="lv-LV" dirty="0"/>
          </a:p>
        </p:txBody>
      </p:sp>
      <p:sp>
        <p:nvSpPr>
          <p:cNvPr id="33" name="Freeform 39"/>
          <p:cNvSpPr>
            <a:spLocks/>
          </p:cNvSpPr>
          <p:nvPr/>
        </p:nvSpPr>
        <p:spPr bwMode="auto">
          <a:xfrm>
            <a:off x="1472953" y="2831977"/>
            <a:ext cx="1030288" cy="401638"/>
          </a:xfrm>
          <a:custGeom>
            <a:avLst/>
            <a:gdLst>
              <a:gd name="T0" fmla="*/ 0 w 625"/>
              <a:gd name="T1" fmla="*/ 342 h 342"/>
              <a:gd name="T2" fmla="*/ 29 w 625"/>
              <a:gd name="T3" fmla="*/ 235 h 342"/>
              <a:gd name="T4" fmla="*/ 127 w 625"/>
              <a:gd name="T5" fmla="*/ 127 h 342"/>
              <a:gd name="T6" fmla="*/ 195 w 625"/>
              <a:gd name="T7" fmla="*/ 69 h 342"/>
              <a:gd name="T8" fmla="*/ 420 w 625"/>
              <a:gd name="T9" fmla="*/ 0 h 342"/>
              <a:gd name="T10" fmla="*/ 625 w 625"/>
              <a:gd name="T11" fmla="*/ 1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5" h="342">
                <a:moveTo>
                  <a:pt x="0" y="342"/>
                </a:moveTo>
                <a:cubicBezTo>
                  <a:pt x="12" y="307"/>
                  <a:pt x="12" y="268"/>
                  <a:pt x="29" y="235"/>
                </a:cubicBezTo>
                <a:cubicBezTo>
                  <a:pt x="49" y="195"/>
                  <a:pt x="90" y="151"/>
                  <a:pt x="127" y="127"/>
                </a:cubicBezTo>
                <a:cubicBezTo>
                  <a:pt x="139" y="87"/>
                  <a:pt x="157" y="82"/>
                  <a:pt x="195" y="69"/>
                </a:cubicBezTo>
                <a:cubicBezTo>
                  <a:pt x="270" y="44"/>
                  <a:pt x="343" y="16"/>
                  <a:pt x="420" y="0"/>
                </a:cubicBezTo>
                <a:cubicBezTo>
                  <a:pt x="612" y="10"/>
                  <a:pt x="543" y="10"/>
                  <a:pt x="625" y="1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2" name="Rounded Rectangle 1"/>
          <p:cNvSpPr/>
          <p:nvPr/>
        </p:nvSpPr>
        <p:spPr>
          <a:xfrm>
            <a:off x="381369" y="3233616"/>
            <a:ext cx="329584" cy="5016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5" name="Rounded Rectangle 34"/>
          <p:cNvSpPr/>
          <p:nvPr/>
        </p:nvSpPr>
        <p:spPr>
          <a:xfrm>
            <a:off x="710952" y="3233616"/>
            <a:ext cx="304799" cy="5016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" name="TextBox 2"/>
          <p:cNvSpPr txBox="1"/>
          <p:nvPr/>
        </p:nvSpPr>
        <p:spPr>
          <a:xfrm>
            <a:off x="381370" y="3346258"/>
            <a:ext cx="73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</a:t>
            </a:r>
            <a:endParaRPr lang="lv-LV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546161" y="387743"/>
            <a:ext cx="7772400" cy="1143000"/>
          </a:xfrm>
        </p:spPr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I klases CAP atkarīgie promoteri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0819" y="4563939"/>
            <a:ext cx="8620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 smtClean="0"/>
              <a:t>CAP piesaistes vieta ir aptuveni -62...-100 nukleotīdu attālumā no transkripcijas sākuma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 smtClean="0"/>
              <a:t>CAP piesaista RNAP </a:t>
            </a:r>
            <a:r>
              <a:rPr lang="el-GR" sz="2400" dirty="0" smtClean="0"/>
              <a:t>α</a:t>
            </a:r>
            <a:r>
              <a:rPr lang="lv-LV" sz="2400" dirty="0" smtClean="0"/>
              <a:t> subvienības C-terminālo domēnu (</a:t>
            </a:r>
            <a:r>
              <a:rPr lang="el-GR" sz="2400" dirty="0" smtClean="0"/>
              <a:t>α</a:t>
            </a:r>
            <a:r>
              <a:rPr lang="lv-LV" sz="2400" dirty="0" smtClean="0"/>
              <a:t>-CTD)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 smtClean="0"/>
              <a:t>Darbības mehānisms ir līdzīgs UP elementam, tikai UP vietā ir pie DNS piesaistīts CAP</a:t>
            </a:r>
            <a:endParaRPr lang="lv-LV" sz="2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7DEE-EABF-4386-9E11-99982F0BE2FF}" type="slidenum">
              <a:rPr lang="en-GB" altLang="lv-LV" smtClean="0">
                <a:solidFill>
                  <a:srgbClr val="000000"/>
                </a:solidFill>
              </a:rPr>
              <a:pPr/>
              <a:t>43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58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2996953" y="2222377"/>
            <a:ext cx="4114800" cy="1447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" name="Oval 38"/>
          <p:cNvSpPr>
            <a:spLocks noChangeArrowheads="1"/>
          </p:cNvSpPr>
          <p:nvPr/>
        </p:nvSpPr>
        <p:spPr bwMode="auto">
          <a:xfrm>
            <a:off x="2311153" y="2450977"/>
            <a:ext cx="1143000" cy="914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" name="Oval 37"/>
          <p:cNvSpPr>
            <a:spLocks noChangeArrowheads="1"/>
          </p:cNvSpPr>
          <p:nvPr/>
        </p:nvSpPr>
        <p:spPr bwMode="auto">
          <a:xfrm>
            <a:off x="1461947" y="3094570"/>
            <a:ext cx="990600" cy="609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7" name="Oval 33"/>
          <p:cNvSpPr>
            <a:spLocks noChangeArrowheads="1"/>
          </p:cNvSpPr>
          <p:nvPr/>
        </p:nvSpPr>
        <p:spPr bwMode="auto">
          <a:xfrm>
            <a:off x="2844553" y="2069977"/>
            <a:ext cx="4114800" cy="1447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8" name="Oval 25"/>
          <p:cNvSpPr>
            <a:spLocks noChangeArrowheads="1"/>
          </p:cNvSpPr>
          <p:nvPr/>
        </p:nvSpPr>
        <p:spPr bwMode="auto">
          <a:xfrm>
            <a:off x="2387353" y="2527177"/>
            <a:ext cx="1143000" cy="914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139953" y="3746377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21437" y="3746377"/>
            <a:ext cx="2604115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394749" y="3746377"/>
            <a:ext cx="1745204" cy="3048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968753" y="3746377"/>
            <a:ext cx="91440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883153" y="3746377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377953" y="3670177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/>
              <a:t>-35</a:t>
            </a:r>
            <a:endParaRPr lang="en-GB" altLang="lv-LV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121153" y="3670177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/>
              <a:t>-10 </a:t>
            </a:r>
            <a:endParaRPr lang="en-GB" altLang="lv-LV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7492753" y="344157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7492753" y="3441577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7340353" y="3670177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/>
              <a:t>+1</a:t>
            </a:r>
            <a:endParaRPr lang="en-GB" altLang="lv-LV" sz="2000"/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2920753" y="2908177"/>
            <a:ext cx="4114800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3225553" y="3212977"/>
            <a:ext cx="990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lv-LV"/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5968753" y="3212977"/>
            <a:ext cx="990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lv-LV"/>
          </a:p>
        </p:txBody>
      </p:sp>
      <p:sp>
        <p:nvSpPr>
          <p:cNvPr id="25" name="Oval 26"/>
          <p:cNvSpPr>
            <a:spLocks noChangeArrowheads="1"/>
          </p:cNvSpPr>
          <p:nvPr/>
        </p:nvSpPr>
        <p:spPr bwMode="auto">
          <a:xfrm>
            <a:off x="1385747" y="3170770"/>
            <a:ext cx="990600" cy="609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26" name="Freeform 27"/>
          <p:cNvSpPr>
            <a:spLocks/>
          </p:cNvSpPr>
          <p:nvPr/>
        </p:nvSpPr>
        <p:spPr bwMode="auto">
          <a:xfrm>
            <a:off x="1625353" y="2755776"/>
            <a:ext cx="838200" cy="433697"/>
          </a:xfrm>
          <a:custGeom>
            <a:avLst/>
            <a:gdLst>
              <a:gd name="T0" fmla="*/ 0 w 625"/>
              <a:gd name="T1" fmla="*/ 342 h 342"/>
              <a:gd name="T2" fmla="*/ 29 w 625"/>
              <a:gd name="T3" fmla="*/ 235 h 342"/>
              <a:gd name="T4" fmla="*/ 127 w 625"/>
              <a:gd name="T5" fmla="*/ 127 h 342"/>
              <a:gd name="T6" fmla="*/ 195 w 625"/>
              <a:gd name="T7" fmla="*/ 69 h 342"/>
              <a:gd name="T8" fmla="*/ 420 w 625"/>
              <a:gd name="T9" fmla="*/ 0 h 342"/>
              <a:gd name="T10" fmla="*/ 625 w 625"/>
              <a:gd name="T11" fmla="*/ 1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5" h="342">
                <a:moveTo>
                  <a:pt x="0" y="342"/>
                </a:moveTo>
                <a:cubicBezTo>
                  <a:pt x="12" y="307"/>
                  <a:pt x="12" y="268"/>
                  <a:pt x="29" y="235"/>
                </a:cubicBezTo>
                <a:cubicBezTo>
                  <a:pt x="49" y="195"/>
                  <a:pt x="90" y="151"/>
                  <a:pt x="127" y="127"/>
                </a:cubicBezTo>
                <a:cubicBezTo>
                  <a:pt x="139" y="87"/>
                  <a:pt x="157" y="82"/>
                  <a:pt x="195" y="69"/>
                </a:cubicBezTo>
                <a:cubicBezTo>
                  <a:pt x="270" y="44"/>
                  <a:pt x="343" y="16"/>
                  <a:pt x="420" y="0"/>
                </a:cubicBezTo>
                <a:cubicBezTo>
                  <a:pt x="612" y="10"/>
                  <a:pt x="543" y="10"/>
                  <a:pt x="625" y="1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3530353" y="3289177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>
                <a:latin typeface="Symbol" panose="05050102010706020507" pitchFamily="18" charset="2"/>
              </a:rPr>
              <a:t>s</a:t>
            </a:r>
            <a:r>
              <a:rPr lang="lv-LV" altLang="lv-LV" baseline="30000"/>
              <a:t>4</a:t>
            </a:r>
            <a:endParaRPr lang="en-GB" altLang="lv-LV" baseline="30000"/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6273553" y="3289177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>
                <a:latin typeface="Symbol" panose="05050102010706020507" pitchFamily="18" charset="2"/>
              </a:rPr>
              <a:t>s</a:t>
            </a:r>
            <a:r>
              <a:rPr lang="lv-LV" altLang="lv-LV" baseline="30000"/>
              <a:t>2-3</a:t>
            </a:r>
            <a:endParaRPr lang="en-GB" altLang="lv-LV" baseline="30000"/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4673353" y="2984377"/>
            <a:ext cx="76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4000">
                <a:latin typeface="Symbol" panose="05050102010706020507" pitchFamily="18" charset="2"/>
              </a:rPr>
              <a:t>s</a:t>
            </a:r>
            <a:endParaRPr lang="en-GB" altLang="lv-LV" sz="4000">
              <a:latin typeface="Symbol" panose="05050102010706020507" pitchFamily="18" charset="2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2463553" y="2603377"/>
            <a:ext cx="2514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/>
              <a:t>RNAP</a:t>
            </a:r>
          </a:p>
          <a:p>
            <a:pPr>
              <a:lnSpc>
                <a:spcPct val="10000"/>
              </a:lnSpc>
              <a:spcBef>
                <a:spcPct val="50000"/>
              </a:spcBef>
            </a:pPr>
            <a:r>
              <a:rPr lang="lv-LV" altLang="lv-LV" sz="2000">
                <a:latin typeface="Symbol" panose="05050102010706020507" pitchFamily="18" charset="2"/>
              </a:rPr>
              <a:t>a</a:t>
            </a:r>
            <a:r>
              <a:rPr lang="lv-LV" altLang="lv-LV" sz="2000"/>
              <a:t> NTD</a:t>
            </a:r>
            <a:endParaRPr lang="en-GB" altLang="lv-LV" sz="2000"/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1439937" y="324697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>
                <a:latin typeface="Symbol" panose="05050102010706020507" pitchFamily="18" charset="2"/>
              </a:rPr>
              <a:t>a </a:t>
            </a:r>
            <a:r>
              <a:rPr lang="lv-LV" altLang="lv-LV"/>
              <a:t>CTD</a:t>
            </a:r>
            <a:endParaRPr lang="en-GB" altLang="lv-LV"/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4368553" y="2298577"/>
            <a:ext cx="228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dirty="0" smtClean="0"/>
              <a:t>RNAP </a:t>
            </a:r>
            <a:r>
              <a:rPr lang="el-GR" altLang="lv-LV" dirty="0" smtClean="0"/>
              <a:t>β</a:t>
            </a:r>
            <a:r>
              <a:rPr lang="lv-LV" altLang="lv-LV" dirty="0" smtClean="0"/>
              <a:t>/</a:t>
            </a:r>
            <a:r>
              <a:rPr lang="el-GR" altLang="lv-LV" dirty="0" smtClean="0"/>
              <a:t>β</a:t>
            </a:r>
            <a:r>
              <a:rPr lang="lv-LV" altLang="lv-LV" dirty="0" smtClean="0"/>
              <a:t>’</a:t>
            </a:r>
            <a:endParaRPr lang="en-GB" altLang="lv-LV" dirty="0"/>
          </a:p>
        </p:txBody>
      </p:sp>
      <p:sp>
        <p:nvSpPr>
          <p:cNvPr id="33" name="Freeform 39"/>
          <p:cNvSpPr>
            <a:spLocks/>
          </p:cNvSpPr>
          <p:nvPr/>
        </p:nvSpPr>
        <p:spPr bwMode="auto">
          <a:xfrm>
            <a:off x="1701553" y="2831977"/>
            <a:ext cx="801688" cy="364193"/>
          </a:xfrm>
          <a:custGeom>
            <a:avLst/>
            <a:gdLst>
              <a:gd name="T0" fmla="*/ 0 w 625"/>
              <a:gd name="T1" fmla="*/ 342 h 342"/>
              <a:gd name="T2" fmla="*/ 29 w 625"/>
              <a:gd name="T3" fmla="*/ 235 h 342"/>
              <a:gd name="T4" fmla="*/ 127 w 625"/>
              <a:gd name="T5" fmla="*/ 127 h 342"/>
              <a:gd name="T6" fmla="*/ 195 w 625"/>
              <a:gd name="T7" fmla="*/ 69 h 342"/>
              <a:gd name="T8" fmla="*/ 420 w 625"/>
              <a:gd name="T9" fmla="*/ 0 h 342"/>
              <a:gd name="T10" fmla="*/ 625 w 625"/>
              <a:gd name="T11" fmla="*/ 1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5" h="342">
                <a:moveTo>
                  <a:pt x="0" y="342"/>
                </a:moveTo>
                <a:cubicBezTo>
                  <a:pt x="12" y="307"/>
                  <a:pt x="12" y="268"/>
                  <a:pt x="29" y="235"/>
                </a:cubicBezTo>
                <a:cubicBezTo>
                  <a:pt x="49" y="195"/>
                  <a:pt x="90" y="151"/>
                  <a:pt x="127" y="127"/>
                </a:cubicBezTo>
                <a:cubicBezTo>
                  <a:pt x="139" y="87"/>
                  <a:pt x="157" y="82"/>
                  <a:pt x="195" y="69"/>
                </a:cubicBezTo>
                <a:cubicBezTo>
                  <a:pt x="270" y="44"/>
                  <a:pt x="343" y="16"/>
                  <a:pt x="420" y="0"/>
                </a:cubicBezTo>
                <a:cubicBezTo>
                  <a:pt x="612" y="10"/>
                  <a:pt x="543" y="10"/>
                  <a:pt x="625" y="1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2" name="Rounded Rectangle 1"/>
          <p:cNvSpPr/>
          <p:nvPr/>
        </p:nvSpPr>
        <p:spPr>
          <a:xfrm>
            <a:off x="2394750" y="3253629"/>
            <a:ext cx="329584" cy="5016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5" name="Rounded Rectangle 34"/>
          <p:cNvSpPr/>
          <p:nvPr/>
        </p:nvSpPr>
        <p:spPr>
          <a:xfrm>
            <a:off x="2724333" y="3253629"/>
            <a:ext cx="304799" cy="5016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" name="TextBox 2"/>
          <p:cNvSpPr txBox="1"/>
          <p:nvPr/>
        </p:nvSpPr>
        <p:spPr>
          <a:xfrm>
            <a:off x="2394751" y="3366271"/>
            <a:ext cx="73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</a:t>
            </a:r>
            <a:endParaRPr lang="lv-LV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546161" y="387743"/>
            <a:ext cx="7772400" cy="1143000"/>
          </a:xfrm>
        </p:spPr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II klases CAP atkarīgie promoteri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0818" y="4563939"/>
            <a:ext cx="8815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 smtClean="0"/>
              <a:t>CAP piesaistes vieta pārklājas ar -35 sekvenci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 smtClean="0"/>
              <a:t>CAP piesaista RNAP </a:t>
            </a:r>
            <a:r>
              <a:rPr lang="el-GR" sz="2400" dirty="0" smtClean="0"/>
              <a:t>α</a:t>
            </a:r>
            <a:r>
              <a:rPr lang="lv-LV" sz="2400" dirty="0" smtClean="0"/>
              <a:t> subvienības C-terminālo domēnu (</a:t>
            </a:r>
            <a:r>
              <a:rPr lang="el-GR" sz="2400" dirty="0" smtClean="0"/>
              <a:t>α</a:t>
            </a:r>
            <a:r>
              <a:rPr lang="lv-LV" sz="2400" dirty="0" smtClean="0"/>
              <a:t>-CTD), N-terminālo domēnu (</a:t>
            </a:r>
            <a:r>
              <a:rPr lang="el-GR" sz="2400" dirty="0" smtClean="0"/>
              <a:t>α</a:t>
            </a:r>
            <a:r>
              <a:rPr lang="lv-LV" sz="2400" dirty="0" smtClean="0"/>
              <a:t>-NTD) un </a:t>
            </a:r>
            <a:r>
              <a:rPr lang="el-GR" sz="2400" dirty="0" smtClean="0">
                <a:latin typeface="Calibri" panose="020F0502020204030204" pitchFamily="34" charset="0"/>
              </a:rPr>
              <a:t>σ</a:t>
            </a:r>
            <a:r>
              <a:rPr lang="lv-LV" sz="2400" dirty="0" smtClean="0">
                <a:latin typeface="Calibri" panose="020F0502020204030204" pitchFamily="34" charset="0"/>
              </a:rPr>
              <a:t>-faktoru</a:t>
            </a:r>
            <a:endParaRPr lang="lv-LV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7DEE-EABF-4386-9E11-99982F0BE2FF}" type="slidenum">
              <a:rPr lang="en-GB" altLang="lv-LV" smtClean="0">
                <a:solidFill>
                  <a:srgbClr val="000000"/>
                </a:solidFill>
              </a:rPr>
              <a:pPr/>
              <a:t>44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8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2996953" y="2222377"/>
            <a:ext cx="4114800" cy="1447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5" name="Oval 38"/>
          <p:cNvSpPr>
            <a:spLocks noChangeArrowheads="1"/>
          </p:cNvSpPr>
          <p:nvPr/>
        </p:nvSpPr>
        <p:spPr bwMode="auto">
          <a:xfrm>
            <a:off x="2311153" y="2450977"/>
            <a:ext cx="1143000" cy="914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6" name="Oval 37"/>
          <p:cNvSpPr>
            <a:spLocks noChangeArrowheads="1"/>
          </p:cNvSpPr>
          <p:nvPr/>
        </p:nvSpPr>
        <p:spPr bwMode="auto">
          <a:xfrm>
            <a:off x="1213650" y="3119970"/>
            <a:ext cx="990600" cy="609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7" name="Oval 33"/>
          <p:cNvSpPr>
            <a:spLocks noChangeArrowheads="1"/>
          </p:cNvSpPr>
          <p:nvPr/>
        </p:nvSpPr>
        <p:spPr bwMode="auto">
          <a:xfrm>
            <a:off x="2844553" y="2069977"/>
            <a:ext cx="4114800" cy="1447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8" name="Oval 25"/>
          <p:cNvSpPr>
            <a:spLocks noChangeArrowheads="1"/>
          </p:cNvSpPr>
          <p:nvPr/>
        </p:nvSpPr>
        <p:spPr bwMode="auto">
          <a:xfrm>
            <a:off x="2387353" y="2527177"/>
            <a:ext cx="1143000" cy="9144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139953" y="3746377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15411" y="3746377"/>
            <a:ext cx="3262542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377953" y="3746377"/>
            <a:ext cx="762000" cy="3048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968753" y="3746377"/>
            <a:ext cx="91440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883153" y="3746377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377953" y="3670177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/>
              <a:t>-35</a:t>
            </a:r>
            <a:endParaRPr lang="en-GB" altLang="lv-LV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121153" y="3670177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/>
              <a:t>-10 </a:t>
            </a:r>
            <a:endParaRPr lang="en-GB" altLang="lv-LV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7492753" y="344157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7492753" y="3441577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7340353" y="3670177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/>
              <a:t>+1</a:t>
            </a:r>
            <a:endParaRPr lang="en-GB" altLang="lv-LV" sz="2000"/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2920753" y="2908177"/>
            <a:ext cx="4114800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3225553" y="3212977"/>
            <a:ext cx="990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lv-LV"/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5968753" y="3212977"/>
            <a:ext cx="990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lv-LV"/>
          </a:p>
        </p:txBody>
      </p:sp>
      <p:sp>
        <p:nvSpPr>
          <p:cNvPr id="25" name="Oval 26"/>
          <p:cNvSpPr>
            <a:spLocks noChangeArrowheads="1"/>
          </p:cNvSpPr>
          <p:nvPr/>
        </p:nvSpPr>
        <p:spPr bwMode="auto">
          <a:xfrm>
            <a:off x="139453" y="3145693"/>
            <a:ext cx="990600" cy="609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26" name="Freeform 27"/>
          <p:cNvSpPr>
            <a:spLocks/>
          </p:cNvSpPr>
          <p:nvPr/>
        </p:nvSpPr>
        <p:spPr bwMode="auto">
          <a:xfrm>
            <a:off x="639192" y="2755776"/>
            <a:ext cx="1824361" cy="386881"/>
          </a:xfrm>
          <a:custGeom>
            <a:avLst/>
            <a:gdLst>
              <a:gd name="T0" fmla="*/ 0 w 625"/>
              <a:gd name="T1" fmla="*/ 342 h 342"/>
              <a:gd name="T2" fmla="*/ 29 w 625"/>
              <a:gd name="T3" fmla="*/ 235 h 342"/>
              <a:gd name="T4" fmla="*/ 127 w 625"/>
              <a:gd name="T5" fmla="*/ 127 h 342"/>
              <a:gd name="T6" fmla="*/ 195 w 625"/>
              <a:gd name="T7" fmla="*/ 69 h 342"/>
              <a:gd name="T8" fmla="*/ 420 w 625"/>
              <a:gd name="T9" fmla="*/ 0 h 342"/>
              <a:gd name="T10" fmla="*/ 625 w 625"/>
              <a:gd name="T11" fmla="*/ 1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5" h="342">
                <a:moveTo>
                  <a:pt x="0" y="342"/>
                </a:moveTo>
                <a:cubicBezTo>
                  <a:pt x="12" y="307"/>
                  <a:pt x="12" y="268"/>
                  <a:pt x="29" y="235"/>
                </a:cubicBezTo>
                <a:cubicBezTo>
                  <a:pt x="49" y="195"/>
                  <a:pt x="90" y="151"/>
                  <a:pt x="127" y="127"/>
                </a:cubicBezTo>
                <a:cubicBezTo>
                  <a:pt x="139" y="87"/>
                  <a:pt x="157" y="82"/>
                  <a:pt x="195" y="69"/>
                </a:cubicBezTo>
                <a:cubicBezTo>
                  <a:pt x="270" y="44"/>
                  <a:pt x="343" y="16"/>
                  <a:pt x="420" y="0"/>
                </a:cubicBezTo>
                <a:cubicBezTo>
                  <a:pt x="612" y="10"/>
                  <a:pt x="543" y="10"/>
                  <a:pt x="625" y="1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3530353" y="3289177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>
                <a:latin typeface="Symbol" panose="05050102010706020507" pitchFamily="18" charset="2"/>
              </a:rPr>
              <a:t>s</a:t>
            </a:r>
            <a:r>
              <a:rPr lang="lv-LV" altLang="lv-LV" baseline="30000"/>
              <a:t>4</a:t>
            </a:r>
            <a:endParaRPr lang="en-GB" altLang="lv-LV" baseline="30000"/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6273553" y="3289177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>
                <a:latin typeface="Symbol" panose="05050102010706020507" pitchFamily="18" charset="2"/>
              </a:rPr>
              <a:t>s</a:t>
            </a:r>
            <a:r>
              <a:rPr lang="lv-LV" altLang="lv-LV" baseline="30000"/>
              <a:t>2-3</a:t>
            </a:r>
            <a:endParaRPr lang="en-GB" altLang="lv-LV" baseline="30000"/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4673353" y="2984377"/>
            <a:ext cx="76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4000">
                <a:latin typeface="Symbol" panose="05050102010706020507" pitchFamily="18" charset="2"/>
              </a:rPr>
              <a:t>s</a:t>
            </a:r>
            <a:endParaRPr lang="en-GB" altLang="lv-LV" sz="4000">
              <a:latin typeface="Symbol" panose="05050102010706020507" pitchFamily="18" charset="2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2463553" y="2603377"/>
            <a:ext cx="2514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sz="2000"/>
              <a:t>RNAP</a:t>
            </a:r>
          </a:p>
          <a:p>
            <a:pPr>
              <a:lnSpc>
                <a:spcPct val="10000"/>
              </a:lnSpc>
              <a:spcBef>
                <a:spcPct val="50000"/>
              </a:spcBef>
            </a:pPr>
            <a:r>
              <a:rPr lang="lv-LV" altLang="lv-LV" sz="2000">
                <a:latin typeface="Symbol" panose="05050102010706020507" pitchFamily="18" charset="2"/>
              </a:rPr>
              <a:t>a</a:t>
            </a:r>
            <a:r>
              <a:rPr lang="lv-LV" altLang="lv-LV" sz="2000"/>
              <a:t> NTD</a:t>
            </a:r>
            <a:endParaRPr lang="en-GB" altLang="lv-LV" sz="2000"/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106621" y="3259738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dirty="0">
                <a:latin typeface="Symbol" panose="05050102010706020507" pitchFamily="18" charset="2"/>
              </a:rPr>
              <a:t>a </a:t>
            </a:r>
            <a:r>
              <a:rPr lang="lv-LV" altLang="lv-LV" dirty="0"/>
              <a:t>CTD</a:t>
            </a:r>
            <a:endParaRPr lang="en-GB" altLang="lv-LV" dirty="0"/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4368553" y="2298577"/>
            <a:ext cx="228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dirty="0" smtClean="0"/>
              <a:t>RNAP </a:t>
            </a:r>
            <a:r>
              <a:rPr lang="el-GR" altLang="lv-LV" dirty="0" smtClean="0"/>
              <a:t>β</a:t>
            </a:r>
            <a:r>
              <a:rPr lang="lv-LV" altLang="lv-LV" dirty="0" smtClean="0"/>
              <a:t>/</a:t>
            </a:r>
            <a:r>
              <a:rPr lang="el-GR" altLang="lv-LV" dirty="0" smtClean="0"/>
              <a:t>β</a:t>
            </a:r>
            <a:r>
              <a:rPr lang="lv-LV" altLang="lv-LV" dirty="0" smtClean="0"/>
              <a:t>’</a:t>
            </a:r>
            <a:endParaRPr lang="en-GB" altLang="lv-LV" dirty="0"/>
          </a:p>
        </p:txBody>
      </p:sp>
      <p:sp>
        <p:nvSpPr>
          <p:cNvPr id="33" name="Freeform 39"/>
          <p:cNvSpPr>
            <a:spLocks/>
          </p:cNvSpPr>
          <p:nvPr/>
        </p:nvSpPr>
        <p:spPr bwMode="auto">
          <a:xfrm>
            <a:off x="1701553" y="2831977"/>
            <a:ext cx="801688" cy="364193"/>
          </a:xfrm>
          <a:custGeom>
            <a:avLst/>
            <a:gdLst>
              <a:gd name="T0" fmla="*/ 0 w 625"/>
              <a:gd name="T1" fmla="*/ 342 h 342"/>
              <a:gd name="T2" fmla="*/ 29 w 625"/>
              <a:gd name="T3" fmla="*/ 235 h 342"/>
              <a:gd name="T4" fmla="*/ 127 w 625"/>
              <a:gd name="T5" fmla="*/ 127 h 342"/>
              <a:gd name="T6" fmla="*/ 195 w 625"/>
              <a:gd name="T7" fmla="*/ 69 h 342"/>
              <a:gd name="T8" fmla="*/ 420 w 625"/>
              <a:gd name="T9" fmla="*/ 0 h 342"/>
              <a:gd name="T10" fmla="*/ 625 w 625"/>
              <a:gd name="T11" fmla="*/ 1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5" h="342">
                <a:moveTo>
                  <a:pt x="0" y="342"/>
                </a:moveTo>
                <a:cubicBezTo>
                  <a:pt x="12" y="307"/>
                  <a:pt x="12" y="268"/>
                  <a:pt x="29" y="235"/>
                </a:cubicBezTo>
                <a:cubicBezTo>
                  <a:pt x="49" y="195"/>
                  <a:pt x="90" y="151"/>
                  <a:pt x="127" y="127"/>
                </a:cubicBezTo>
                <a:cubicBezTo>
                  <a:pt x="139" y="87"/>
                  <a:pt x="157" y="82"/>
                  <a:pt x="195" y="69"/>
                </a:cubicBezTo>
                <a:cubicBezTo>
                  <a:pt x="270" y="44"/>
                  <a:pt x="343" y="16"/>
                  <a:pt x="420" y="0"/>
                </a:cubicBezTo>
                <a:cubicBezTo>
                  <a:pt x="612" y="10"/>
                  <a:pt x="543" y="10"/>
                  <a:pt x="625" y="1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2" name="Rounded Rectangle 1"/>
          <p:cNvSpPr/>
          <p:nvPr/>
        </p:nvSpPr>
        <p:spPr>
          <a:xfrm>
            <a:off x="867512" y="3244560"/>
            <a:ext cx="329584" cy="5016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5" name="Rounded Rectangle 34"/>
          <p:cNvSpPr/>
          <p:nvPr/>
        </p:nvSpPr>
        <p:spPr>
          <a:xfrm>
            <a:off x="1197095" y="3244560"/>
            <a:ext cx="304799" cy="5016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" name="TextBox 2"/>
          <p:cNvSpPr txBox="1"/>
          <p:nvPr/>
        </p:nvSpPr>
        <p:spPr>
          <a:xfrm>
            <a:off x="867513" y="3357202"/>
            <a:ext cx="73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</a:t>
            </a:r>
            <a:endParaRPr lang="lv-LV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546161" y="387743"/>
            <a:ext cx="7772400" cy="1143000"/>
          </a:xfrm>
        </p:spPr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III klases CAP atkarīgie promoteri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0818" y="4563939"/>
            <a:ext cx="88155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 smtClean="0"/>
              <a:t>RNAP-</a:t>
            </a:r>
            <a:r>
              <a:rPr lang="el-GR" sz="2400" dirty="0" smtClean="0">
                <a:latin typeface="Calibri" panose="020F0502020204030204" pitchFamily="34" charset="0"/>
              </a:rPr>
              <a:t>σ</a:t>
            </a:r>
            <a:r>
              <a:rPr lang="lv-LV" sz="2400" dirty="0" smtClean="0">
                <a:latin typeface="Calibri" panose="020F0502020204030204" pitchFamily="34" charset="0"/>
              </a:rPr>
              <a:t> piesaistei ir vajadzīgi vismaz 2 CAP dimēri, vai viens CAP dimērs un viens cits aktivators</a:t>
            </a:r>
            <a:endParaRPr lang="lv-LV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 smtClean="0"/>
              <a:t>Katra RNAP-</a:t>
            </a:r>
            <a:r>
              <a:rPr lang="el-GR" sz="2400" dirty="0" smtClean="0"/>
              <a:t>α</a:t>
            </a:r>
            <a:r>
              <a:rPr lang="lv-LV" sz="2400" dirty="0" smtClean="0"/>
              <a:t> subvienība veic atšķirīgas mijiedarbības ar CAP vai citu aktivatoru</a:t>
            </a:r>
            <a:endParaRPr lang="lv-LV" sz="2400" dirty="0"/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1396753" y="3234536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 dirty="0">
                <a:latin typeface="Symbol" panose="05050102010706020507" pitchFamily="18" charset="2"/>
              </a:rPr>
              <a:t>a </a:t>
            </a:r>
            <a:r>
              <a:rPr lang="lv-LV" altLang="lv-LV" dirty="0"/>
              <a:t>CTD</a:t>
            </a:r>
            <a:endParaRPr lang="en-GB" altLang="lv-LV" dirty="0"/>
          </a:p>
        </p:txBody>
      </p:sp>
      <p:sp>
        <p:nvSpPr>
          <p:cNvPr id="39" name="Rounded Rectangle 38"/>
          <p:cNvSpPr/>
          <p:nvPr/>
        </p:nvSpPr>
        <p:spPr>
          <a:xfrm>
            <a:off x="2129898" y="3253629"/>
            <a:ext cx="329584" cy="5016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0" name="Rounded Rectangle 39"/>
          <p:cNvSpPr/>
          <p:nvPr/>
        </p:nvSpPr>
        <p:spPr>
          <a:xfrm>
            <a:off x="2459481" y="3253629"/>
            <a:ext cx="304799" cy="5016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1" name="TextBox 40"/>
          <p:cNvSpPr txBox="1"/>
          <p:nvPr/>
        </p:nvSpPr>
        <p:spPr>
          <a:xfrm>
            <a:off x="2059879" y="3367124"/>
            <a:ext cx="862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(CAP)</a:t>
            </a:r>
            <a:endParaRPr lang="lv-LV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894990" y="3746377"/>
            <a:ext cx="546631" cy="30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lv-LV" dirty="0" smtClean="0"/>
              <a:t>CAP</a:t>
            </a:r>
            <a:endParaRPr lang="lv-LV" dirty="0"/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2158137" y="3748388"/>
            <a:ext cx="546631" cy="30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lv-LV" dirty="0" smtClean="0"/>
              <a:t>CAP</a:t>
            </a:r>
            <a:endParaRPr lang="lv-LV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7DEE-EABF-4386-9E11-99982F0BE2FF}" type="slidenum">
              <a:rPr lang="en-GB" altLang="lv-LV" smtClean="0">
                <a:solidFill>
                  <a:srgbClr val="000000"/>
                </a:solidFill>
              </a:rPr>
              <a:pPr/>
              <a:t>45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9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1345706" y="109709"/>
            <a:ext cx="678697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lv-LV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</a:rPr>
              <a:t>CAP</a:t>
            </a:r>
            <a:r>
              <a:rPr lang="lv-LV" altLang="lv-LV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</a:rPr>
              <a:t>-cAMP-DNS </a:t>
            </a:r>
            <a:r>
              <a:rPr lang="lv-LV" altLang="lv-LV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</a:rPr>
              <a:t>kompleksa 3-D struktūra </a:t>
            </a:r>
            <a:endParaRPr lang="en-US" altLang="lv-LV" sz="2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110596" name="Picture 4" descr="CAP_cyAMP3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379" y="995184"/>
            <a:ext cx="5300663" cy="4095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606" name="Group 14"/>
          <p:cNvGrpSpPr>
            <a:grpSpLocks/>
          </p:cNvGrpSpPr>
          <p:nvPr/>
        </p:nvGrpSpPr>
        <p:grpSpPr bwMode="auto">
          <a:xfrm>
            <a:off x="3553241" y="628471"/>
            <a:ext cx="6010275" cy="3262313"/>
            <a:chOff x="1158" y="372"/>
            <a:chExt cx="3786" cy="2055"/>
          </a:xfrm>
        </p:grpSpPr>
        <p:sp>
          <p:nvSpPr>
            <p:cNvPr id="110602" name="Line 10"/>
            <p:cNvSpPr>
              <a:spLocks noChangeShapeType="1"/>
            </p:cNvSpPr>
            <p:nvPr/>
          </p:nvSpPr>
          <p:spPr bwMode="auto">
            <a:xfrm flipV="1">
              <a:off x="1158" y="372"/>
              <a:ext cx="1914" cy="16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lv-LV" sz="2400">
                <a:solidFill>
                  <a:srgbClr val="000000"/>
                </a:solidFill>
              </a:endParaRPr>
            </a:p>
          </p:txBody>
        </p:sp>
        <p:sp>
          <p:nvSpPr>
            <p:cNvPr id="110603" name="Line 11"/>
            <p:cNvSpPr>
              <a:spLocks noChangeShapeType="1"/>
            </p:cNvSpPr>
            <p:nvPr/>
          </p:nvSpPr>
          <p:spPr bwMode="auto">
            <a:xfrm>
              <a:off x="2859" y="573"/>
              <a:ext cx="2085" cy="18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lv-LV" sz="2400">
                <a:solidFill>
                  <a:srgbClr val="000000"/>
                </a:solidFill>
              </a:endParaRPr>
            </a:p>
          </p:txBody>
        </p:sp>
        <p:sp>
          <p:nvSpPr>
            <p:cNvPr id="110605" name="Text Box 13"/>
            <p:cNvSpPr txBox="1">
              <a:spLocks noChangeArrowheads="1"/>
            </p:cNvSpPr>
            <p:nvPr/>
          </p:nvSpPr>
          <p:spPr bwMode="auto">
            <a:xfrm>
              <a:off x="2664" y="563"/>
              <a:ext cx="10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lv-LV" altLang="lv-LV" sz="2400" dirty="0">
                  <a:solidFill>
                    <a:srgbClr val="000000"/>
                  </a:solidFill>
                </a:rPr>
                <a:t>9</a:t>
              </a:r>
              <a:r>
                <a:rPr lang="lv-LV" altLang="lv-LV" sz="2400" dirty="0" smtClean="0">
                  <a:solidFill>
                    <a:srgbClr val="000000"/>
                  </a:solidFill>
                </a:rPr>
                <a:t>0</a:t>
              </a:r>
              <a:r>
                <a:rPr lang="lv-LV" altLang="lv-LV" sz="2400" dirty="0" smtClean="0">
                  <a:solidFill>
                    <a:srgbClr val="000000"/>
                  </a:solidFill>
                  <a:cs typeface="Times New Roman" panose="02020603050405020304" pitchFamily="18" charset="0"/>
                </a:rPr>
                <a:t>º</a:t>
              </a:r>
              <a:endParaRPr lang="en-GB" altLang="lv-LV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10607" name="Text Box 15"/>
          <p:cNvSpPr txBox="1">
            <a:spLocks noChangeArrowheads="1"/>
          </p:cNvSpPr>
          <p:nvPr/>
        </p:nvSpPr>
        <p:spPr bwMode="auto">
          <a:xfrm>
            <a:off x="186244" y="2419171"/>
            <a:ext cx="3662272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lv-LV" altLang="lv-LV" sz="2000" dirty="0" smtClean="0">
                <a:solidFill>
                  <a:srgbClr val="000000"/>
                </a:solidFill>
              </a:rPr>
              <a:t>CAP piesaiste pie DNS izraisa DNS izliekšanos par 90</a:t>
            </a:r>
            <a:r>
              <a:rPr lang="lv-LV" altLang="lv-LV" sz="2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º</a:t>
            </a: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lv-LV" altLang="lv-LV" sz="2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Izliekšanās rezultātā: </a:t>
            </a: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AutoNum type="arabicParenR"/>
            </a:pPr>
            <a:r>
              <a:rPr lang="lv-LV" altLang="lv-LV" sz="2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pats CAP var labāk piesaistīties</a:t>
            </a: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AutoNum type="arabicParenR"/>
            </a:pPr>
            <a:r>
              <a:rPr lang="lv-LV" altLang="lv-LV" sz="2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RNAP-</a:t>
            </a:r>
            <a:r>
              <a:rPr lang="el-GR" sz="2000" dirty="0">
                <a:latin typeface="Calibri" panose="020F0502020204030204" pitchFamily="34" charset="0"/>
              </a:rPr>
              <a:t>σ</a:t>
            </a:r>
            <a:r>
              <a:rPr lang="lv-LV" altLang="lv-LV" sz="2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arī ir vieglāk piesaistīties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000" dirty="0" smtClean="0">
                <a:solidFill>
                  <a:srgbClr val="000000"/>
                </a:solidFill>
              </a:rPr>
              <a:t> </a:t>
            </a:r>
            <a:endParaRPr lang="en-GB" altLang="lv-LV" sz="2000" dirty="0">
              <a:solidFill>
                <a:srgbClr val="000000"/>
              </a:solidFill>
            </a:endParaRPr>
          </a:p>
        </p:txBody>
      </p:sp>
      <p:sp>
        <p:nvSpPr>
          <p:cNvPr id="110608" name="Text Box 16"/>
          <p:cNvSpPr txBox="1">
            <a:spLocks noChangeArrowheads="1"/>
          </p:cNvSpPr>
          <p:nvPr/>
        </p:nvSpPr>
        <p:spPr bwMode="auto">
          <a:xfrm>
            <a:off x="5796379" y="4119384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>
                <a:solidFill>
                  <a:srgbClr val="000000"/>
                </a:solidFill>
              </a:rPr>
              <a:t>C</a:t>
            </a:r>
            <a:endParaRPr lang="en-GB" altLang="lv-LV" sz="2400">
              <a:solidFill>
                <a:srgbClr val="000000"/>
              </a:solidFill>
            </a:endParaRPr>
          </a:p>
        </p:txBody>
      </p:sp>
      <p:sp>
        <p:nvSpPr>
          <p:cNvPr id="110609" name="Text Box 17"/>
          <p:cNvSpPr txBox="1">
            <a:spLocks noChangeArrowheads="1"/>
          </p:cNvSpPr>
          <p:nvPr/>
        </p:nvSpPr>
        <p:spPr bwMode="auto">
          <a:xfrm>
            <a:off x="6253579" y="4043184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>
                <a:solidFill>
                  <a:srgbClr val="000000"/>
                </a:solidFill>
              </a:rPr>
              <a:t>C</a:t>
            </a:r>
            <a:endParaRPr lang="en-GB" altLang="lv-LV" sz="240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E925-DCCF-41B5-A0A2-3EDF0BCFE948}" type="slidenum">
              <a:rPr lang="en-GB" altLang="lv-LV" smtClean="0">
                <a:solidFill>
                  <a:srgbClr val="000000"/>
                </a:solidFill>
              </a:rPr>
              <a:pPr/>
              <a:t>46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49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cAMP piesaiste pie CAP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651897"/>
            <a:ext cx="8182992" cy="736431"/>
          </a:xfrm>
        </p:spPr>
        <p:txBody>
          <a:bodyPr/>
          <a:lstStyle/>
          <a:p>
            <a:r>
              <a:rPr lang="lv-LV" sz="2400" dirty="0" smtClean="0"/>
              <a:t>Pirms cAMP piesaites, DNS piesasistīšanas spirāles nespēj mijiedarboties ar DNS</a:t>
            </a:r>
          </a:p>
          <a:p>
            <a:r>
              <a:rPr lang="lv-LV" sz="2400" dirty="0" smtClean="0"/>
              <a:t>cAMP piesaistīšanās izraisa DNS saistošo spirāļu pagriešanos</a:t>
            </a:r>
          </a:p>
          <a:p>
            <a:r>
              <a:rPr lang="lv-LV" sz="2400" dirty="0" smtClean="0"/>
              <a:t>Rezultātā, spirāles var mijiedarboties ar DNS</a:t>
            </a:r>
            <a:endParaRPr lang="lv-LV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7712"/>
            <a:ext cx="2512381" cy="2343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381" y="2027712"/>
            <a:ext cx="3407663" cy="2280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899" y="2136663"/>
            <a:ext cx="3328101" cy="208910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47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3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gure-04-16.jpg                                               00026560 LONE PINE                      B896893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511016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055006" cy="1143000"/>
          </a:xfrm>
        </p:spPr>
        <p:txBody>
          <a:bodyPr/>
          <a:lstStyle/>
          <a:p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Lac operona pilna darbības shēma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7DEE-EABF-4386-9E11-99982F0BE2FF}" type="slidenum">
              <a:rPr lang="en-GB" altLang="lv-LV" smtClean="0">
                <a:solidFill>
                  <a:srgbClr val="000000"/>
                </a:solidFill>
              </a:rPr>
              <a:pPr/>
              <a:t>48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46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6057900" y="2989793"/>
            <a:ext cx="2971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lv-LV" altLang="lv-LV" sz="2000" dirty="0" smtClean="0">
                <a:solidFill>
                  <a:srgbClr val="000000"/>
                </a:solidFill>
              </a:rPr>
              <a:t>Piesaistoties arabinozei, </a:t>
            </a:r>
            <a:r>
              <a:rPr lang="lv-LV" altLang="lv-LV" sz="2000" dirty="0">
                <a:solidFill>
                  <a:srgbClr val="000000"/>
                </a:solidFill>
              </a:rPr>
              <a:t>AraC </a:t>
            </a:r>
            <a:r>
              <a:rPr lang="lv-LV" altLang="lv-LV" sz="2000" dirty="0" smtClean="0">
                <a:solidFill>
                  <a:srgbClr val="000000"/>
                </a:solidFill>
              </a:rPr>
              <a:t>proteīns pārvēršas no represora par aktivatoru</a:t>
            </a:r>
            <a:endParaRPr lang="en-GB" altLang="lv-LV" sz="2000" dirty="0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88776" y="0"/>
            <a:ext cx="9055224" cy="1143000"/>
          </a:xfrm>
        </p:spPr>
        <p:txBody>
          <a:bodyPr/>
          <a:lstStyle/>
          <a:p>
            <a:r>
              <a:rPr lang="lv-LV" altLang="lv-LV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Arabinozes promoters: represora pārveide par aktivatoru</a:t>
            </a:r>
            <a:endParaRPr lang="en-GB" altLang="lv-LV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81205" y="958788"/>
            <a:ext cx="30627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>
                <a:latin typeface="+mj-lt"/>
              </a:rPr>
              <a:t>Bez arabinozes, AraC proteīns piesaistas pie promotera rajona, izveido DNS cilpu un bloķē RNAP-</a:t>
            </a:r>
            <a:r>
              <a:rPr lang="el-GR" sz="2000" dirty="0" smtClean="0">
                <a:latin typeface="+mj-lt"/>
              </a:rPr>
              <a:t>σ</a:t>
            </a:r>
            <a:r>
              <a:rPr lang="lv-LV" sz="2000" dirty="0" smtClean="0">
                <a:latin typeface="+mj-lt"/>
              </a:rPr>
              <a:t> un CAP piesaisti</a:t>
            </a:r>
            <a:endParaRPr lang="lv-LV" sz="2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434" y="3651512"/>
            <a:ext cx="5292201" cy="22525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206" y="958788"/>
            <a:ext cx="4454093" cy="242867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49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4213" y="15875"/>
            <a:ext cx="7772400" cy="1143000"/>
          </a:xfrm>
        </p:spPr>
        <p:txBody>
          <a:bodyPr/>
          <a:lstStyle/>
          <a:p>
            <a:r>
              <a:rPr lang="lv-LV" altLang="lv-LV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Prasības</a:t>
            </a:r>
            <a:endParaRPr lang="en-US" altLang="lv-LV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5181600"/>
          </a:xfrm>
        </p:spPr>
        <p:txBody>
          <a:bodyPr/>
          <a:lstStyle/>
          <a:p>
            <a:r>
              <a:rPr lang="lv-LV" altLang="lv-LV" dirty="0" smtClean="0"/>
              <a:t>Sekmīgi nokārtoti visi pārbaudes darbiņi</a:t>
            </a:r>
          </a:p>
          <a:p>
            <a:r>
              <a:rPr lang="lv-LV" altLang="lv-LV" dirty="0" smtClean="0"/>
              <a:t>Tiek pieļauta </a:t>
            </a:r>
            <a:r>
              <a:rPr lang="lv-LV" altLang="lv-LV" b="1" u="sng" dirty="0" smtClean="0"/>
              <a:t>viena</a:t>
            </a:r>
            <a:r>
              <a:rPr lang="lv-LV" altLang="lv-LV" dirty="0" smtClean="0"/>
              <a:t> darbiņa neuzrakstīšana, par kuru ieskaita nesekmīgu atzīmi</a:t>
            </a:r>
          </a:p>
          <a:p>
            <a:r>
              <a:rPr lang="lv-LV" altLang="lv-LV" dirty="0" smtClean="0"/>
              <a:t>Apmeklēti visi laboratorijas darbi, par kuriem vēlāk iesniegti protokoli</a:t>
            </a:r>
          </a:p>
          <a:p>
            <a:r>
              <a:rPr lang="lv-LV" altLang="lv-LV" dirty="0" smtClean="0"/>
              <a:t>Par kavēto pārbaudes darbiņu rakstīšanu jāvienojas individuāli</a:t>
            </a:r>
          </a:p>
          <a:p>
            <a:r>
              <a:rPr lang="lv-LV" altLang="lv-LV" dirty="0" smtClean="0"/>
              <a:t>Sekmīgi nokārtoto pārbaudes darbiņu pārlikšana nolūkā iegūt augstāku atzīmi netiks atbalstīta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CBB0-1F1C-4482-85F5-4497DDAF476E}" type="slidenum">
              <a:rPr lang="en-GB" altLang="lv-LV" smtClean="0">
                <a:solidFill>
                  <a:srgbClr val="000000"/>
                </a:solidFill>
              </a:rPr>
              <a:pPr/>
              <a:t>5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0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altLang="lv-LV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AraC dimēra struktūra ar </a:t>
            </a:r>
            <a:r>
              <a:rPr lang="lv-LV" altLang="lv-LV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(A) </a:t>
            </a:r>
            <a:r>
              <a:rPr lang="lv-LV" altLang="lv-LV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un bez </a:t>
            </a:r>
            <a:r>
              <a:rPr lang="lv-LV" altLang="lv-LV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(B) </a:t>
            </a:r>
            <a:r>
              <a:rPr lang="lv-LV" altLang="lv-LV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arabinozes</a:t>
            </a:r>
            <a:endParaRPr lang="en-GB" altLang="lv-LV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038600"/>
            <a:ext cx="5105400" cy="3048000"/>
          </a:xfrm>
        </p:spPr>
        <p:txBody>
          <a:bodyPr/>
          <a:lstStyle/>
          <a:p>
            <a:r>
              <a:rPr lang="lv-LV" altLang="lv-LV" sz="2000" dirty="0" smtClean="0"/>
              <a:t>Bez arabinozes, monomēri mijiedarbjas ar </a:t>
            </a:r>
            <a:r>
              <a:rPr lang="lv-LV" altLang="lv-LV" sz="2000" dirty="0">
                <a:latin typeface="Symbol" panose="05050102010706020507" pitchFamily="18" charset="2"/>
              </a:rPr>
              <a:t>b</a:t>
            </a:r>
            <a:r>
              <a:rPr lang="lv-LV" altLang="lv-LV" sz="2000" dirty="0"/>
              <a:t> </a:t>
            </a:r>
            <a:r>
              <a:rPr lang="lv-LV" altLang="lv-LV" sz="2000" dirty="0" smtClean="0"/>
              <a:t>mucu domēniem. </a:t>
            </a:r>
            <a:r>
              <a:rPr lang="lv-LV" altLang="lv-LV" sz="2000" dirty="0"/>
              <a:t>Tyr31 </a:t>
            </a:r>
            <a:r>
              <a:rPr lang="lv-LV" altLang="lv-LV" sz="2000" dirty="0" smtClean="0"/>
              <a:t>veido aromātisko mijiedarbību ar otras subvienības </a:t>
            </a:r>
            <a:r>
              <a:rPr lang="lv-LV" altLang="lv-LV" sz="2000" dirty="0"/>
              <a:t>Trp </a:t>
            </a:r>
            <a:r>
              <a:rPr lang="lv-LV" altLang="lv-LV" sz="2000" dirty="0" smtClean="0"/>
              <a:t>95 (B)</a:t>
            </a:r>
            <a:endParaRPr lang="lv-LV" altLang="lv-LV" sz="2000" dirty="0"/>
          </a:p>
          <a:p>
            <a:r>
              <a:rPr lang="lv-LV" altLang="lv-LV" sz="2000" dirty="0"/>
              <a:t>Arabinose </a:t>
            </a:r>
            <a:r>
              <a:rPr lang="lv-LV" altLang="lv-LV" sz="2000" dirty="0" smtClean="0"/>
              <a:t>piesaistas netālu no Trp95</a:t>
            </a:r>
            <a:r>
              <a:rPr lang="lv-LV" altLang="lv-LV" sz="2000" dirty="0"/>
              <a:t>, </a:t>
            </a:r>
            <a:r>
              <a:rPr lang="lv-LV" altLang="lv-LV" sz="2000" dirty="0" smtClean="0"/>
              <a:t>padarot mijiedarbību ar Tyr31 neiespējamu. Monomēri asociējas citā veidā – veidojot 4 spirāļu saišķi (A)</a:t>
            </a:r>
            <a:endParaRPr lang="en-GB" altLang="lv-LV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484" y="879036"/>
            <a:ext cx="4183516" cy="495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3" y="951706"/>
            <a:ext cx="4873578" cy="30868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50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2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Polimerāzes aktivācija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62467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8458200" cy="2667000"/>
          </a:xfrm>
        </p:spPr>
        <p:txBody>
          <a:bodyPr/>
          <a:lstStyle/>
          <a:p>
            <a:r>
              <a:rPr lang="lv-LV" altLang="lv-LV" dirty="0" smtClean="0"/>
              <a:t>Darbojas </a:t>
            </a:r>
            <a:r>
              <a:rPr lang="lv-LV" altLang="lv-LV" dirty="0">
                <a:latin typeface="Symbol" panose="05050102010706020507" pitchFamily="18" charset="2"/>
              </a:rPr>
              <a:t>s</a:t>
            </a:r>
            <a:r>
              <a:rPr lang="lv-LV" altLang="lv-LV" baseline="30000" dirty="0"/>
              <a:t>54</a:t>
            </a:r>
            <a:r>
              <a:rPr lang="lv-LV" altLang="lv-LV" dirty="0"/>
              <a:t> </a:t>
            </a:r>
            <a:r>
              <a:rPr lang="lv-LV" altLang="lv-LV" dirty="0" smtClean="0"/>
              <a:t>promoteriem</a:t>
            </a:r>
            <a:endParaRPr lang="lv-LV" altLang="lv-LV" dirty="0"/>
          </a:p>
          <a:p>
            <a:r>
              <a:rPr lang="lv-LV" altLang="lv-LV" dirty="0"/>
              <a:t>RNAP-</a:t>
            </a:r>
            <a:r>
              <a:rPr lang="lv-LV" altLang="lv-LV" dirty="0">
                <a:latin typeface="Symbol" panose="05050102010706020507" pitchFamily="18" charset="2"/>
              </a:rPr>
              <a:t>s</a:t>
            </a:r>
            <a:r>
              <a:rPr lang="lv-LV" altLang="lv-LV" baseline="30000" dirty="0"/>
              <a:t>54</a:t>
            </a:r>
            <a:r>
              <a:rPr lang="lv-LV" altLang="lv-LV" dirty="0"/>
              <a:t> </a:t>
            </a:r>
            <a:r>
              <a:rPr lang="lv-LV" altLang="lv-LV" dirty="0" smtClean="0"/>
              <a:t>veido stabilu kompleksu ar DNS, </a:t>
            </a:r>
            <a:r>
              <a:rPr lang="lv-LV" altLang="lv-LV" dirty="0"/>
              <a:t>but </a:t>
            </a:r>
            <a:r>
              <a:rPr lang="lv-LV" altLang="lv-LV" dirty="0" smtClean="0"/>
              <a:t>tas ir jāaktivē, lai izveidotu atvērtu kompleksu</a:t>
            </a:r>
            <a:endParaRPr lang="lv-LV" altLang="lv-LV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51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33"/>
          <p:cNvSpPr>
            <a:spLocks noChangeArrowheads="1"/>
          </p:cNvSpPr>
          <p:nvPr/>
        </p:nvSpPr>
        <p:spPr bwMode="auto">
          <a:xfrm>
            <a:off x="1496112" y="1715084"/>
            <a:ext cx="1555750" cy="47664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lv-LV" dirty="0" smtClean="0"/>
              <a:t>RNAP</a:t>
            </a:r>
            <a:endParaRPr lang="lv-LV" dirty="0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RNAP-</a:t>
            </a:r>
            <a:r>
              <a:rPr lang="el-GR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σ</a:t>
            </a:r>
            <a:r>
              <a:rPr lang="lv-LV" altLang="lv-LV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54</a:t>
            </a:r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aktivācija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374" y="3612024"/>
            <a:ext cx="8850828" cy="2514600"/>
          </a:xfrm>
        </p:spPr>
        <p:txBody>
          <a:bodyPr/>
          <a:lstStyle/>
          <a:p>
            <a:r>
              <a:rPr lang="lv-LV" altLang="lv-LV" sz="2400" dirty="0"/>
              <a:t>RNAP-</a:t>
            </a:r>
            <a:r>
              <a:rPr lang="lv-LV" altLang="lv-LV" sz="2400" dirty="0">
                <a:latin typeface="Symbol" panose="05050102010706020507" pitchFamily="18" charset="2"/>
              </a:rPr>
              <a:t>s</a:t>
            </a:r>
            <a:r>
              <a:rPr lang="lv-LV" altLang="lv-LV" sz="2400" baseline="30000" dirty="0"/>
              <a:t>54</a:t>
            </a:r>
            <a:r>
              <a:rPr lang="lv-LV" altLang="lv-LV" sz="2400" dirty="0"/>
              <a:t> </a:t>
            </a:r>
            <a:r>
              <a:rPr lang="lv-LV" altLang="lv-LV" sz="2400" dirty="0" smtClean="0"/>
              <a:t>piesaistas pie promotera, bet neizveido transkripcijas burbuli</a:t>
            </a:r>
            <a:endParaRPr lang="lv-LV" altLang="lv-LV" sz="2400" dirty="0"/>
          </a:p>
          <a:p>
            <a:r>
              <a:rPr lang="lv-LV" altLang="lv-LV" sz="2400" dirty="0" smtClean="0"/>
              <a:t>Aktivators ar ATP-āzes aktivitāti vispirms piesaistas pie “enhānsera” ap </a:t>
            </a:r>
            <a:r>
              <a:rPr lang="lv-LV" altLang="lv-LV" sz="2400" dirty="0"/>
              <a:t>160 bp </a:t>
            </a:r>
            <a:r>
              <a:rPr lang="lv-LV" altLang="lv-LV" sz="2400" dirty="0" smtClean="0"/>
              <a:t>no -24 sekvences  </a:t>
            </a:r>
          </a:p>
          <a:p>
            <a:r>
              <a:rPr lang="lv-LV" altLang="lv-LV" sz="2400" dirty="0" smtClean="0"/>
              <a:t>DNS izveido cilpu un aktivators piesaistas pie </a:t>
            </a:r>
            <a:r>
              <a:rPr lang="lv-LV" altLang="lv-LV" sz="2400" dirty="0"/>
              <a:t>RNAP-</a:t>
            </a:r>
            <a:r>
              <a:rPr lang="lv-LV" altLang="lv-LV" sz="2400" dirty="0">
                <a:latin typeface="Symbol" panose="05050102010706020507" pitchFamily="18" charset="2"/>
              </a:rPr>
              <a:t>s</a:t>
            </a:r>
            <a:r>
              <a:rPr lang="lv-LV" altLang="lv-LV" sz="2400" baseline="30000" dirty="0"/>
              <a:t>54</a:t>
            </a:r>
            <a:r>
              <a:rPr lang="lv-LV" altLang="lv-LV" sz="2400" dirty="0"/>
              <a:t> </a:t>
            </a:r>
            <a:endParaRPr lang="lv-LV" altLang="lv-LV" sz="2400" dirty="0" smtClean="0"/>
          </a:p>
          <a:p>
            <a:r>
              <a:rPr lang="lv-LV" altLang="lv-LV" sz="2400" dirty="0" smtClean="0"/>
              <a:t>ATP hidrolīzes rezultātā notiek pāreja uz atvērto kompleksu un sākas transkripcija</a:t>
            </a:r>
            <a:endParaRPr lang="en-GB" altLang="lv-LV" sz="2400" dirty="0"/>
          </a:p>
        </p:txBody>
      </p:sp>
      <p:sp>
        <p:nvSpPr>
          <p:cNvPr id="75781" name="Oval 5"/>
          <p:cNvSpPr>
            <a:spLocks noChangeArrowheads="1"/>
          </p:cNvSpPr>
          <p:nvPr/>
        </p:nvSpPr>
        <p:spPr bwMode="auto">
          <a:xfrm>
            <a:off x="1674922" y="2055201"/>
            <a:ext cx="11430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75783" name="Line 7"/>
          <p:cNvSpPr>
            <a:spLocks noChangeShapeType="1"/>
          </p:cNvSpPr>
          <p:nvPr/>
        </p:nvSpPr>
        <p:spPr bwMode="auto">
          <a:xfrm>
            <a:off x="0" y="2198516"/>
            <a:ext cx="1736017" cy="619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75784" name="Line 8"/>
          <p:cNvSpPr>
            <a:spLocks noChangeShapeType="1"/>
          </p:cNvSpPr>
          <p:nvPr/>
        </p:nvSpPr>
        <p:spPr bwMode="auto">
          <a:xfrm>
            <a:off x="0" y="2290439"/>
            <a:ext cx="173601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75785" name="Line 9"/>
          <p:cNvSpPr>
            <a:spLocks noChangeShapeType="1"/>
          </p:cNvSpPr>
          <p:nvPr/>
        </p:nvSpPr>
        <p:spPr bwMode="auto">
          <a:xfrm>
            <a:off x="2754421" y="2230267"/>
            <a:ext cx="1148659" cy="47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75786" name="Line 10"/>
          <p:cNvSpPr>
            <a:spLocks noChangeShapeType="1"/>
          </p:cNvSpPr>
          <p:nvPr/>
        </p:nvSpPr>
        <p:spPr bwMode="auto">
          <a:xfrm>
            <a:off x="2674140" y="2324142"/>
            <a:ext cx="1240054" cy="172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75788" name="Line 12"/>
          <p:cNvSpPr>
            <a:spLocks noChangeShapeType="1"/>
          </p:cNvSpPr>
          <p:nvPr/>
        </p:nvSpPr>
        <p:spPr bwMode="auto">
          <a:xfrm>
            <a:off x="5832499" y="2291580"/>
            <a:ext cx="685800" cy="15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75789" name="Line 13"/>
          <p:cNvSpPr>
            <a:spLocks noChangeShapeType="1"/>
          </p:cNvSpPr>
          <p:nvPr/>
        </p:nvSpPr>
        <p:spPr bwMode="auto">
          <a:xfrm flipV="1">
            <a:off x="5818212" y="2415405"/>
            <a:ext cx="852487" cy="31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75791" name="Line 15"/>
          <p:cNvSpPr>
            <a:spLocks noChangeShapeType="1"/>
          </p:cNvSpPr>
          <p:nvPr/>
        </p:nvSpPr>
        <p:spPr bwMode="auto">
          <a:xfrm>
            <a:off x="7956574" y="2459855"/>
            <a:ext cx="1189038" cy="206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75792" name="Text Box 16"/>
          <p:cNvSpPr txBox="1">
            <a:spLocks noChangeArrowheads="1"/>
          </p:cNvSpPr>
          <p:nvPr/>
        </p:nvSpPr>
        <p:spPr bwMode="auto">
          <a:xfrm>
            <a:off x="1970197" y="1988526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lv-LV" altLang="lv-LV" sz="2400" baseline="30000" dirty="0">
                <a:solidFill>
                  <a:srgbClr val="000000"/>
                </a:solidFill>
              </a:rPr>
              <a:t>54</a:t>
            </a:r>
            <a:endParaRPr lang="en-GB" altLang="lv-LV" sz="2400" baseline="30000" dirty="0">
              <a:solidFill>
                <a:srgbClr val="000000"/>
              </a:solidFill>
            </a:endParaRPr>
          </a:p>
        </p:txBody>
      </p:sp>
      <p:sp>
        <p:nvSpPr>
          <p:cNvPr id="75796" name="Freeform 20"/>
          <p:cNvSpPr>
            <a:spLocks/>
          </p:cNvSpPr>
          <p:nvPr/>
        </p:nvSpPr>
        <p:spPr bwMode="auto">
          <a:xfrm>
            <a:off x="5753124" y="1499418"/>
            <a:ext cx="1644650" cy="792162"/>
          </a:xfrm>
          <a:custGeom>
            <a:avLst/>
            <a:gdLst>
              <a:gd name="T0" fmla="*/ 54 w 1036"/>
              <a:gd name="T1" fmla="*/ 499 h 499"/>
              <a:gd name="T2" fmla="*/ 12 w 1036"/>
              <a:gd name="T3" fmla="*/ 467 h 499"/>
              <a:gd name="T4" fmla="*/ 79 w 1036"/>
              <a:gd name="T5" fmla="*/ 330 h 499"/>
              <a:gd name="T6" fmla="*/ 105 w 1036"/>
              <a:gd name="T7" fmla="*/ 317 h 499"/>
              <a:gd name="T8" fmla="*/ 233 w 1036"/>
              <a:gd name="T9" fmla="*/ 288 h 499"/>
              <a:gd name="T10" fmla="*/ 402 w 1036"/>
              <a:gd name="T11" fmla="*/ 295 h 499"/>
              <a:gd name="T12" fmla="*/ 418 w 1036"/>
              <a:gd name="T13" fmla="*/ 298 h 499"/>
              <a:gd name="T14" fmla="*/ 466 w 1036"/>
              <a:gd name="T15" fmla="*/ 304 h 499"/>
              <a:gd name="T16" fmla="*/ 489 w 1036"/>
              <a:gd name="T17" fmla="*/ 307 h 499"/>
              <a:gd name="T18" fmla="*/ 620 w 1036"/>
              <a:gd name="T19" fmla="*/ 339 h 499"/>
              <a:gd name="T20" fmla="*/ 665 w 1036"/>
              <a:gd name="T21" fmla="*/ 333 h 499"/>
              <a:gd name="T22" fmla="*/ 684 w 1036"/>
              <a:gd name="T23" fmla="*/ 327 h 499"/>
              <a:gd name="T24" fmla="*/ 719 w 1036"/>
              <a:gd name="T25" fmla="*/ 304 h 499"/>
              <a:gd name="T26" fmla="*/ 742 w 1036"/>
              <a:gd name="T27" fmla="*/ 288 h 499"/>
              <a:gd name="T28" fmla="*/ 857 w 1036"/>
              <a:gd name="T29" fmla="*/ 192 h 499"/>
              <a:gd name="T30" fmla="*/ 966 w 1036"/>
              <a:gd name="T31" fmla="*/ 77 h 499"/>
              <a:gd name="T32" fmla="*/ 1014 w 1036"/>
              <a:gd name="T33" fmla="*/ 26 h 499"/>
              <a:gd name="T34" fmla="*/ 1036 w 1036"/>
              <a:gd name="T35" fmla="*/ 0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36" h="499">
                <a:moveTo>
                  <a:pt x="54" y="499"/>
                </a:moveTo>
                <a:cubicBezTo>
                  <a:pt x="32" y="494"/>
                  <a:pt x="23" y="486"/>
                  <a:pt x="12" y="467"/>
                </a:cubicBezTo>
                <a:cubicBezTo>
                  <a:pt x="0" y="405"/>
                  <a:pt x="16" y="351"/>
                  <a:pt x="79" y="330"/>
                </a:cubicBezTo>
                <a:cubicBezTo>
                  <a:pt x="86" y="323"/>
                  <a:pt x="105" y="317"/>
                  <a:pt x="105" y="317"/>
                </a:cubicBezTo>
                <a:cubicBezTo>
                  <a:pt x="142" y="292"/>
                  <a:pt x="190" y="292"/>
                  <a:pt x="233" y="288"/>
                </a:cubicBezTo>
                <a:cubicBezTo>
                  <a:pt x="340" y="290"/>
                  <a:pt x="336" y="285"/>
                  <a:pt x="402" y="295"/>
                </a:cubicBezTo>
                <a:cubicBezTo>
                  <a:pt x="407" y="296"/>
                  <a:pt x="413" y="297"/>
                  <a:pt x="418" y="298"/>
                </a:cubicBezTo>
                <a:cubicBezTo>
                  <a:pt x="434" y="300"/>
                  <a:pt x="450" y="302"/>
                  <a:pt x="466" y="304"/>
                </a:cubicBezTo>
                <a:cubicBezTo>
                  <a:pt x="474" y="305"/>
                  <a:pt x="489" y="307"/>
                  <a:pt x="489" y="307"/>
                </a:cubicBezTo>
                <a:cubicBezTo>
                  <a:pt x="532" y="321"/>
                  <a:pt x="575" y="334"/>
                  <a:pt x="620" y="339"/>
                </a:cubicBezTo>
                <a:cubicBezTo>
                  <a:pt x="641" y="337"/>
                  <a:pt x="648" y="338"/>
                  <a:pt x="665" y="333"/>
                </a:cubicBezTo>
                <a:cubicBezTo>
                  <a:pt x="671" y="331"/>
                  <a:pt x="684" y="327"/>
                  <a:pt x="684" y="327"/>
                </a:cubicBezTo>
                <a:cubicBezTo>
                  <a:pt x="693" y="316"/>
                  <a:pt x="706" y="308"/>
                  <a:pt x="719" y="304"/>
                </a:cubicBezTo>
                <a:cubicBezTo>
                  <a:pt x="728" y="296"/>
                  <a:pt x="731" y="291"/>
                  <a:pt x="742" y="288"/>
                </a:cubicBezTo>
                <a:cubicBezTo>
                  <a:pt x="774" y="264"/>
                  <a:pt x="819" y="203"/>
                  <a:pt x="857" y="192"/>
                </a:cubicBezTo>
                <a:cubicBezTo>
                  <a:pt x="899" y="163"/>
                  <a:pt x="925" y="101"/>
                  <a:pt x="966" y="77"/>
                </a:cubicBezTo>
                <a:cubicBezTo>
                  <a:pt x="976" y="60"/>
                  <a:pt x="997" y="36"/>
                  <a:pt x="1014" y="26"/>
                </a:cubicBezTo>
                <a:cubicBezTo>
                  <a:pt x="1018" y="13"/>
                  <a:pt x="1027" y="9"/>
                  <a:pt x="1036" y="0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75797" name="Freeform 21"/>
          <p:cNvSpPr>
            <a:spLocks/>
          </p:cNvSpPr>
          <p:nvPr/>
        </p:nvSpPr>
        <p:spPr bwMode="auto">
          <a:xfrm>
            <a:off x="5654699" y="1458143"/>
            <a:ext cx="1665288" cy="960437"/>
          </a:xfrm>
          <a:custGeom>
            <a:avLst/>
            <a:gdLst>
              <a:gd name="T0" fmla="*/ 105 w 1049"/>
              <a:gd name="T1" fmla="*/ 605 h 605"/>
              <a:gd name="T2" fmla="*/ 50 w 1049"/>
              <a:gd name="T3" fmla="*/ 550 h 605"/>
              <a:gd name="T4" fmla="*/ 37 w 1049"/>
              <a:gd name="T5" fmla="*/ 531 h 605"/>
              <a:gd name="T6" fmla="*/ 31 w 1049"/>
              <a:gd name="T7" fmla="*/ 522 h 605"/>
              <a:gd name="T8" fmla="*/ 18 w 1049"/>
              <a:gd name="T9" fmla="*/ 493 h 605"/>
              <a:gd name="T10" fmla="*/ 12 w 1049"/>
              <a:gd name="T11" fmla="*/ 474 h 605"/>
              <a:gd name="T12" fmla="*/ 28 w 1049"/>
              <a:gd name="T13" fmla="*/ 355 h 605"/>
              <a:gd name="T14" fmla="*/ 53 w 1049"/>
              <a:gd name="T15" fmla="*/ 330 h 605"/>
              <a:gd name="T16" fmla="*/ 114 w 1049"/>
              <a:gd name="T17" fmla="*/ 272 h 605"/>
              <a:gd name="T18" fmla="*/ 149 w 1049"/>
              <a:gd name="T19" fmla="*/ 256 h 605"/>
              <a:gd name="T20" fmla="*/ 252 w 1049"/>
              <a:gd name="T21" fmla="*/ 230 h 605"/>
              <a:gd name="T22" fmla="*/ 533 w 1049"/>
              <a:gd name="T23" fmla="*/ 256 h 605"/>
              <a:gd name="T24" fmla="*/ 671 w 1049"/>
              <a:gd name="T25" fmla="*/ 291 h 605"/>
              <a:gd name="T26" fmla="*/ 764 w 1049"/>
              <a:gd name="T27" fmla="*/ 269 h 605"/>
              <a:gd name="T28" fmla="*/ 809 w 1049"/>
              <a:gd name="T29" fmla="*/ 240 h 605"/>
              <a:gd name="T30" fmla="*/ 834 w 1049"/>
              <a:gd name="T31" fmla="*/ 221 h 605"/>
              <a:gd name="T32" fmla="*/ 873 w 1049"/>
              <a:gd name="T33" fmla="*/ 189 h 605"/>
              <a:gd name="T34" fmla="*/ 908 w 1049"/>
              <a:gd name="T35" fmla="*/ 147 h 605"/>
              <a:gd name="T36" fmla="*/ 991 w 1049"/>
              <a:gd name="T37" fmla="*/ 64 h 605"/>
              <a:gd name="T38" fmla="*/ 1049 w 1049"/>
              <a:gd name="T39" fmla="*/ 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49" h="605">
                <a:moveTo>
                  <a:pt x="105" y="605"/>
                </a:moveTo>
                <a:cubicBezTo>
                  <a:pt x="81" y="598"/>
                  <a:pt x="64" y="569"/>
                  <a:pt x="50" y="550"/>
                </a:cubicBezTo>
                <a:cubicBezTo>
                  <a:pt x="45" y="544"/>
                  <a:pt x="41" y="537"/>
                  <a:pt x="37" y="531"/>
                </a:cubicBezTo>
                <a:cubicBezTo>
                  <a:pt x="35" y="528"/>
                  <a:pt x="31" y="522"/>
                  <a:pt x="31" y="522"/>
                </a:cubicBezTo>
                <a:cubicBezTo>
                  <a:pt x="27" y="509"/>
                  <a:pt x="22" y="506"/>
                  <a:pt x="18" y="493"/>
                </a:cubicBezTo>
                <a:cubicBezTo>
                  <a:pt x="16" y="487"/>
                  <a:pt x="12" y="474"/>
                  <a:pt x="12" y="474"/>
                </a:cubicBezTo>
                <a:cubicBezTo>
                  <a:pt x="13" y="450"/>
                  <a:pt x="0" y="383"/>
                  <a:pt x="28" y="355"/>
                </a:cubicBezTo>
                <a:cubicBezTo>
                  <a:pt x="33" y="341"/>
                  <a:pt x="39" y="335"/>
                  <a:pt x="53" y="330"/>
                </a:cubicBezTo>
                <a:cubicBezTo>
                  <a:pt x="62" y="308"/>
                  <a:pt x="92" y="279"/>
                  <a:pt x="114" y="272"/>
                </a:cubicBezTo>
                <a:cubicBezTo>
                  <a:pt x="125" y="263"/>
                  <a:pt x="136" y="260"/>
                  <a:pt x="149" y="256"/>
                </a:cubicBezTo>
                <a:cubicBezTo>
                  <a:pt x="174" y="235"/>
                  <a:pt x="221" y="236"/>
                  <a:pt x="252" y="230"/>
                </a:cubicBezTo>
                <a:cubicBezTo>
                  <a:pt x="341" y="233"/>
                  <a:pt x="444" y="236"/>
                  <a:pt x="533" y="256"/>
                </a:cubicBezTo>
                <a:cubicBezTo>
                  <a:pt x="581" y="267"/>
                  <a:pt x="622" y="286"/>
                  <a:pt x="671" y="291"/>
                </a:cubicBezTo>
                <a:cubicBezTo>
                  <a:pt x="703" y="285"/>
                  <a:pt x="733" y="278"/>
                  <a:pt x="764" y="269"/>
                </a:cubicBezTo>
                <a:cubicBezTo>
                  <a:pt x="773" y="259"/>
                  <a:pt x="796" y="244"/>
                  <a:pt x="809" y="240"/>
                </a:cubicBezTo>
                <a:cubicBezTo>
                  <a:pt x="817" y="227"/>
                  <a:pt x="823" y="230"/>
                  <a:pt x="834" y="221"/>
                </a:cubicBezTo>
                <a:cubicBezTo>
                  <a:pt x="847" y="210"/>
                  <a:pt x="859" y="198"/>
                  <a:pt x="873" y="189"/>
                </a:cubicBezTo>
                <a:cubicBezTo>
                  <a:pt x="883" y="173"/>
                  <a:pt x="892" y="158"/>
                  <a:pt x="908" y="147"/>
                </a:cubicBezTo>
                <a:cubicBezTo>
                  <a:pt x="926" y="121"/>
                  <a:pt x="964" y="80"/>
                  <a:pt x="991" y="64"/>
                </a:cubicBezTo>
                <a:cubicBezTo>
                  <a:pt x="1006" y="39"/>
                  <a:pt x="1033" y="24"/>
                  <a:pt x="1049" y="0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75798" name="Oval 22"/>
          <p:cNvSpPr>
            <a:spLocks noChangeArrowheads="1"/>
          </p:cNvSpPr>
          <p:nvPr/>
        </p:nvSpPr>
        <p:spPr bwMode="auto">
          <a:xfrm>
            <a:off x="6508774" y="1774055"/>
            <a:ext cx="304800" cy="609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75802" name="Text Box 26"/>
          <p:cNvSpPr txBox="1">
            <a:spLocks noChangeArrowheads="1"/>
          </p:cNvSpPr>
          <p:nvPr/>
        </p:nvSpPr>
        <p:spPr bwMode="auto">
          <a:xfrm>
            <a:off x="3797490" y="1628883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000" dirty="0" smtClean="0">
                <a:solidFill>
                  <a:srgbClr val="000000"/>
                </a:solidFill>
              </a:rPr>
              <a:t>ATP</a:t>
            </a:r>
            <a:endParaRPr lang="en-GB" altLang="lv-LV" sz="2000" dirty="0">
              <a:solidFill>
                <a:srgbClr val="000000"/>
              </a:solidFill>
            </a:endParaRPr>
          </a:p>
        </p:txBody>
      </p:sp>
      <p:sp>
        <p:nvSpPr>
          <p:cNvPr id="75803" name="Text Box 27"/>
          <p:cNvSpPr txBox="1">
            <a:spLocks noChangeArrowheads="1"/>
          </p:cNvSpPr>
          <p:nvPr/>
        </p:nvSpPr>
        <p:spPr bwMode="auto">
          <a:xfrm>
            <a:off x="4451374" y="1598442"/>
            <a:ext cx="1143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000" dirty="0" smtClean="0">
                <a:solidFill>
                  <a:srgbClr val="000000"/>
                </a:solidFill>
              </a:rPr>
              <a:t>ADP+P</a:t>
            </a:r>
            <a:r>
              <a:rPr lang="lv-LV" altLang="lv-LV" sz="2000" baseline="-25000" dirty="0" smtClean="0">
                <a:solidFill>
                  <a:srgbClr val="000000"/>
                </a:solidFill>
              </a:rPr>
              <a:t>i</a:t>
            </a:r>
            <a:endParaRPr lang="en-GB" altLang="lv-LV" sz="2000" baseline="-250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1691" y="2294878"/>
            <a:ext cx="6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-24</a:t>
            </a:r>
            <a:endParaRPr lang="lv-LV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266397" y="2276426"/>
            <a:ext cx="6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-12</a:t>
            </a:r>
            <a:endParaRPr lang="lv-LV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6360143" y="1389056"/>
            <a:ext cx="6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-160</a:t>
            </a:r>
            <a:endParaRPr lang="lv-LV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6662478" y="2425563"/>
            <a:ext cx="6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-24</a:t>
            </a:r>
            <a:endParaRPr lang="lv-LV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7260934" y="2445167"/>
            <a:ext cx="6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-12</a:t>
            </a:r>
            <a:endParaRPr lang="lv-LV" sz="2000" dirty="0"/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 rot="454810">
            <a:off x="6598267" y="1864318"/>
            <a:ext cx="1555750" cy="47664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lv-LV" dirty="0" smtClean="0"/>
              <a:t>RNAP</a:t>
            </a:r>
            <a:endParaRPr lang="lv-LV" dirty="0"/>
          </a:p>
        </p:txBody>
      </p:sp>
      <p:sp>
        <p:nvSpPr>
          <p:cNvPr id="75790" name="Line 14"/>
          <p:cNvSpPr>
            <a:spLocks noChangeShapeType="1"/>
          </p:cNvSpPr>
          <p:nvPr/>
        </p:nvSpPr>
        <p:spPr bwMode="auto">
          <a:xfrm>
            <a:off x="7813699" y="2328093"/>
            <a:ext cx="1327150" cy="206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75787" name="Oval 11"/>
          <p:cNvSpPr>
            <a:spLocks noChangeArrowheads="1"/>
          </p:cNvSpPr>
          <p:nvPr/>
        </p:nvSpPr>
        <p:spPr bwMode="auto">
          <a:xfrm>
            <a:off x="7143774" y="2002655"/>
            <a:ext cx="685800" cy="49847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75782" name="Oval 6"/>
          <p:cNvSpPr>
            <a:spLocks noChangeArrowheads="1"/>
          </p:cNvSpPr>
          <p:nvPr/>
        </p:nvSpPr>
        <p:spPr bwMode="auto">
          <a:xfrm rot="341541">
            <a:off x="6508774" y="2231255"/>
            <a:ext cx="1447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75793" name="Text Box 17"/>
          <p:cNvSpPr txBox="1">
            <a:spLocks noChangeArrowheads="1"/>
          </p:cNvSpPr>
          <p:nvPr/>
        </p:nvSpPr>
        <p:spPr bwMode="auto">
          <a:xfrm>
            <a:off x="6927874" y="2155055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lv-LV" altLang="lv-LV" sz="2400" baseline="30000">
                <a:solidFill>
                  <a:srgbClr val="000000"/>
                </a:solidFill>
              </a:rPr>
              <a:t>54</a:t>
            </a:r>
            <a:endParaRPr lang="en-GB" altLang="lv-LV" sz="2400" baseline="30000">
              <a:solidFill>
                <a:srgbClr val="00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946826" y="2291580"/>
            <a:ext cx="14736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4124380" y="1979721"/>
            <a:ext cx="781235" cy="284132"/>
          </a:xfrm>
          <a:custGeom>
            <a:avLst/>
            <a:gdLst>
              <a:gd name="connsiteX0" fmla="*/ 0 w 781235"/>
              <a:gd name="connsiteY0" fmla="*/ 17755 h 284132"/>
              <a:gd name="connsiteX1" fmla="*/ 372862 w 781235"/>
              <a:gd name="connsiteY1" fmla="*/ 284085 h 284132"/>
              <a:gd name="connsiteX2" fmla="*/ 781235 w 781235"/>
              <a:gd name="connsiteY2" fmla="*/ 0 h 2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1235" h="284132">
                <a:moveTo>
                  <a:pt x="0" y="17755"/>
                </a:moveTo>
                <a:cubicBezTo>
                  <a:pt x="121328" y="152399"/>
                  <a:pt x="242656" y="287044"/>
                  <a:pt x="372862" y="284085"/>
                </a:cubicBezTo>
                <a:cubicBezTo>
                  <a:pt x="503068" y="281126"/>
                  <a:pt x="642151" y="140563"/>
                  <a:pt x="781235" y="0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TextBox 6"/>
          <p:cNvSpPr txBox="1"/>
          <p:nvPr/>
        </p:nvSpPr>
        <p:spPr>
          <a:xfrm>
            <a:off x="-16276" y="1237318"/>
            <a:ext cx="1251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Aktivators</a:t>
            </a:r>
            <a:endParaRPr lang="lv-LV" dirty="0"/>
          </a:p>
        </p:txBody>
      </p:sp>
      <p:sp>
        <p:nvSpPr>
          <p:cNvPr id="34" name="Oval 25"/>
          <p:cNvSpPr>
            <a:spLocks noChangeArrowheads="1"/>
          </p:cNvSpPr>
          <p:nvPr/>
        </p:nvSpPr>
        <p:spPr bwMode="auto">
          <a:xfrm>
            <a:off x="35765" y="1694353"/>
            <a:ext cx="304800" cy="609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551" y="2259060"/>
            <a:ext cx="6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-160</a:t>
            </a:r>
            <a:endParaRPr lang="lv-LV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52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48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8" grpId="0" animBg="1"/>
      <p:bldP spid="75789" grpId="0" animBg="1"/>
      <p:bldP spid="75791" grpId="0" animBg="1"/>
      <p:bldP spid="75796" grpId="0" animBg="1"/>
      <p:bldP spid="75797" grpId="0" animBg="1"/>
      <p:bldP spid="75798" grpId="0" animBg="1"/>
      <p:bldP spid="75802" grpId="0" animBg="1"/>
      <p:bldP spid="75803" grpId="0" animBg="1"/>
      <p:bldP spid="27" grpId="0"/>
      <p:bldP spid="28" grpId="0"/>
      <p:bldP spid="29" grpId="0"/>
      <p:bldP spid="30" grpId="0" animBg="1"/>
      <p:bldP spid="75790" grpId="0" animBg="1"/>
      <p:bldP spid="75787" grpId="0" animBg="1"/>
      <p:bldP spid="75782" grpId="0" animBg="1"/>
      <p:bldP spid="75793" grpId="0"/>
      <p:bldP spid="5" grpId="0" animBg="1"/>
      <p:bldP spid="7" grpId="0"/>
      <p:bldP spid="34" grpId="0" animBg="1"/>
      <p:bldP spid="3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556334" y="-208209"/>
            <a:ext cx="7772400" cy="1143000"/>
          </a:xfrm>
        </p:spPr>
        <p:txBody>
          <a:bodyPr/>
          <a:lstStyle/>
          <a:p>
            <a:r>
              <a:rPr lang="lv-LV" altLang="lv-LV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Promotera aktivācija</a:t>
            </a:r>
            <a:endParaRPr lang="en-GB" altLang="lv-LV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649" y="690239"/>
            <a:ext cx="8797770" cy="4267200"/>
          </a:xfrm>
        </p:spPr>
        <p:txBody>
          <a:bodyPr/>
          <a:lstStyle/>
          <a:p>
            <a:r>
              <a:rPr lang="lv-LV" altLang="lv-LV" sz="2400" dirty="0" smtClean="0"/>
              <a:t>Darbojas MerR saimes aktivatoriem</a:t>
            </a:r>
          </a:p>
          <a:p>
            <a:r>
              <a:rPr lang="lv-LV" altLang="lv-LV" sz="2400" dirty="0" smtClean="0"/>
              <a:t>MerR aktivē gēnus, iesaistītus atbildē uz dzīvsudraba saindēšanos</a:t>
            </a:r>
            <a:endParaRPr lang="lv-LV" altLang="lv-LV" sz="2400" dirty="0"/>
          </a:p>
          <a:p>
            <a:r>
              <a:rPr lang="lv-LV" altLang="lv-LV" sz="2400" dirty="0" smtClean="0"/>
              <a:t>Citi </a:t>
            </a:r>
            <a:r>
              <a:rPr lang="lv-LV" altLang="lv-LV" sz="2400" dirty="0"/>
              <a:t>MerR </a:t>
            </a:r>
            <a:r>
              <a:rPr lang="lv-LV" altLang="lv-LV" sz="2400" dirty="0" smtClean="0"/>
              <a:t>saimes aktivatori </a:t>
            </a:r>
            <a:r>
              <a:rPr lang="lv-LV" altLang="lv-LV" sz="2400" dirty="0"/>
              <a:t>(CueR, BmrR, etc) </a:t>
            </a:r>
            <a:r>
              <a:rPr lang="lv-LV" altLang="lv-LV" sz="2400" dirty="0" smtClean="0"/>
              <a:t>atbild uz saindēšanos ar citiem toksiskiem savienojumiem</a:t>
            </a:r>
            <a:endParaRPr lang="lv-LV" altLang="lv-LV" sz="2400" dirty="0"/>
          </a:p>
          <a:p>
            <a:r>
              <a:rPr lang="lv-LV" altLang="lv-LV" sz="2400" dirty="0" smtClean="0"/>
              <a:t>MerR saimes promoteros, starp -10 </a:t>
            </a:r>
            <a:r>
              <a:rPr lang="lv-LV" altLang="lv-LV" sz="2400" dirty="0"/>
              <a:t>and –35 </a:t>
            </a:r>
            <a:r>
              <a:rPr lang="lv-LV" altLang="lv-LV" sz="2400" dirty="0" smtClean="0"/>
              <a:t>reģioniem ir 19 bp starpsekvence optimālo 17 bp vietā</a:t>
            </a:r>
          </a:p>
          <a:p>
            <a:r>
              <a:rPr lang="lv-LV" altLang="lv-LV" sz="2400" dirty="0" smtClean="0"/>
              <a:t>Rezultātā, -35 un -10 reģioni ir pārāk tālu un turklāt pretējās DNS dubultspirāles pusēs un RNAP-</a:t>
            </a:r>
            <a:r>
              <a:rPr lang="el-GR" altLang="lv-LV" sz="2400" dirty="0" smtClean="0">
                <a:latin typeface="Calibri" panose="020F0502020204030204" pitchFamily="34" charset="0"/>
              </a:rPr>
              <a:t>σ</a:t>
            </a:r>
            <a:r>
              <a:rPr lang="lv-LV" altLang="lv-LV" sz="2400" dirty="0" smtClean="0">
                <a:latin typeface="Calibri" panose="020F0502020204030204" pitchFamily="34" charset="0"/>
              </a:rPr>
              <a:t> nevar piesaistīties</a:t>
            </a:r>
            <a:endParaRPr lang="lv-LV" altLang="lv-LV" sz="2400" dirty="0"/>
          </a:p>
          <a:p>
            <a:pPr>
              <a:buFontTx/>
              <a:buNone/>
            </a:pPr>
            <a:endParaRPr lang="lv-LV" altLang="lv-LV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45" y="4086774"/>
            <a:ext cx="4161963" cy="12985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143" y="5460460"/>
            <a:ext cx="4223922" cy="131058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53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3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043" y="0"/>
            <a:ext cx="8239957" cy="1143000"/>
          </a:xfrm>
        </p:spPr>
        <p:txBody>
          <a:bodyPr/>
          <a:lstStyle/>
          <a:p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BmrR-DNS-toksīna komplekss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r>
              <a:rPr lang="lv-LV" altLang="lv-LV" sz="2800" dirty="0"/>
              <a:t>BmrR </a:t>
            </a:r>
            <a:r>
              <a:rPr lang="lv-LV" altLang="lv-LV" sz="2800" dirty="0" smtClean="0"/>
              <a:t>piesaista dažādus toksiskus savienojumus, t.sk. tetrafenilfosfīnu </a:t>
            </a:r>
            <a:r>
              <a:rPr lang="lv-LV" altLang="lv-LV" sz="2800" dirty="0"/>
              <a:t>(TPP)</a:t>
            </a:r>
          </a:p>
          <a:p>
            <a:r>
              <a:rPr lang="lv-LV" altLang="lv-LV" sz="2800" dirty="0" smtClean="0"/>
              <a:t>Gan TPP piesaistītā, gan brīvā BmrR forma piesaista DNS, bet tikai TPP piesaistītā forma aktivē transkripciju</a:t>
            </a:r>
            <a:endParaRPr lang="en-GB" altLang="lv-LV" sz="2800" dirty="0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364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6" name="Picture 6" descr="http://www.biochem.ucl.ac.uk/bsm/pdbsum/1exj/chet119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3528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54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4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419600"/>
            <a:ext cx="9144000" cy="2438400"/>
          </a:xfrm>
        </p:spPr>
        <p:txBody>
          <a:bodyPr/>
          <a:lstStyle/>
          <a:p>
            <a:r>
              <a:rPr lang="lv-LV" altLang="lv-LV" sz="2400" dirty="0" smtClean="0"/>
              <a:t> </a:t>
            </a:r>
            <a:r>
              <a:rPr lang="lv-LV" altLang="lv-LV" sz="2400" dirty="0"/>
              <a:t>BmrR-TPP </a:t>
            </a:r>
            <a:r>
              <a:rPr lang="lv-LV" altLang="lv-LV" sz="2400" dirty="0" smtClean="0"/>
              <a:t>piesaistītajā vairiantā, DNS dubultspirāle ir atvērpta, tā ka </a:t>
            </a:r>
            <a:r>
              <a:rPr lang="lv-LV" altLang="lv-LV" sz="2400" dirty="0"/>
              <a:t>–10 </a:t>
            </a:r>
            <a:r>
              <a:rPr lang="lv-LV" altLang="lv-LV" sz="2400" dirty="0" smtClean="0"/>
              <a:t>un </a:t>
            </a:r>
            <a:r>
              <a:rPr lang="lv-LV" altLang="lv-LV" sz="2400" dirty="0"/>
              <a:t>–35 </a:t>
            </a:r>
            <a:r>
              <a:rPr lang="lv-LV" altLang="lv-LV" sz="2400" dirty="0" smtClean="0"/>
              <a:t>rajoni ir tādā pašā attālumā un pozīcijā, kā ar </a:t>
            </a:r>
            <a:r>
              <a:rPr lang="lv-LV" altLang="lv-LV" sz="2400" dirty="0"/>
              <a:t>17-bp </a:t>
            </a:r>
            <a:r>
              <a:rPr lang="lv-LV" altLang="lv-LV" sz="2400" dirty="0" smtClean="0"/>
              <a:t>starpsekvenci</a:t>
            </a:r>
            <a:endParaRPr lang="lv-LV" altLang="lv-LV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322" y="368312"/>
            <a:ext cx="3825434" cy="386991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04639" y="551656"/>
            <a:ext cx="4648200" cy="3505200"/>
            <a:chOff x="-437225" y="3054874"/>
            <a:chExt cx="4648200" cy="3505200"/>
          </a:xfrm>
        </p:grpSpPr>
        <p:sp>
          <p:nvSpPr>
            <p:cNvPr id="80902" name="Rectangle 6"/>
            <p:cNvSpPr>
              <a:spLocks noChangeArrowheads="1"/>
            </p:cNvSpPr>
            <p:nvPr/>
          </p:nvSpPr>
          <p:spPr bwMode="auto">
            <a:xfrm>
              <a:off x="-437225" y="4197874"/>
              <a:ext cx="914400" cy="1143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lv-LV" sz="2400">
                <a:solidFill>
                  <a:srgbClr val="000000"/>
                </a:solidFill>
              </a:endParaRPr>
            </a:p>
          </p:txBody>
        </p:sp>
        <p:sp>
          <p:nvSpPr>
            <p:cNvPr id="80903" name="Line 7"/>
            <p:cNvSpPr>
              <a:spLocks noChangeShapeType="1"/>
            </p:cNvSpPr>
            <p:nvPr/>
          </p:nvSpPr>
          <p:spPr bwMode="auto">
            <a:xfrm flipV="1">
              <a:off x="477175" y="3054874"/>
              <a:ext cx="3657600" cy="1143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lv-LV" sz="2400">
                <a:solidFill>
                  <a:srgbClr val="000000"/>
                </a:solidFill>
              </a:endParaRPr>
            </a:p>
          </p:txBody>
        </p:sp>
        <p:sp>
          <p:nvSpPr>
            <p:cNvPr id="80904" name="Line 8"/>
            <p:cNvSpPr>
              <a:spLocks noChangeShapeType="1"/>
            </p:cNvSpPr>
            <p:nvPr/>
          </p:nvSpPr>
          <p:spPr bwMode="auto">
            <a:xfrm>
              <a:off x="477175" y="5340874"/>
              <a:ext cx="3733800" cy="1219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lv-LV" sz="2400">
                <a:solidFill>
                  <a:srgbClr val="000000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55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80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Transkripcijas terminācija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4779" y="1022411"/>
            <a:ext cx="7772400" cy="4114800"/>
          </a:xfrm>
        </p:spPr>
        <p:txBody>
          <a:bodyPr/>
          <a:lstStyle/>
          <a:p>
            <a:r>
              <a:rPr lang="lv-LV" altLang="lv-LV" sz="2800" dirty="0" smtClean="0"/>
              <a:t>Prokariotos ir sastopama divu veidu transkripcijas terminācija – rho atkarīgā un rho neatkarīgā</a:t>
            </a:r>
            <a:endParaRPr lang="lv-LV" altLang="lv-LV" sz="2800" dirty="0"/>
          </a:p>
          <a:p>
            <a:r>
              <a:rPr lang="lv-LV" altLang="lv-LV" sz="2800" dirty="0" smtClean="0"/>
              <a:t>Rho neatkarīgā terminācija tiek panākta ar RNS struktūras palīdzību – cilpkātu, pēc kura seko U bagāta sekvence</a:t>
            </a:r>
            <a:endParaRPr lang="lv-LV" altLang="lv-LV" sz="2800" dirty="0"/>
          </a:p>
          <a:p>
            <a:r>
              <a:rPr lang="lv-LV" altLang="lv-LV" sz="2800" dirty="0" smtClean="0"/>
              <a:t>Rho atkarīgā terminācija ir atkarīga no rho proteīna darbības</a:t>
            </a:r>
          </a:p>
          <a:p>
            <a:r>
              <a:rPr lang="lv-LV" altLang="lv-LV" sz="2800" dirty="0" smtClean="0"/>
              <a:t>Transkripcijas terminācija var tikt regulēta</a:t>
            </a:r>
            <a:endParaRPr lang="en-GB" altLang="lv-LV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56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2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45111" y="-118369"/>
            <a:ext cx="7772400" cy="1143000"/>
          </a:xfrm>
        </p:spPr>
        <p:txBody>
          <a:bodyPr/>
          <a:lstStyle/>
          <a:p>
            <a:r>
              <a:rPr lang="lv-LV" altLang="lv-L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Rho </a:t>
            </a:r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neatkarīgā terminācija</a:t>
            </a:r>
            <a:endParaRPr lang="en-GB" altLang="lv-LV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468" y="855956"/>
            <a:ext cx="85136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 smtClean="0"/>
              <a:t>Tiek saukta arī par iekšējo (intrinsic) termināciju (jo nav vajadzīgi ārēji faktori)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 smtClean="0"/>
              <a:t>Terminācija notiek, sasniedzot </a:t>
            </a:r>
            <a:r>
              <a:rPr lang="lv-LV" sz="2400" i="1" dirty="0" smtClean="0"/>
              <a:t>terminatoru</a:t>
            </a:r>
            <a:r>
              <a:rPr lang="lv-LV" sz="2400" dirty="0" smtClean="0"/>
              <a:t> - GC bagātu cilpkāta sekvenci, kurai seko vairāku U atkārtojums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 smtClean="0"/>
              <a:t>Cilpkāts nobremzē RNS polimerāzi, bet U atkārtojums destabilizē RNS-DNS kompleksu (jo UA bāzu pāri ir vāji)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 smtClean="0"/>
              <a:t>Rezultātā, RNS polimerāze disociē no kompleksa</a:t>
            </a:r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83" y="3840434"/>
            <a:ext cx="4698045" cy="2575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910" y="4047082"/>
            <a:ext cx="820424" cy="23690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7DEE-EABF-4386-9E11-99982F0BE2FF}" type="slidenum">
              <a:rPr lang="en-GB" altLang="lv-LV" smtClean="0">
                <a:solidFill>
                  <a:srgbClr val="000000"/>
                </a:solidFill>
              </a:rPr>
              <a:pPr/>
              <a:t>57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0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774" y="435324"/>
            <a:ext cx="6631618" cy="58741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0227-96D4-4F80-8805-23138EB07CF7}" type="slidenum">
              <a:rPr lang="en-GB" altLang="lv-LV" smtClean="0">
                <a:solidFill>
                  <a:srgbClr val="000000"/>
                </a:solidFill>
              </a:rPr>
              <a:pPr/>
              <a:t>58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9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lv-LV" altLang="lv-LV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Rho </a:t>
            </a:r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atkarīgā terminācija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5257800" cy="146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5181600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5257800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5486400" y="1066800"/>
            <a:ext cx="3657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lv-LV" altLang="lv-LV" sz="2000" dirty="0" smtClean="0"/>
              <a:t>Pēc transkripcijas uzsākšanas, pie RNS piesaistas rho faktors un seko polimerāzei</a:t>
            </a:r>
            <a:endParaRPr lang="en-GB" altLang="lv-LV" sz="2000" dirty="0"/>
          </a:p>
        </p:txBody>
      </p:sp>
      <p:sp>
        <p:nvSpPr>
          <p:cNvPr id="97289" name="Text Box 9"/>
          <p:cNvSpPr txBox="1">
            <a:spLocks noChangeArrowheads="1"/>
          </p:cNvSpPr>
          <p:nvPr/>
        </p:nvSpPr>
        <p:spPr bwMode="auto">
          <a:xfrm>
            <a:off x="5486400" y="3966873"/>
            <a:ext cx="3581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lv-LV" altLang="lv-LV" sz="2000" dirty="0" smtClean="0"/>
              <a:t>Polimerāze nopauzē, rho faktors «noķer» polimerāzi un atvij RNS-DNS kompleksu</a:t>
            </a:r>
            <a:endParaRPr lang="en-GB" altLang="lv-LV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5557421" y="2209060"/>
            <a:ext cx="33024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altLang="lv-LV" sz="2000" dirty="0"/>
              <a:t>Terminators satur cilpkāta rajonu, līdzīgu kā rho- neatkarīgajā terminācijā, bet bez U atkārtojumiem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v-LV" sz="20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421080" y="1899821"/>
            <a:ext cx="0" cy="3092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701988" y="2082463"/>
            <a:ext cx="1784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Terminators</a:t>
            </a:r>
            <a:endParaRPr lang="lv-LV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7DEE-EABF-4386-9E11-99982F0BE2FF}" type="slidenum">
              <a:rPr lang="en-GB" altLang="lv-LV" smtClean="0">
                <a:solidFill>
                  <a:srgbClr val="000000"/>
                </a:solidFill>
              </a:rPr>
              <a:pPr/>
              <a:t>59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8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8" grpId="0"/>
      <p:bldP spid="97289" grpId="0"/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405" y="-266330"/>
            <a:ext cx="7772400" cy="1143000"/>
          </a:xfrm>
        </p:spPr>
        <p:txBody>
          <a:bodyPr/>
          <a:lstStyle/>
          <a:p>
            <a:r>
              <a:rPr lang="lv-LV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Literatūra</a:t>
            </a:r>
            <a:endParaRPr lang="lv-LV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455" y="787894"/>
            <a:ext cx="3391779" cy="4326562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62" y="787894"/>
            <a:ext cx="3372784" cy="432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9799" y="5498866"/>
            <a:ext cx="4607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Lehninger</a:t>
            </a:r>
            <a:r>
              <a:rPr lang="en-US" sz="2000" dirty="0"/>
              <a:t> Principles of Biochemistry 6th edition. </a:t>
            </a:r>
            <a:r>
              <a:rPr lang="en-US" sz="2000" dirty="0" smtClean="0"/>
              <a:t> Nelson</a:t>
            </a:r>
            <a:r>
              <a:rPr lang="lv-LV" sz="2000" dirty="0"/>
              <a:t> </a:t>
            </a:r>
            <a:r>
              <a:rPr lang="lv-LV" sz="2000" dirty="0" smtClean="0"/>
              <a:t>&amp;</a:t>
            </a:r>
            <a:r>
              <a:rPr lang="en-US" sz="2000" dirty="0" smtClean="0"/>
              <a:t> </a:t>
            </a:r>
            <a:r>
              <a:rPr lang="en-US" sz="2000" dirty="0"/>
              <a:t>Cox. </a:t>
            </a:r>
            <a:endParaRPr lang="lv-LV" sz="2000" dirty="0" smtClean="0"/>
          </a:p>
          <a:p>
            <a:r>
              <a:rPr lang="en-US" sz="2000" dirty="0" smtClean="0"/>
              <a:t>W.H</a:t>
            </a:r>
            <a:r>
              <a:rPr lang="en-US" sz="2000" dirty="0"/>
              <a:t>. Freeman and company, New York</a:t>
            </a:r>
          </a:p>
          <a:p>
            <a:endParaRPr lang="lv-LV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678532" y="5324416"/>
            <a:ext cx="4376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Molecular Cell Biology 7th edition. Lodish, Berk, Kaiser, Krieger, Bretscher, Ploegh, Amon &amp; Scott. </a:t>
            </a:r>
          </a:p>
          <a:p>
            <a:r>
              <a:rPr lang="en-US" sz="2000" dirty="0" smtClean="0"/>
              <a:t>W.H</a:t>
            </a:r>
            <a:r>
              <a:rPr lang="en-US" sz="2000" dirty="0"/>
              <a:t>. Freeman and company, New York</a:t>
            </a:r>
            <a:endParaRPr lang="lv-LV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2CBB0-1F1C-4482-85F5-4497DDAF476E}" type="slidenum">
              <a:rPr lang="en-GB" altLang="lv-LV" smtClean="0">
                <a:solidFill>
                  <a:srgbClr val="000000"/>
                </a:solidFill>
              </a:rPr>
              <a:pPr/>
              <a:t>6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0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304800"/>
            <a:ext cx="7772400" cy="1143000"/>
          </a:xfrm>
        </p:spPr>
        <p:txBody>
          <a:bodyPr/>
          <a:lstStyle/>
          <a:p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Anti-terminācija</a:t>
            </a:r>
            <a:endParaRPr lang="en-GB" altLang="lv-LV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00722"/>
            <a:ext cx="60960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01110"/>
            <a:ext cx="63246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719091"/>
            <a:ext cx="31426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Process, kurā ar īpaša proteīna – antiterminatora palīdzību RNS polimerāze var transkribēt caur terminatora sekvenci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Antiterminatorus mēdz lietot bakteriofāgi, lai secīgi regulētu infekcijas fāzes</a:t>
            </a:r>
            <a:endParaRPr lang="lv-LV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7DEE-EABF-4386-9E11-99982F0BE2FF}" type="slidenum">
              <a:rPr lang="en-GB" altLang="lv-LV" smtClean="0">
                <a:solidFill>
                  <a:srgbClr val="000000"/>
                </a:solidFill>
              </a:rPr>
              <a:pPr/>
              <a:t>60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2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Atenuācija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1253"/>
            <a:ext cx="9144000" cy="1605379"/>
          </a:xfrm>
        </p:spPr>
        <p:txBody>
          <a:bodyPr/>
          <a:lstStyle/>
          <a:p>
            <a:r>
              <a:rPr lang="lv-LV" altLang="lv-LV" sz="2400" dirty="0" smtClean="0"/>
              <a:t>Transkripcijas terminācijas regulācija ar ribosomu palīdzību</a:t>
            </a:r>
            <a:endParaRPr lang="en-GB" altLang="lv-LV" sz="2400" dirty="0"/>
          </a:p>
          <a:p>
            <a:r>
              <a:rPr lang="lv-LV" altLang="lv-LV" sz="2400" dirty="0" smtClean="0"/>
              <a:t>Sastopama prokariotos, kur transkripcija un translācija var norisināties vienlaicīgi</a:t>
            </a:r>
          </a:p>
          <a:p>
            <a:r>
              <a:rPr lang="lv-LV" altLang="lv-LV" sz="2400" dirty="0" smtClean="0"/>
              <a:t>Princips: ribosomas regulē alternatīvu transkripcijas terminatoru cilpkātu veidošanos</a:t>
            </a:r>
          </a:p>
          <a:p>
            <a:r>
              <a:rPr lang="lv-LV" altLang="lv-LV" sz="2400" dirty="0" smtClean="0"/>
              <a:t>Atenuācija tika atklāta, pētot trp represoru – izrādījās, ka trp operons tiek daļēji regulēts pat tad, ja trp represora gēns ir inaktivēts </a:t>
            </a:r>
            <a:endParaRPr lang="en-GB" altLang="lv-LV" sz="2400" dirty="0"/>
          </a:p>
          <a:p>
            <a:pPr marL="0" indent="0">
              <a:buNone/>
            </a:pPr>
            <a:endParaRPr lang="en-GB" altLang="lv-LV" sz="24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233997" y="4660776"/>
            <a:ext cx="5885895" cy="621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33996" y="4722920"/>
            <a:ext cx="5885895" cy="621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338005" y="4500978"/>
            <a:ext cx="1260629" cy="3994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/>
              <a:t>RNAP</a:t>
            </a:r>
            <a:endParaRPr lang="lv-LV" dirty="0"/>
          </a:p>
        </p:txBody>
      </p:sp>
      <p:sp>
        <p:nvSpPr>
          <p:cNvPr id="6" name="Freeform 5"/>
          <p:cNvSpPr/>
          <p:nvPr/>
        </p:nvSpPr>
        <p:spPr>
          <a:xfrm>
            <a:off x="914399" y="4900473"/>
            <a:ext cx="3053919" cy="1677880"/>
          </a:xfrm>
          <a:custGeom>
            <a:avLst/>
            <a:gdLst>
              <a:gd name="connsiteX0" fmla="*/ 3018408 w 3018408"/>
              <a:gd name="connsiteY0" fmla="*/ 0 h 1660124"/>
              <a:gd name="connsiteX1" fmla="*/ 2974020 w 3018408"/>
              <a:gd name="connsiteY1" fmla="*/ 35511 h 1660124"/>
              <a:gd name="connsiteX2" fmla="*/ 2947387 w 3018408"/>
              <a:gd name="connsiteY2" fmla="*/ 44389 h 1660124"/>
              <a:gd name="connsiteX3" fmla="*/ 2929631 w 3018408"/>
              <a:gd name="connsiteY3" fmla="*/ 62144 h 1660124"/>
              <a:gd name="connsiteX4" fmla="*/ 2849732 w 3018408"/>
              <a:gd name="connsiteY4" fmla="*/ 106532 h 1660124"/>
              <a:gd name="connsiteX5" fmla="*/ 2778711 w 3018408"/>
              <a:gd name="connsiteY5" fmla="*/ 159798 h 1660124"/>
              <a:gd name="connsiteX6" fmla="*/ 2769833 w 3018408"/>
              <a:gd name="connsiteY6" fmla="*/ 186431 h 1660124"/>
              <a:gd name="connsiteX7" fmla="*/ 2752078 w 3018408"/>
              <a:gd name="connsiteY7" fmla="*/ 204187 h 1660124"/>
              <a:gd name="connsiteX8" fmla="*/ 2716567 w 3018408"/>
              <a:gd name="connsiteY8" fmla="*/ 248575 h 1660124"/>
              <a:gd name="connsiteX9" fmla="*/ 2698812 w 3018408"/>
              <a:gd name="connsiteY9" fmla="*/ 284086 h 1660124"/>
              <a:gd name="connsiteX10" fmla="*/ 2672179 w 3018408"/>
              <a:gd name="connsiteY10" fmla="*/ 310719 h 1660124"/>
              <a:gd name="connsiteX11" fmla="*/ 2663301 w 3018408"/>
              <a:gd name="connsiteY11" fmla="*/ 337352 h 1660124"/>
              <a:gd name="connsiteX12" fmla="*/ 2645546 w 3018408"/>
              <a:gd name="connsiteY12" fmla="*/ 363985 h 1660124"/>
              <a:gd name="connsiteX13" fmla="*/ 2627791 w 3018408"/>
              <a:gd name="connsiteY13" fmla="*/ 399495 h 1660124"/>
              <a:gd name="connsiteX14" fmla="*/ 2592280 w 3018408"/>
              <a:gd name="connsiteY14" fmla="*/ 443884 h 1660124"/>
              <a:gd name="connsiteX15" fmla="*/ 2583402 w 3018408"/>
              <a:gd name="connsiteY15" fmla="*/ 470517 h 1660124"/>
              <a:gd name="connsiteX16" fmla="*/ 2565647 w 3018408"/>
              <a:gd name="connsiteY16" fmla="*/ 497150 h 1660124"/>
              <a:gd name="connsiteX17" fmla="*/ 2556769 w 3018408"/>
              <a:gd name="connsiteY17" fmla="*/ 523783 h 1660124"/>
              <a:gd name="connsiteX18" fmla="*/ 2521259 w 3018408"/>
              <a:gd name="connsiteY18" fmla="*/ 577049 h 1660124"/>
              <a:gd name="connsiteX19" fmla="*/ 2503503 w 3018408"/>
              <a:gd name="connsiteY19" fmla="*/ 594804 h 1660124"/>
              <a:gd name="connsiteX20" fmla="*/ 2467993 w 3018408"/>
              <a:gd name="connsiteY20" fmla="*/ 648070 h 1660124"/>
              <a:gd name="connsiteX21" fmla="*/ 2388093 w 3018408"/>
              <a:gd name="connsiteY21" fmla="*/ 692458 h 1660124"/>
              <a:gd name="connsiteX22" fmla="*/ 2334827 w 3018408"/>
              <a:gd name="connsiteY22" fmla="*/ 719091 h 1660124"/>
              <a:gd name="connsiteX23" fmla="*/ 2281561 w 3018408"/>
              <a:gd name="connsiteY23" fmla="*/ 745724 h 1660124"/>
              <a:gd name="connsiteX24" fmla="*/ 2254928 w 3018408"/>
              <a:gd name="connsiteY24" fmla="*/ 763480 h 1660124"/>
              <a:gd name="connsiteX25" fmla="*/ 2201662 w 3018408"/>
              <a:gd name="connsiteY25" fmla="*/ 781235 h 1660124"/>
              <a:gd name="connsiteX26" fmla="*/ 2139519 w 3018408"/>
              <a:gd name="connsiteY26" fmla="*/ 816746 h 1660124"/>
              <a:gd name="connsiteX27" fmla="*/ 2086253 w 3018408"/>
              <a:gd name="connsiteY27" fmla="*/ 834501 h 1660124"/>
              <a:gd name="connsiteX28" fmla="*/ 2032987 w 3018408"/>
              <a:gd name="connsiteY28" fmla="*/ 861134 h 1660124"/>
              <a:gd name="connsiteX29" fmla="*/ 1979721 w 3018408"/>
              <a:gd name="connsiteY29" fmla="*/ 887767 h 1660124"/>
              <a:gd name="connsiteX30" fmla="*/ 1935332 w 3018408"/>
              <a:gd name="connsiteY30" fmla="*/ 914400 h 1660124"/>
              <a:gd name="connsiteX31" fmla="*/ 1855433 w 3018408"/>
              <a:gd name="connsiteY31" fmla="*/ 976544 h 1660124"/>
              <a:gd name="connsiteX32" fmla="*/ 1793290 w 3018408"/>
              <a:gd name="connsiteY32" fmla="*/ 1029810 h 1660124"/>
              <a:gd name="connsiteX33" fmla="*/ 1757779 w 3018408"/>
              <a:gd name="connsiteY33" fmla="*/ 1065321 h 1660124"/>
              <a:gd name="connsiteX34" fmla="*/ 1704513 w 3018408"/>
              <a:gd name="connsiteY34" fmla="*/ 1100831 h 1660124"/>
              <a:gd name="connsiteX35" fmla="*/ 1677880 w 3018408"/>
              <a:gd name="connsiteY35" fmla="*/ 1118587 h 1660124"/>
              <a:gd name="connsiteX36" fmla="*/ 1615736 w 3018408"/>
              <a:gd name="connsiteY36" fmla="*/ 1162975 h 1660124"/>
              <a:gd name="connsiteX37" fmla="*/ 1553593 w 3018408"/>
              <a:gd name="connsiteY37" fmla="*/ 1207363 h 1660124"/>
              <a:gd name="connsiteX38" fmla="*/ 1526960 w 3018408"/>
              <a:gd name="connsiteY38" fmla="*/ 1216241 h 1660124"/>
              <a:gd name="connsiteX39" fmla="*/ 1482571 w 3018408"/>
              <a:gd name="connsiteY39" fmla="*/ 1251752 h 1660124"/>
              <a:gd name="connsiteX40" fmla="*/ 1411550 w 3018408"/>
              <a:gd name="connsiteY40" fmla="*/ 1296140 h 1660124"/>
              <a:gd name="connsiteX41" fmla="*/ 1376039 w 3018408"/>
              <a:gd name="connsiteY41" fmla="*/ 1313895 h 1660124"/>
              <a:gd name="connsiteX42" fmla="*/ 1313895 w 3018408"/>
              <a:gd name="connsiteY42" fmla="*/ 1331651 h 1660124"/>
              <a:gd name="connsiteX43" fmla="*/ 1287262 w 3018408"/>
              <a:gd name="connsiteY43" fmla="*/ 1349406 h 1660124"/>
              <a:gd name="connsiteX44" fmla="*/ 1233996 w 3018408"/>
              <a:gd name="connsiteY44" fmla="*/ 1367161 h 1660124"/>
              <a:gd name="connsiteX45" fmla="*/ 1145220 w 3018408"/>
              <a:gd name="connsiteY45" fmla="*/ 1402672 h 1660124"/>
              <a:gd name="connsiteX46" fmla="*/ 1118587 w 3018408"/>
              <a:gd name="connsiteY46" fmla="*/ 1411550 h 1660124"/>
              <a:gd name="connsiteX47" fmla="*/ 1012055 w 3018408"/>
              <a:gd name="connsiteY47" fmla="*/ 1429305 h 1660124"/>
              <a:gd name="connsiteX48" fmla="*/ 878890 w 3018408"/>
              <a:gd name="connsiteY48" fmla="*/ 1447060 h 1660124"/>
              <a:gd name="connsiteX49" fmla="*/ 790113 w 3018408"/>
              <a:gd name="connsiteY49" fmla="*/ 1473693 h 1660124"/>
              <a:gd name="connsiteX50" fmla="*/ 665826 w 3018408"/>
              <a:gd name="connsiteY50" fmla="*/ 1491449 h 1660124"/>
              <a:gd name="connsiteX51" fmla="*/ 630315 w 3018408"/>
              <a:gd name="connsiteY51" fmla="*/ 1509204 h 1660124"/>
              <a:gd name="connsiteX52" fmla="*/ 559293 w 3018408"/>
              <a:gd name="connsiteY52" fmla="*/ 1526959 h 1660124"/>
              <a:gd name="connsiteX53" fmla="*/ 523783 w 3018408"/>
              <a:gd name="connsiteY53" fmla="*/ 1535837 h 1660124"/>
              <a:gd name="connsiteX54" fmla="*/ 470517 w 3018408"/>
              <a:gd name="connsiteY54" fmla="*/ 1553592 h 1660124"/>
              <a:gd name="connsiteX55" fmla="*/ 443884 w 3018408"/>
              <a:gd name="connsiteY55" fmla="*/ 1562470 h 1660124"/>
              <a:gd name="connsiteX56" fmla="*/ 408373 w 3018408"/>
              <a:gd name="connsiteY56" fmla="*/ 1571348 h 1660124"/>
              <a:gd name="connsiteX57" fmla="*/ 355107 w 3018408"/>
              <a:gd name="connsiteY57" fmla="*/ 1597981 h 1660124"/>
              <a:gd name="connsiteX58" fmla="*/ 328474 w 3018408"/>
              <a:gd name="connsiteY58" fmla="*/ 1615736 h 1660124"/>
              <a:gd name="connsiteX59" fmla="*/ 284086 w 3018408"/>
              <a:gd name="connsiteY59" fmla="*/ 1624614 h 1660124"/>
              <a:gd name="connsiteX60" fmla="*/ 213064 w 3018408"/>
              <a:gd name="connsiteY60" fmla="*/ 1642369 h 1660124"/>
              <a:gd name="connsiteX61" fmla="*/ 159798 w 3018408"/>
              <a:gd name="connsiteY61" fmla="*/ 1660124 h 1660124"/>
              <a:gd name="connsiteX62" fmla="*/ 0 w 3018408"/>
              <a:gd name="connsiteY62" fmla="*/ 1651247 h 166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018408" h="1660124">
                <a:moveTo>
                  <a:pt x="3018408" y="0"/>
                </a:moveTo>
                <a:cubicBezTo>
                  <a:pt x="3003612" y="11837"/>
                  <a:pt x="2990088" y="25468"/>
                  <a:pt x="2974020" y="35511"/>
                </a:cubicBezTo>
                <a:cubicBezTo>
                  <a:pt x="2966085" y="40471"/>
                  <a:pt x="2955411" y="39574"/>
                  <a:pt x="2947387" y="44389"/>
                </a:cubicBezTo>
                <a:cubicBezTo>
                  <a:pt x="2940210" y="48695"/>
                  <a:pt x="2936808" y="57838"/>
                  <a:pt x="2929631" y="62144"/>
                </a:cubicBezTo>
                <a:cubicBezTo>
                  <a:pt x="2873819" y="95630"/>
                  <a:pt x="2931158" y="25104"/>
                  <a:pt x="2849732" y="106532"/>
                </a:cubicBezTo>
                <a:cubicBezTo>
                  <a:pt x="2798727" y="157538"/>
                  <a:pt x="2825195" y="144304"/>
                  <a:pt x="2778711" y="159798"/>
                </a:cubicBezTo>
                <a:cubicBezTo>
                  <a:pt x="2775752" y="168676"/>
                  <a:pt x="2774648" y="178407"/>
                  <a:pt x="2769833" y="186431"/>
                </a:cubicBezTo>
                <a:cubicBezTo>
                  <a:pt x="2765527" y="193608"/>
                  <a:pt x="2757307" y="197651"/>
                  <a:pt x="2752078" y="204187"/>
                </a:cubicBezTo>
                <a:cubicBezTo>
                  <a:pt x="2707293" y="260171"/>
                  <a:pt x="2759430" y="205714"/>
                  <a:pt x="2716567" y="248575"/>
                </a:cubicBezTo>
                <a:cubicBezTo>
                  <a:pt x="2710649" y="260412"/>
                  <a:pt x="2706504" y="273317"/>
                  <a:pt x="2698812" y="284086"/>
                </a:cubicBezTo>
                <a:cubicBezTo>
                  <a:pt x="2691515" y="294302"/>
                  <a:pt x="2679143" y="300273"/>
                  <a:pt x="2672179" y="310719"/>
                </a:cubicBezTo>
                <a:cubicBezTo>
                  <a:pt x="2666988" y="318505"/>
                  <a:pt x="2667486" y="328982"/>
                  <a:pt x="2663301" y="337352"/>
                </a:cubicBezTo>
                <a:cubicBezTo>
                  <a:pt x="2658529" y="346895"/>
                  <a:pt x="2650840" y="354721"/>
                  <a:pt x="2645546" y="363985"/>
                </a:cubicBezTo>
                <a:cubicBezTo>
                  <a:pt x="2638980" y="375475"/>
                  <a:pt x="2635132" y="388484"/>
                  <a:pt x="2627791" y="399495"/>
                </a:cubicBezTo>
                <a:cubicBezTo>
                  <a:pt x="2594761" y="449039"/>
                  <a:pt x="2624531" y="379383"/>
                  <a:pt x="2592280" y="443884"/>
                </a:cubicBezTo>
                <a:cubicBezTo>
                  <a:pt x="2588095" y="452254"/>
                  <a:pt x="2587587" y="462147"/>
                  <a:pt x="2583402" y="470517"/>
                </a:cubicBezTo>
                <a:cubicBezTo>
                  <a:pt x="2578630" y="480060"/>
                  <a:pt x="2570419" y="487607"/>
                  <a:pt x="2565647" y="497150"/>
                </a:cubicBezTo>
                <a:cubicBezTo>
                  <a:pt x="2561462" y="505520"/>
                  <a:pt x="2561314" y="515603"/>
                  <a:pt x="2556769" y="523783"/>
                </a:cubicBezTo>
                <a:cubicBezTo>
                  <a:pt x="2546406" y="542437"/>
                  <a:pt x="2536348" y="561960"/>
                  <a:pt x="2521259" y="577049"/>
                </a:cubicBezTo>
                <a:cubicBezTo>
                  <a:pt x="2515340" y="582967"/>
                  <a:pt x="2508525" y="588108"/>
                  <a:pt x="2503503" y="594804"/>
                </a:cubicBezTo>
                <a:cubicBezTo>
                  <a:pt x="2490699" y="611875"/>
                  <a:pt x="2485748" y="636233"/>
                  <a:pt x="2467993" y="648070"/>
                </a:cubicBezTo>
                <a:cubicBezTo>
                  <a:pt x="2406941" y="688772"/>
                  <a:pt x="2434971" y="676834"/>
                  <a:pt x="2388093" y="692458"/>
                </a:cubicBezTo>
                <a:cubicBezTo>
                  <a:pt x="2311766" y="743345"/>
                  <a:pt x="2408338" y="682336"/>
                  <a:pt x="2334827" y="719091"/>
                </a:cubicBezTo>
                <a:cubicBezTo>
                  <a:pt x="2265989" y="753510"/>
                  <a:pt x="2348503" y="723412"/>
                  <a:pt x="2281561" y="745724"/>
                </a:cubicBezTo>
                <a:cubicBezTo>
                  <a:pt x="2272683" y="751643"/>
                  <a:pt x="2264678" y="759147"/>
                  <a:pt x="2254928" y="763480"/>
                </a:cubicBezTo>
                <a:cubicBezTo>
                  <a:pt x="2237825" y="771081"/>
                  <a:pt x="2217235" y="770854"/>
                  <a:pt x="2201662" y="781235"/>
                </a:cubicBezTo>
                <a:cubicBezTo>
                  <a:pt x="2177643" y="797248"/>
                  <a:pt x="2167672" y="805484"/>
                  <a:pt x="2139519" y="816746"/>
                </a:cubicBezTo>
                <a:cubicBezTo>
                  <a:pt x="2122142" y="823697"/>
                  <a:pt x="2101826" y="824120"/>
                  <a:pt x="2086253" y="834501"/>
                </a:cubicBezTo>
                <a:cubicBezTo>
                  <a:pt x="2009918" y="885390"/>
                  <a:pt x="2106505" y="824373"/>
                  <a:pt x="2032987" y="861134"/>
                </a:cubicBezTo>
                <a:cubicBezTo>
                  <a:pt x="1964157" y="895550"/>
                  <a:pt x="2046656" y="865457"/>
                  <a:pt x="1979721" y="887767"/>
                </a:cubicBezTo>
                <a:cubicBezTo>
                  <a:pt x="1903802" y="963686"/>
                  <a:pt x="2027534" y="845249"/>
                  <a:pt x="1935332" y="914400"/>
                </a:cubicBezTo>
                <a:cubicBezTo>
                  <a:pt x="1827840" y="995019"/>
                  <a:pt x="1943652" y="932436"/>
                  <a:pt x="1855433" y="976544"/>
                </a:cubicBezTo>
                <a:cubicBezTo>
                  <a:pt x="1779682" y="1052295"/>
                  <a:pt x="1884399" y="950089"/>
                  <a:pt x="1793290" y="1029810"/>
                </a:cubicBezTo>
                <a:cubicBezTo>
                  <a:pt x="1780692" y="1040833"/>
                  <a:pt x="1771708" y="1056035"/>
                  <a:pt x="1757779" y="1065321"/>
                </a:cubicBezTo>
                <a:lnTo>
                  <a:pt x="1704513" y="1100831"/>
                </a:lnTo>
                <a:cubicBezTo>
                  <a:pt x="1695635" y="1106750"/>
                  <a:pt x="1685425" y="1111042"/>
                  <a:pt x="1677880" y="1118587"/>
                </a:cubicBezTo>
                <a:cubicBezTo>
                  <a:pt x="1627107" y="1169360"/>
                  <a:pt x="1678058" y="1124024"/>
                  <a:pt x="1615736" y="1162975"/>
                </a:cubicBezTo>
                <a:cubicBezTo>
                  <a:pt x="1599641" y="1173034"/>
                  <a:pt x="1572381" y="1197969"/>
                  <a:pt x="1553593" y="1207363"/>
                </a:cubicBezTo>
                <a:cubicBezTo>
                  <a:pt x="1545223" y="1211548"/>
                  <a:pt x="1535330" y="1212056"/>
                  <a:pt x="1526960" y="1216241"/>
                </a:cubicBezTo>
                <a:cubicBezTo>
                  <a:pt x="1472983" y="1243230"/>
                  <a:pt x="1523859" y="1222850"/>
                  <a:pt x="1482571" y="1251752"/>
                </a:cubicBezTo>
                <a:cubicBezTo>
                  <a:pt x="1459700" y="1267761"/>
                  <a:pt x="1436520" y="1283655"/>
                  <a:pt x="1411550" y="1296140"/>
                </a:cubicBezTo>
                <a:cubicBezTo>
                  <a:pt x="1399713" y="1302058"/>
                  <a:pt x="1388430" y="1309248"/>
                  <a:pt x="1376039" y="1313895"/>
                </a:cubicBezTo>
                <a:cubicBezTo>
                  <a:pt x="1353282" y="1322429"/>
                  <a:pt x="1335359" y="1320919"/>
                  <a:pt x="1313895" y="1331651"/>
                </a:cubicBezTo>
                <a:cubicBezTo>
                  <a:pt x="1304352" y="1336423"/>
                  <a:pt x="1297012" y="1345073"/>
                  <a:pt x="1287262" y="1349406"/>
                </a:cubicBezTo>
                <a:cubicBezTo>
                  <a:pt x="1270159" y="1357007"/>
                  <a:pt x="1250736" y="1358791"/>
                  <a:pt x="1233996" y="1367161"/>
                </a:cubicBezTo>
                <a:cubicBezTo>
                  <a:pt x="1181745" y="1393288"/>
                  <a:pt x="1211043" y="1380731"/>
                  <a:pt x="1145220" y="1402672"/>
                </a:cubicBezTo>
                <a:cubicBezTo>
                  <a:pt x="1136342" y="1405631"/>
                  <a:pt x="1127818" y="1410012"/>
                  <a:pt x="1118587" y="1411550"/>
                </a:cubicBezTo>
                <a:cubicBezTo>
                  <a:pt x="1083076" y="1417468"/>
                  <a:pt x="1047694" y="1424214"/>
                  <a:pt x="1012055" y="1429305"/>
                </a:cubicBezTo>
                <a:cubicBezTo>
                  <a:pt x="926293" y="1441557"/>
                  <a:pt x="970674" y="1435588"/>
                  <a:pt x="878890" y="1447060"/>
                </a:cubicBezTo>
                <a:cubicBezTo>
                  <a:pt x="858139" y="1453977"/>
                  <a:pt x="815038" y="1469858"/>
                  <a:pt x="790113" y="1473693"/>
                </a:cubicBezTo>
                <a:cubicBezTo>
                  <a:pt x="607390" y="1501804"/>
                  <a:pt x="785945" y="1467424"/>
                  <a:pt x="665826" y="1491449"/>
                </a:cubicBezTo>
                <a:cubicBezTo>
                  <a:pt x="653989" y="1497367"/>
                  <a:pt x="642870" y="1505019"/>
                  <a:pt x="630315" y="1509204"/>
                </a:cubicBezTo>
                <a:cubicBezTo>
                  <a:pt x="607165" y="1516921"/>
                  <a:pt x="582967" y="1521041"/>
                  <a:pt x="559293" y="1526959"/>
                </a:cubicBezTo>
                <a:cubicBezTo>
                  <a:pt x="547456" y="1529918"/>
                  <a:pt x="535358" y="1531979"/>
                  <a:pt x="523783" y="1535837"/>
                </a:cubicBezTo>
                <a:lnTo>
                  <a:pt x="470517" y="1553592"/>
                </a:lnTo>
                <a:cubicBezTo>
                  <a:pt x="461639" y="1556551"/>
                  <a:pt x="452962" y="1560200"/>
                  <a:pt x="443884" y="1562470"/>
                </a:cubicBezTo>
                <a:lnTo>
                  <a:pt x="408373" y="1571348"/>
                </a:lnTo>
                <a:cubicBezTo>
                  <a:pt x="332047" y="1622231"/>
                  <a:pt x="428617" y="1561226"/>
                  <a:pt x="355107" y="1597981"/>
                </a:cubicBezTo>
                <a:cubicBezTo>
                  <a:pt x="345564" y="1602753"/>
                  <a:pt x="338464" y="1611990"/>
                  <a:pt x="328474" y="1615736"/>
                </a:cubicBezTo>
                <a:cubicBezTo>
                  <a:pt x="314346" y="1621034"/>
                  <a:pt x="298789" y="1621221"/>
                  <a:pt x="284086" y="1624614"/>
                </a:cubicBezTo>
                <a:cubicBezTo>
                  <a:pt x="260308" y="1630101"/>
                  <a:pt x="236214" y="1634652"/>
                  <a:pt x="213064" y="1642369"/>
                </a:cubicBezTo>
                <a:lnTo>
                  <a:pt x="159798" y="1660124"/>
                </a:lnTo>
                <a:cubicBezTo>
                  <a:pt x="11849" y="1650878"/>
                  <a:pt x="65196" y="1651247"/>
                  <a:pt x="0" y="165124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8" name="Oval 7"/>
          <p:cNvSpPr/>
          <p:nvPr/>
        </p:nvSpPr>
        <p:spPr>
          <a:xfrm rot="20826317">
            <a:off x="1162974" y="6102964"/>
            <a:ext cx="639193" cy="3817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1" name="Oval 10"/>
          <p:cNvSpPr/>
          <p:nvPr/>
        </p:nvSpPr>
        <p:spPr>
          <a:xfrm rot="20826317">
            <a:off x="1245675" y="6438393"/>
            <a:ext cx="639193" cy="1768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2" name="Oval 11"/>
          <p:cNvSpPr/>
          <p:nvPr/>
        </p:nvSpPr>
        <p:spPr>
          <a:xfrm rot="20826317">
            <a:off x="2629917" y="5394860"/>
            <a:ext cx="639193" cy="3817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3" name="Oval 12"/>
          <p:cNvSpPr/>
          <p:nvPr/>
        </p:nvSpPr>
        <p:spPr>
          <a:xfrm rot="20826317">
            <a:off x="2712618" y="5730289"/>
            <a:ext cx="639193" cy="1768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Freeform 8"/>
          <p:cNvSpPr/>
          <p:nvPr/>
        </p:nvSpPr>
        <p:spPr>
          <a:xfrm>
            <a:off x="896645" y="5655072"/>
            <a:ext cx="577048" cy="435010"/>
          </a:xfrm>
          <a:custGeom>
            <a:avLst/>
            <a:gdLst>
              <a:gd name="connsiteX0" fmla="*/ 577048 w 577048"/>
              <a:gd name="connsiteY0" fmla="*/ 435010 h 435010"/>
              <a:gd name="connsiteX1" fmla="*/ 506027 w 577048"/>
              <a:gd name="connsiteY1" fmla="*/ 390621 h 435010"/>
              <a:gd name="connsiteX2" fmla="*/ 488272 w 577048"/>
              <a:gd name="connsiteY2" fmla="*/ 408377 h 435010"/>
              <a:gd name="connsiteX3" fmla="*/ 443883 w 577048"/>
              <a:gd name="connsiteY3" fmla="*/ 399499 h 435010"/>
              <a:gd name="connsiteX4" fmla="*/ 390617 w 577048"/>
              <a:gd name="connsiteY4" fmla="*/ 381744 h 435010"/>
              <a:gd name="connsiteX5" fmla="*/ 328474 w 577048"/>
              <a:gd name="connsiteY5" fmla="*/ 319600 h 435010"/>
              <a:gd name="connsiteX6" fmla="*/ 355107 w 577048"/>
              <a:gd name="connsiteY6" fmla="*/ 239701 h 435010"/>
              <a:gd name="connsiteX7" fmla="*/ 390617 w 577048"/>
              <a:gd name="connsiteY7" fmla="*/ 248579 h 435010"/>
              <a:gd name="connsiteX8" fmla="*/ 363984 w 577048"/>
              <a:gd name="connsiteY8" fmla="*/ 239701 h 435010"/>
              <a:gd name="connsiteX9" fmla="*/ 337351 w 577048"/>
              <a:gd name="connsiteY9" fmla="*/ 221946 h 435010"/>
              <a:gd name="connsiteX10" fmla="*/ 284085 w 577048"/>
              <a:gd name="connsiteY10" fmla="*/ 195313 h 435010"/>
              <a:gd name="connsiteX11" fmla="*/ 275208 w 577048"/>
              <a:gd name="connsiteY11" fmla="*/ 168680 h 435010"/>
              <a:gd name="connsiteX12" fmla="*/ 372862 w 577048"/>
              <a:gd name="connsiteY12" fmla="*/ 133169 h 435010"/>
              <a:gd name="connsiteX13" fmla="*/ 363984 w 577048"/>
              <a:gd name="connsiteY13" fmla="*/ 177557 h 435010"/>
              <a:gd name="connsiteX14" fmla="*/ 301841 w 577048"/>
              <a:gd name="connsiteY14" fmla="*/ 177557 h 435010"/>
              <a:gd name="connsiteX15" fmla="*/ 275208 w 577048"/>
              <a:gd name="connsiteY15" fmla="*/ 168680 h 435010"/>
              <a:gd name="connsiteX16" fmla="*/ 213064 w 577048"/>
              <a:gd name="connsiteY16" fmla="*/ 150924 h 435010"/>
              <a:gd name="connsiteX17" fmla="*/ 186431 w 577048"/>
              <a:gd name="connsiteY17" fmla="*/ 133169 h 435010"/>
              <a:gd name="connsiteX18" fmla="*/ 186431 w 577048"/>
              <a:gd name="connsiteY18" fmla="*/ 44392 h 435010"/>
              <a:gd name="connsiteX19" fmla="*/ 221942 w 577048"/>
              <a:gd name="connsiteY19" fmla="*/ 35514 h 435010"/>
              <a:gd name="connsiteX20" fmla="*/ 275208 w 577048"/>
              <a:gd name="connsiteY20" fmla="*/ 62147 h 435010"/>
              <a:gd name="connsiteX21" fmla="*/ 284085 w 577048"/>
              <a:gd name="connsiteY21" fmla="*/ 88780 h 435010"/>
              <a:gd name="connsiteX22" fmla="*/ 275208 w 577048"/>
              <a:gd name="connsiteY22" fmla="*/ 133169 h 435010"/>
              <a:gd name="connsiteX23" fmla="*/ 239697 w 577048"/>
              <a:gd name="connsiteY23" fmla="*/ 142047 h 435010"/>
              <a:gd name="connsiteX24" fmla="*/ 213064 w 577048"/>
              <a:gd name="connsiteY24" fmla="*/ 150924 h 435010"/>
              <a:gd name="connsiteX25" fmla="*/ 53266 w 577048"/>
              <a:gd name="connsiteY25" fmla="*/ 159802 h 435010"/>
              <a:gd name="connsiteX26" fmla="*/ 35511 w 577048"/>
              <a:gd name="connsiteY26" fmla="*/ 106536 h 435010"/>
              <a:gd name="connsiteX27" fmla="*/ 71021 w 577048"/>
              <a:gd name="connsiteY27" fmla="*/ 8881 h 435010"/>
              <a:gd name="connsiteX28" fmla="*/ 97654 w 577048"/>
              <a:gd name="connsiteY28" fmla="*/ 26637 h 435010"/>
              <a:gd name="connsiteX29" fmla="*/ 106532 w 577048"/>
              <a:gd name="connsiteY29" fmla="*/ 53270 h 435010"/>
              <a:gd name="connsiteX30" fmla="*/ 115410 w 577048"/>
              <a:gd name="connsiteY30" fmla="*/ 186435 h 435010"/>
              <a:gd name="connsiteX31" fmla="*/ 53266 w 577048"/>
              <a:gd name="connsiteY31" fmla="*/ 239701 h 435010"/>
              <a:gd name="connsiteX32" fmla="*/ 0 w 577048"/>
              <a:gd name="connsiteY32" fmla="*/ 257456 h 435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77048" h="435010">
                <a:moveTo>
                  <a:pt x="577048" y="435010"/>
                </a:moveTo>
                <a:cubicBezTo>
                  <a:pt x="573527" y="432193"/>
                  <a:pt x="526844" y="386457"/>
                  <a:pt x="506027" y="390621"/>
                </a:cubicBezTo>
                <a:cubicBezTo>
                  <a:pt x="497820" y="392263"/>
                  <a:pt x="494190" y="402458"/>
                  <a:pt x="488272" y="408377"/>
                </a:cubicBezTo>
                <a:cubicBezTo>
                  <a:pt x="473476" y="405418"/>
                  <a:pt x="458441" y="403469"/>
                  <a:pt x="443883" y="399499"/>
                </a:cubicBezTo>
                <a:cubicBezTo>
                  <a:pt x="425827" y="394575"/>
                  <a:pt x="390617" y="381744"/>
                  <a:pt x="390617" y="381744"/>
                </a:cubicBezTo>
                <a:cubicBezTo>
                  <a:pt x="329565" y="341042"/>
                  <a:pt x="344099" y="366477"/>
                  <a:pt x="328474" y="319600"/>
                </a:cubicBezTo>
                <a:cubicBezTo>
                  <a:pt x="328611" y="318638"/>
                  <a:pt x="326524" y="244465"/>
                  <a:pt x="355107" y="239701"/>
                </a:cubicBezTo>
                <a:cubicBezTo>
                  <a:pt x="367142" y="237695"/>
                  <a:pt x="378416" y="248579"/>
                  <a:pt x="390617" y="248579"/>
                </a:cubicBezTo>
                <a:cubicBezTo>
                  <a:pt x="399975" y="248579"/>
                  <a:pt x="372354" y="243886"/>
                  <a:pt x="363984" y="239701"/>
                </a:cubicBezTo>
                <a:cubicBezTo>
                  <a:pt x="354441" y="234929"/>
                  <a:pt x="346894" y="226718"/>
                  <a:pt x="337351" y="221946"/>
                </a:cubicBezTo>
                <a:cubicBezTo>
                  <a:pt x="263841" y="185191"/>
                  <a:pt x="360411" y="246196"/>
                  <a:pt x="284085" y="195313"/>
                </a:cubicBezTo>
                <a:cubicBezTo>
                  <a:pt x="281126" y="186435"/>
                  <a:pt x="275208" y="178038"/>
                  <a:pt x="275208" y="168680"/>
                </a:cubicBezTo>
                <a:cubicBezTo>
                  <a:pt x="275208" y="93658"/>
                  <a:pt x="298061" y="125689"/>
                  <a:pt x="372862" y="133169"/>
                </a:cubicBezTo>
                <a:cubicBezTo>
                  <a:pt x="369903" y="147965"/>
                  <a:pt x="372354" y="165002"/>
                  <a:pt x="363984" y="177557"/>
                </a:cubicBezTo>
                <a:cubicBezTo>
                  <a:pt x="351422" y="196400"/>
                  <a:pt x="312992" y="180743"/>
                  <a:pt x="301841" y="177557"/>
                </a:cubicBezTo>
                <a:cubicBezTo>
                  <a:pt x="292843" y="174986"/>
                  <a:pt x="284206" y="171251"/>
                  <a:pt x="275208" y="168680"/>
                </a:cubicBezTo>
                <a:cubicBezTo>
                  <a:pt x="261933" y="164887"/>
                  <a:pt x="227255" y="158020"/>
                  <a:pt x="213064" y="150924"/>
                </a:cubicBezTo>
                <a:cubicBezTo>
                  <a:pt x="203521" y="146152"/>
                  <a:pt x="195309" y="139087"/>
                  <a:pt x="186431" y="133169"/>
                </a:cubicBezTo>
                <a:cubicBezTo>
                  <a:pt x="176291" y="102751"/>
                  <a:pt x="164254" y="79875"/>
                  <a:pt x="186431" y="44392"/>
                </a:cubicBezTo>
                <a:cubicBezTo>
                  <a:pt x="192898" y="34045"/>
                  <a:pt x="210105" y="38473"/>
                  <a:pt x="221942" y="35514"/>
                </a:cubicBezTo>
                <a:cubicBezTo>
                  <a:pt x="239486" y="41362"/>
                  <a:pt x="262693" y="46503"/>
                  <a:pt x="275208" y="62147"/>
                </a:cubicBezTo>
                <a:cubicBezTo>
                  <a:pt x="281054" y="69454"/>
                  <a:pt x="281126" y="79902"/>
                  <a:pt x="284085" y="88780"/>
                </a:cubicBezTo>
                <a:cubicBezTo>
                  <a:pt x="281126" y="103576"/>
                  <a:pt x="284868" y="121577"/>
                  <a:pt x="275208" y="133169"/>
                </a:cubicBezTo>
                <a:cubicBezTo>
                  <a:pt x="267397" y="142542"/>
                  <a:pt x="251429" y="138695"/>
                  <a:pt x="239697" y="142047"/>
                </a:cubicBezTo>
                <a:cubicBezTo>
                  <a:pt x="230699" y="144618"/>
                  <a:pt x="221942" y="147965"/>
                  <a:pt x="213064" y="150924"/>
                </a:cubicBezTo>
                <a:cubicBezTo>
                  <a:pt x="160453" y="185999"/>
                  <a:pt x="151059" y="200070"/>
                  <a:pt x="53266" y="159802"/>
                </a:cubicBezTo>
                <a:cubicBezTo>
                  <a:pt x="35960" y="152676"/>
                  <a:pt x="35511" y="106536"/>
                  <a:pt x="35511" y="106536"/>
                </a:cubicBezTo>
                <a:cubicBezTo>
                  <a:pt x="42096" y="27507"/>
                  <a:pt x="11389" y="-20935"/>
                  <a:pt x="71021" y="8881"/>
                </a:cubicBezTo>
                <a:cubicBezTo>
                  <a:pt x="80564" y="13653"/>
                  <a:pt x="88776" y="20718"/>
                  <a:pt x="97654" y="26637"/>
                </a:cubicBezTo>
                <a:cubicBezTo>
                  <a:pt x="100613" y="35515"/>
                  <a:pt x="102347" y="44900"/>
                  <a:pt x="106532" y="53270"/>
                </a:cubicBezTo>
                <a:cubicBezTo>
                  <a:pt x="135498" y="111201"/>
                  <a:pt x="153745" y="63762"/>
                  <a:pt x="115410" y="186435"/>
                </a:cubicBezTo>
                <a:cubicBezTo>
                  <a:pt x="111861" y="197790"/>
                  <a:pt x="68647" y="232865"/>
                  <a:pt x="53266" y="239701"/>
                </a:cubicBezTo>
                <a:cubicBezTo>
                  <a:pt x="36163" y="247302"/>
                  <a:pt x="0" y="257456"/>
                  <a:pt x="0" y="257456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Freeform 9"/>
          <p:cNvSpPr/>
          <p:nvPr/>
        </p:nvSpPr>
        <p:spPr>
          <a:xfrm>
            <a:off x="2379216" y="5299969"/>
            <a:ext cx="346229" cy="186431"/>
          </a:xfrm>
          <a:custGeom>
            <a:avLst/>
            <a:gdLst>
              <a:gd name="connsiteX0" fmla="*/ 346229 w 346229"/>
              <a:gd name="connsiteY0" fmla="*/ 186431 h 186431"/>
              <a:gd name="connsiteX1" fmla="*/ 328474 w 346229"/>
              <a:gd name="connsiteY1" fmla="*/ 142043 h 186431"/>
              <a:gd name="connsiteX2" fmla="*/ 301841 w 346229"/>
              <a:gd name="connsiteY2" fmla="*/ 97654 h 186431"/>
              <a:gd name="connsiteX3" fmla="*/ 284085 w 346229"/>
              <a:gd name="connsiteY3" fmla="*/ 115410 h 186431"/>
              <a:gd name="connsiteX4" fmla="*/ 266330 w 346229"/>
              <a:gd name="connsiteY4" fmla="*/ 142043 h 186431"/>
              <a:gd name="connsiteX5" fmla="*/ 213064 w 346229"/>
              <a:gd name="connsiteY5" fmla="*/ 168676 h 186431"/>
              <a:gd name="connsiteX6" fmla="*/ 124287 w 346229"/>
              <a:gd name="connsiteY6" fmla="*/ 159798 h 186431"/>
              <a:gd name="connsiteX7" fmla="*/ 106532 w 346229"/>
              <a:gd name="connsiteY7" fmla="*/ 106532 h 186431"/>
              <a:gd name="connsiteX8" fmla="*/ 124287 w 346229"/>
              <a:gd name="connsiteY8" fmla="*/ 17755 h 186431"/>
              <a:gd name="connsiteX9" fmla="*/ 142043 w 346229"/>
              <a:gd name="connsiteY9" fmla="*/ 0 h 186431"/>
              <a:gd name="connsiteX10" fmla="*/ 168676 w 346229"/>
              <a:gd name="connsiteY10" fmla="*/ 8878 h 186431"/>
              <a:gd name="connsiteX11" fmla="*/ 142043 w 346229"/>
              <a:gd name="connsiteY11" fmla="*/ 17755 h 186431"/>
              <a:gd name="connsiteX12" fmla="*/ 0 w 346229"/>
              <a:gd name="connsiteY12" fmla="*/ 17755 h 18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6229" h="186431">
                <a:moveTo>
                  <a:pt x="346229" y="186431"/>
                </a:moveTo>
                <a:cubicBezTo>
                  <a:pt x="340311" y="171635"/>
                  <a:pt x="336380" y="155879"/>
                  <a:pt x="328474" y="142043"/>
                </a:cubicBezTo>
                <a:cubicBezTo>
                  <a:pt x="289480" y="73804"/>
                  <a:pt x="329711" y="181269"/>
                  <a:pt x="301841" y="97654"/>
                </a:cubicBezTo>
                <a:cubicBezTo>
                  <a:pt x="295922" y="103573"/>
                  <a:pt x="289314" y="108874"/>
                  <a:pt x="284085" y="115410"/>
                </a:cubicBezTo>
                <a:cubicBezTo>
                  <a:pt x="277420" y="123742"/>
                  <a:pt x="273875" y="134498"/>
                  <a:pt x="266330" y="142043"/>
                </a:cubicBezTo>
                <a:cubicBezTo>
                  <a:pt x="249121" y="159252"/>
                  <a:pt x="234724" y="161456"/>
                  <a:pt x="213064" y="168676"/>
                </a:cubicBezTo>
                <a:lnTo>
                  <a:pt x="124287" y="159798"/>
                </a:lnTo>
                <a:cubicBezTo>
                  <a:pt x="108121" y="150368"/>
                  <a:pt x="106532" y="106532"/>
                  <a:pt x="106532" y="106532"/>
                </a:cubicBezTo>
                <a:cubicBezTo>
                  <a:pt x="108070" y="95765"/>
                  <a:pt x="112668" y="37120"/>
                  <a:pt x="124287" y="17755"/>
                </a:cubicBezTo>
                <a:cubicBezTo>
                  <a:pt x="128593" y="10578"/>
                  <a:pt x="136124" y="5918"/>
                  <a:pt x="142043" y="0"/>
                </a:cubicBezTo>
                <a:cubicBezTo>
                  <a:pt x="150921" y="2959"/>
                  <a:pt x="168676" y="-480"/>
                  <a:pt x="168676" y="8878"/>
                </a:cubicBezTo>
                <a:cubicBezTo>
                  <a:pt x="168676" y="18236"/>
                  <a:pt x="151388" y="17263"/>
                  <a:pt x="142043" y="17755"/>
                </a:cubicBezTo>
                <a:cubicBezTo>
                  <a:pt x="94761" y="20243"/>
                  <a:pt x="47348" y="17755"/>
                  <a:pt x="0" y="17755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61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84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1" grpId="0" animBg="1"/>
      <p:bldP spid="12" grpId="0" animBg="1"/>
      <p:bldP spid="13" grpId="0" animBg="1"/>
      <p:bldP spid="9" grpId="0" animBg="1"/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29035" y="-100984"/>
            <a:ext cx="7772400" cy="1143000"/>
          </a:xfrm>
        </p:spPr>
        <p:txBody>
          <a:bodyPr/>
          <a:lstStyle/>
          <a:p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Atenuācija trp operonā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79876" name="Picture 4" descr="http://www.aw-bc.com/mathews/ch26/fi26p3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200150"/>
            <a:ext cx="565785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0516"/>
            <a:ext cx="35066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 smtClean="0"/>
              <a:t>trp operonā atenuācija pamatojas uz alternatīvu RNS cilpkātu veidošanos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 smtClean="0"/>
              <a:t>Reģioni 1, 2, 3 un 4 var izveidot 1-2, 3-4 un 2-3 cilpkātus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 smtClean="0"/>
              <a:t>Tikai 3-4 cilpkāts ir transkripcijas terminators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 smtClean="0"/>
              <a:t>1. reģionā ir vairāki secīgi trp kodoni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 smtClean="0"/>
              <a:t>Ja šūnā ir daudz triptofāna, ribosoma nepiebremzē, izveidojas 3-4 terminators un transkripcija tiek terminēta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 smtClean="0"/>
              <a:t>Ja šūnā ir maz triptofāna, ribosoma pie secīgajie trp kodoniem nobremzē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 smtClean="0"/>
              <a:t>Rezultātā, 1. reģions nevar izveidot cilpkātu ar 2. reģionu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 smtClean="0"/>
              <a:t>2. reģions izveido cilpkātu ar 3. reģionu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 smtClean="0"/>
              <a:t>3-4 terminators neizveidojas un transkripcija turpinās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7DEE-EABF-4386-9E11-99982F0BE2FF}" type="slidenum">
              <a:rPr lang="en-GB" altLang="lv-LV" smtClean="0">
                <a:solidFill>
                  <a:srgbClr val="000000"/>
                </a:solidFill>
              </a:rPr>
              <a:pPr/>
              <a:t>62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37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Translācijas kontrole prokariotos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63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8716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50"/>
            <a:ext cx="9144000" cy="1143000"/>
          </a:xfrm>
        </p:spPr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Translācijas starta sekvence prokariotos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287" y="1386396"/>
            <a:ext cx="9019713" cy="4114800"/>
          </a:xfrm>
        </p:spPr>
        <p:txBody>
          <a:bodyPr/>
          <a:lstStyle/>
          <a:p>
            <a:r>
              <a:rPr lang="lv-LV" sz="2400" dirty="0" smtClean="0"/>
              <a:t>Prokariotu mRNS netālu no 5’gala satur t.s. Shine-Dalgarno (SD) sekvenci:</a:t>
            </a:r>
            <a:r>
              <a:rPr lang="lv-LV" sz="2400" b="1" dirty="0" smtClean="0">
                <a:solidFill>
                  <a:srgbClr val="FF0000"/>
                </a:solidFill>
              </a:rPr>
              <a:t> AGGAGG</a:t>
            </a:r>
          </a:p>
          <a:p>
            <a:r>
              <a:rPr lang="lv-LV" sz="2400" dirty="0" smtClean="0"/>
              <a:t>Sekvence ir komplementāra ribosomas 16S RNS sekvencei CCUCCU</a:t>
            </a:r>
          </a:p>
          <a:p>
            <a:r>
              <a:rPr lang="lv-LV" sz="2400" dirty="0" smtClean="0"/>
              <a:t>Translācija sākas no pirmā AUG kodona pēc SD sekvences</a:t>
            </a:r>
          </a:p>
          <a:p>
            <a:r>
              <a:rPr lang="lv-LV" sz="2400" dirty="0" smtClean="0"/>
              <a:t>Prokariotos viena mRNS var saturēt vairākas SD sekvences ar sekojošiem AUG kodoniem, tādejādi mRNS var kodēt vairākus proteīnus</a:t>
            </a:r>
          </a:p>
          <a:p>
            <a:r>
              <a:rPr lang="lv-LV" sz="2400" dirty="0" smtClean="0"/>
              <a:t>Tāpat kā promoteri, SD sekvence mēdz būt dažāda stipruma, t.i., visspēcīgākā ir tieši AGGAGG, bet arī cita līdzīga sekvence kalpos par ribosomas piesaistes vietu, tikai vājāku</a:t>
            </a:r>
          </a:p>
          <a:p>
            <a:r>
              <a:rPr lang="lv-LV" sz="2400" dirty="0" smtClean="0"/>
              <a:t>Bloķējot SD sekvenci vai AUG kodonu, tiek bloķēta arī translācija</a:t>
            </a:r>
          </a:p>
          <a:p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64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4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0206"/>
            <a:ext cx="7772400" cy="1143000"/>
          </a:xfrm>
        </p:spPr>
        <p:txBody>
          <a:bodyPr/>
          <a:lstStyle/>
          <a:p>
            <a:r>
              <a:rPr 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Translācijas regulācijas piemērs – ribosomālo proteīnu sintēze</a:t>
            </a:r>
            <a:endParaRPr lang="lv-LV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75173"/>
            <a:ext cx="5433133" cy="4114800"/>
          </a:xfrm>
        </p:spPr>
        <p:txBody>
          <a:bodyPr/>
          <a:lstStyle/>
          <a:p>
            <a:r>
              <a:rPr lang="lv-LV" sz="2400" i="1" dirty="0" smtClean="0"/>
              <a:t>E. coli</a:t>
            </a:r>
            <a:r>
              <a:rPr lang="lv-LV" sz="2400" dirty="0" smtClean="0"/>
              <a:t> ribosomas sastāvā ir 52 proteīni (r-proteīni), kuru biosintēze ir jākoordinē atbilstoši nepieciešamajam ribosomu daudzumam</a:t>
            </a:r>
          </a:p>
          <a:p>
            <a:r>
              <a:rPr lang="lv-LV" sz="2400" dirty="0" smtClean="0"/>
              <a:t>r-proteīni ir izkārtoti 20 operonos, katrs no kuriem satur 1-11 gēnus</a:t>
            </a:r>
          </a:p>
          <a:p>
            <a:r>
              <a:rPr lang="lv-LV" sz="2400" dirty="0" smtClean="0"/>
              <a:t>r-proteīnu producēšana tiek regulēta galvenokārt translācijas līmenī</a:t>
            </a:r>
          </a:p>
          <a:p>
            <a:r>
              <a:rPr lang="lv-LV" sz="2400" dirty="0" smtClean="0"/>
              <a:t>Katrs r-operons kodē vienu translācijas represoru</a:t>
            </a:r>
          </a:p>
          <a:p>
            <a:r>
              <a:rPr lang="lv-LV" sz="2400" dirty="0" smtClean="0"/>
              <a:t>Translācijas represors piesaistas pie mRNS, kavējot translāciju</a:t>
            </a:r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39" y="1475173"/>
            <a:ext cx="3286125" cy="40767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65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8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855" y="4446778"/>
            <a:ext cx="571500" cy="552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0206"/>
            <a:ext cx="7772400" cy="1143000"/>
          </a:xfrm>
        </p:spPr>
        <p:txBody>
          <a:bodyPr/>
          <a:lstStyle/>
          <a:p>
            <a:r>
              <a:rPr 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Translācijas regulācijas piemērs – ribosomālo proteīnu sintēze</a:t>
            </a:r>
            <a:endParaRPr lang="lv-LV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75173"/>
            <a:ext cx="9143999" cy="4114800"/>
          </a:xfrm>
        </p:spPr>
        <p:txBody>
          <a:bodyPr/>
          <a:lstStyle/>
          <a:p>
            <a:r>
              <a:rPr lang="lv-LV" sz="2400" dirty="0" smtClean="0"/>
              <a:t>Katrs translācijas represors ir arī ribosomas subvienība, tātad tam piemīt afinitāte arī pret rRNS</a:t>
            </a:r>
          </a:p>
          <a:p>
            <a:r>
              <a:rPr lang="lv-LV" sz="2400" dirty="0" smtClean="0"/>
              <a:t>Afinitāte pret rRNS ir daudz lielāka nekā pret mRNS</a:t>
            </a:r>
          </a:p>
          <a:p>
            <a:r>
              <a:rPr lang="lv-LV" sz="2400" dirty="0" smtClean="0"/>
              <a:t>Tādejādi, translācija tiek represēta tikai tad, ja šūnā nav pietiekošs daudzums rRNS – un tātad nav vajadzības pēc ribosomālajiem proteīniem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555" y="5092056"/>
            <a:ext cx="2847975" cy="1419225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793306" y="3690641"/>
            <a:ext cx="1137361" cy="960213"/>
          </a:xfrm>
          <a:custGeom>
            <a:avLst/>
            <a:gdLst>
              <a:gd name="connsiteX0" fmla="*/ 0 w 1137361"/>
              <a:gd name="connsiteY0" fmla="*/ 946063 h 960213"/>
              <a:gd name="connsiteX1" fmla="*/ 177553 w 1137361"/>
              <a:gd name="connsiteY1" fmla="*/ 954941 h 960213"/>
              <a:gd name="connsiteX2" fmla="*/ 177553 w 1137361"/>
              <a:gd name="connsiteY2" fmla="*/ 875042 h 960213"/>
              <a:gd name="connsiteX3" fmla="*/ 168675 w 1137361"/>
              <a:gd name="connsiteY3" fmla="*/ 502180 h 960213"/>
              <a:gd name="connsiteX4" fmla="*/ 88776 w 1137361"/>
              <a:gd name="connsiteY4" fmla="*/ 475547 h 960213"/>
              <a:gd name="connsiteX5" fmla="*/ 88776 w 1137361"/>
              <a:gd name="connsiteY5" fmla="*/ 369015 h 960213"/>
              <a:gd name="connsiteX6" fmla="*/ 301840 w 1137361"/>
              <a:gd name="connsiteY6" fmla="*/ 351260 h 960213"/>
              <a:gd name="connsiteX7" fmla="*/ 230819 w 1137361"/>
              <a:gd name="connsiteY7" fmla="*/ 457792 h 960213"/>
              <a:gd name="connsiteX8" fmla="*/ 257452 w 1137361"/>
              <a:gd name="connsiteY8" fmla="*/ 883920 h 960213"/>
              <a:gd name="connsiteX9" fmla="*/ 363984 w 1137361"/>
              <a:gd name="connsiteY9" fmla="*/ 892797 h 960213"/>
              <a:gd name="connsiteX10" fmla="*/ 355106 w 1137361"/>
              <a:gd name="connsiteY10" fmla="*/ 670856 h 960213"/>
              <a:gd name="connsiteX11" fmla="*/ 452761 w 1137361"/>
              <a:gd name="connsiteY11" fmla="*/ 608712 h 960213"/>
              <a:gd name="connsiteX12" fmla="*/ 648069 w 1137361"/>
              <a:gd name="connsiteY12" fmla="*/ 608712 h 960213"/>
              <a:gd name="connsiteX13" fmla="*/ 639192 w 1137361"/>
              <a:gd name="connsiteY13" fmla="*/ 732999 h 960213"/>
              <a:gd name="connsiteX14" fmla="*/ 550415 w 1137361"/>
              <a:gd name="connsiteY14" fmla="*/ 688611 h 960213"/>
              <a:gd name="connsiteX15" fmla="*/ 443883 w 1137361"/>
              <a:gd name="connsiteY15" fmla="*/ 679733 h 960213"/>
              <a:gd name="connsiteX16" fmla="*/ 435005 w 1137361"/>
              <a:gd name="connsiteY16" fmla="*/ 910553 h 960213"/>
              <a:gd name="connsiteX17" fmla="*/ 719091 w 1137361"/>
              <a:gd name="connsiteY17" fmla="*/ 892797 h 960213"/>
              <a:gd name="connsiteX18" fmla="*/ 736846 w 1137361"/>
              <a:gd name="connsiteY18" fmla="*/ 386770 h 960213"/>
              <a:gd name="connsiteX19" fmla="*/ 612559 w 1137361"/>
              <a:gd name="connsiteY19" fmla="*/ 351260 h 960213"/>
              <a:gd name="connsiteX20" fmla="*/ 594803 w 1137361"/>
              <a:gd name="connsiteY20" fmla="*/ 262483 h 960213"/>
              <a:gd name="connsiteX21" fmla="*/ 701336 w 1137361"/>
              <a:gd name="connsiteY21" fmla="*/ 235850 h 960213"/>
              <a:gd name="connsiteX22" fmla="*/ 665825 w 1137361"/>
              <a:gd name="connsiteY22" fmla="*/ 5030 h 960213"/>
              <a:gd name="connsiteX23" fmla="*/ 745724 w 1137361"/>
              <a:gd name="connsiteY23" fmla="*/ 76052 h 960213"/>
              <a:gd name="connsiteX24" fmla="*/ 985421 w 1137361"/>
              <a:gd name="connsiteY24" fmla="*/ 67174 h 960213"/>
              <a:gd name="connsiteX25" fmla="*/ 1020932 w 1137361"/>
              <a:gd name="connsiteY25" fmla="*/ 147073 h 960213"/>
              <a:gd name="connsiteX26" fmla="*/ 807868 w 1137361"/>
              <a:gd name="connsiteY26" fmla="*/ 147073 h 960213"/>
              <a:gd name="connsiteX27" fmla="*/ 807868 w 1137361"/>
              <a:gd name="connsiteY27" fmla="*/ 404526 h 960213"/>
              <a:gd name="connsiteX28" fmla="*/ 1083075 w 1137361"/>
              <a:gd name="connsiteY28" fmla="*/ 431159 h 960213"/>
              <a:gd name="connsiteX29" fmla="*/ 1118586 w 1137361"/>
              <a:gd name="connsiteY29" fmla="*/ 502180 h 960213"/>
              <a:gd name="connsiteX30" fmla="*/ 861134 w 1137361"/>
              <a:gd name="connsiteY30" fmla="*/ 493302 h 960213"/>
              <a:gd name="connsiteX31" fmla="*/ 861134 w 1137361"/>
              <a:gd name="connsiteY31" fmla="*/ 741877 h 960213"/>
              <a:gd name="connsiteX32" fmla="*/ 852256 w 1137361"/>
              <a:gd name="connsiteY32" fmla="*/ 741877 h 960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37361" h="960213">
                <a:moveTo>
                  <a:pt x="0" y="946063"/>
                </a:moveTo>
                <a:cubicBezTo>
                  <a:pt x="73980" y="956420"/>
                  <a:pt x="147961" y="966778"/>
                  <a:pt x="177553" y="954941"/>
                </a:cubicBezTo>
                <a:cubicBezTo>
                  <a:pt x="207145" y="943104"/>
                  <a:pt x="179033" y="950502"/>
                  <a:pt x="177553" y="875042"/>
                </a:cubicBezTo>
                <a:cubicBezTo>
                  <a:pt x="176073" y="799582"/>
                  <a:pt x="183471" y="568762"/>
                  <a:pt x="168675" y="502180"/>
                </a:cubicBezTo>
                <a:cubicBezTo>
                  <a:pt x="153879" y="435597"/>
                  <a:pt x="102092" y="497741"/>
                  <a:pt x="88776" y="475547"/>
                </a:cubicBezTo>
                <a:cubicBezTo>
                  <a:pt x="75460" y="453353"/>
                  <a:pt x="53265" y="389729"/>
                  <a:pt x="88776" y="369015"/>
                </a:cubicBezTo>
                <a:cubicBezTo>
                  <a:pt x="124287" y="348301"/>
                  <a:pt x="278166" y="336464"/>
                  <a:pt x="301840" y="351260"/>
                </a:cubicBezTo>
                <a:cubicBezTo>
                  <a:pt x="325514" y="366056"/>
                  <a:pt x="238217" y="369015"/>
                  <a:pt x="230819" y="457792"/>
                </a:cubicBezTo>
                <a:cubicBezTo>
                  <a:pt x="223421" y="546569"/>
                  <a:pt x="235258" y="811419"/>
                  <a:pt x="257452" y="883920"/>
                </a:cubicBezTo>
                <a:cubicBezTo>
                  <a:pt x="279646" y="956421"/>
                  <a:pt x="347708" y="928308"/>
                  <a:pt x="363984" y="892797"/>
                </a:cubicBezTo>
                <a:cubicBezTo>
                  <a:pt x="380260" y="857286"/>
                  <a:pt x="340310" y="718203"/>
                  <a:pt x="355106" y="670856"/>
                </a:cubicBezTo>
                <a:cubicBezTo>
                  <a:pt x="369902" y="623509"/>
                  <a:pt x="403934" y="619069"/>
                  <a:pt x="452761" y="608712"/>
                </a:cubicBezTo>
                <a:cubicBezTo>
                  <a:pt x="501588" y="598355"/>
                  <a:pt x="616997" y="587998"/>
                  <a:pt x="648069" y="608712"/>
                </a:cubicBezTo>
                <a:cubicBezTo>
                  <a:pt x="679141" y="629426"/>
                  <a:pt x="655468" y="719683"/>
                  <a:pt x="639192" y="732999"/>
                </a:cubicBezTo>
                <a:cubicBezTo>
                  <a:pt x="622916" y="746315"/>
                  <a:pt x="582966" y="697489"/>
                  <a:pt x="550415" y="688611"/>
                </a:cubicBezTo>
                <a:cubicBezTo>
                  <a:pt x="517864" y="679733"/>
                  <a:pt x="463118" y="642743"/>
                  <a:pt x="443883" y="679733"/>
                </a:cubicBezTo>
                <a:cubicBezTo>
                  <a:pt x="424648" y="716723"/>
                  <a:pt x="389137" y="875042"/>
                  <a:pt x="435005" y="910553"/>
                </a:cubicBezTo>
                <a:cubicBezTo>
                  <a:pt x="480873" y="946064"/>
                  <a:pt x="668784" y="980094"/>
                  <a:pt x="719091" y="892797"/>
                </a:cubicBezTo>
                <a:cubicBezTo>
                  <a:pt x="769398" y="805500"/>
                  <a:pt x="754601" y="477026"/>
                  <a:pt x="736846" y="386770"/>
                </a:cubicBezTo>
                <a:cubicBezTo>
                  <a:pt x="719091" y="296514"/>
                  <a:pt x="636233" y="371974"/>
                  <a:pt x="612559" y="351260"/>
                </a:cubicBezTo>
                <a:cubicBezTo>
                  <a:pt x="588885" y="330546"/>
                  <a:pt x="580007" y="281718"/>
                  <a:pt x="594803" y="262483"/>
                </a:cubicBezTo>
                <a:cubicBezTo>
                  <a:pt x="609599" y="243248"/>
                  <a:pt x="689499" y="278759"/>
                  <a:pt x="701336" y="235850"/>
                </a:cubicBezTo>
                <a:cubicBezTo>
                  <a:pt x="713173" y="192941"/>
                  <a:pt x="658427" y="31663"/>
                  <a:pt x="665825" y="5030"/>
                </a:cubicBezTo>
                <a:cubicBezTo>
                  <a:pt x="673223" y="-21603"/>
                  <a:pt x="692458" y="65695"/>
                  <a:pt x="745724" y="76052"/>
                </a:cubicBezTo>
                <a:cubicBezTo>
                  <a:pt x="798990" y="86409"/>
                  <a:pt x="939553" y="55337"/>
                  <a:pt x="985421" y="67174"/>
                </a:cubicBezTo>
                <a:cubicBezTo>
                  <a:pt x="1031289" y="79011"/>
                  <a:pt x="1050524" y="133757"/>
                  <a:pt x="1020932" y="147073"/>
                </a:cubicBezTo>
                <a:cubicBezTo>
                  <a:pt x="991340" y="160389"/>
                  <a:pt x="843379" y="104164"/>
                  <a:pt x="807868" y="147073"/>
                </a:cubicBezTo>
                <a:cubicBezTo>
                  <a:pt x="772357" y="189982"/>
                  <a:pt x="762000" y="357178"/>
                  <a:pt x="807868" y="404526"/>
                </a:cubicBezTo>
                <a:cubicBezTo>
                  <a:pt x="853736" y="451874"/>
                  <a:pt x="1031289" y="414883"/>
                  <a:pt x="1083075" y="431159"/>
                </a:cubicBezTo>
                <a:cubicBezTo>
                  <a:pt x="1134861" y="447435"/>
                  <a:pt x="1155576" y="491823"/>
                  <a:pt x="1118586" y="502180"/>
                </a:cubicBezTo>
                <a:cubicBezTo>
                  <a:pt x="1081596" y="512537"/>
                  <a:pt x="904043" y="453353"/>
                  <a:pt x="861134" y="493302"/>
                </a:cubicBezTo>
                <a:cubicBezTo>
                  <a:pt x="818225" y="533251"/>
                  <a:pt x="862614" y="700448"/>
                  <a:pt x="861134" y="741877"/>
                </a:cubicBezTo>
                <a:cubicBezTo>
                  <a:pt x="859654" y="783306"/>
                  <a:pt x="855955" y="762591"/>
                  <a:pt x="852256" y="741877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TextBox 6"/>
          <p:cNvSpPr txBox="1"/>
          <p:nvPr/>
        </p:nvSpPr>
        <p:spPr>
          <a:xfrm>
            <a:off x="4745185" y="4262112"/>
            <a:ext cx="92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rRNS</a:t>
            </a:r>
            <a:endParaRPr lang="lv-LV" dirty="0"/>
          </a:p>
        </p:txBody>
      </p:sp>
      <p:sp>
        <p:nvSpPr>
          <p:cNvPr id="9" name="Right Arrow 8"/>
          <p:cNvSpPr/>
          <p:nvPr/>
        </p:nvSpPr>
        <p:spPr>
          <a:xfrm rot="20113933">
            <a:off x="2726322" y="4552960"/>
            <a:ext cx="1056443" cy="484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Right Arrow 9"/>
          <p:cNvSpPr/>
          <p:nvPr/>
        </p:nvSpPr>
        <p:spPr>
          <a:xfrm rot="9309958">
            <a:off x="2949231" y="5105537"/>
            <a:ext cx="834501" cy="1134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1" name="TextBox 10"/>
          <p:cNvSpPr txBox="1"/>
          <p:nvPr/>
        </p:nvSpPr>
        <p:spPr>
          <a:xfrm>
            <a:off x="4762350" y="5884571"/>
            <a:ext cx="92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m</a:t>
            </a:r>
            <a:r>
              <a:rPr lang="lv-LV" dirty="0" smtClean="0"/>
              <a:t>RNS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66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7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09" y="76939"/>
            <a:ext cx="8913181" cy="1143000"/>
          </a:xfrm>
        </p:spPr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rRNS sintēze un stringent-kontrole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93433"/>
            <a:ext cx="9028591" cy="1907219"/>
          </a:xfrm>
        </p:spPr>
        <p:txBody>
          <a:bodyPr/>
          <a:lstStyle/>
          <a:p>
            <a:r>
              <a:rPr lang="lv-LV" sz="2000" dirty="0" smtClean="0"/>
              <a:t>Ribosomu sintēzes intensitāti kontrolē pieejamās rRNS daudzums</a:t>
            </a:r>
          </a:p>
          <a:p>
            <a:r>
              <a:rPr lang="lv-LV" sz="2000" dirty="0" smtClean="0"/>
              <a:t>Procesā, ko sauc par stringent-atbildi rRNS sintēzi kontrolē pieejamo aminoskābju koncentrācija</a:t>
            </a:r>
          </a:p>
          <a:p>
            <a:r>
              <a:rPr lang="lv-LV" sz="2000" dirty="0" smtClean="0"/>
              <a:t>T.i., ja aminoskābju ir maz, nav jēgas sintezēt jaunas ribosomas</a:t>
            </a:r>
          </a:p>
          <a:p>
            <a:r>
              <a:rPr lang="lv-LV" sz="2000" dirty="0" smtClean="0"/>
              <a:t>Ja aminoskābju ir maz, ribosomas A- centrā bieži nokļūs tRNS bes piesaistītas aminoskābes</a:t>
            </a:r>
          </a:p>
          <a:p>
            <a:r>
              <a:rPr lang="lv-LV" sz="2000" dirty="0" smtClean="0"/>
              <a:t>Ribosoma ar piesaistītu «tukšu» tRNS piesaista t.s. stringent-faktoru – RelA proteīnu</a:t>
            </a:r>
            <a:endParaRPr lang="lv-LV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01" y="3787552"/>
            <a:ext cx="3168311" cy="2831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298" y="3562515"/>
            <a:ext cx="3616448" cy="290673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657600" y="5166091"/>
            <a:ext cx="1562470" cy="497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325950" y="4017146"/>
            <a:ext cx="559293" cy="99873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14220" y="3710812"/>
            <a:ext cx="2086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«tukša» tRNS (bez aminoskābes)</a:t>
            </a:r>
            <a:endParaRPr lang="lv-LV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67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1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19" y="3178205"/>
            <a:ext cx="3881253" cy="3502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19" y="-145002"/>
            <a:ext cx="8913181" cy="1143000"/>
          </a:xfrm>
        </p:spPr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rRNS sintēze un stringent-kontrole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1022" y="782715"/>
            <a:ext cx="9215022" cy="2253448"/>
          </a:xfrm>
        </p:spPr>
        <p:txBody>
          <a:bodyPr/>
          <a:lstStyle/>
          <a:p>
            <a:r>
              <a:rPr lang="lv-LV" sz="2000" dirty="0" smtClean="0">
                <a:latin typeface="+mj-lt"/>
              </a:rPr>
              <a:t>Pie ribosomas piesaistīts RelA no ATP un GTP sintezē īpatnēju nukleotīdu – guanozīna pentafosfātu pppGpp</a:t>
            </a:r>
          </a:p>
          <a:p>
            <a:r>
              <a:rPr lang="lv-LV" sz="2000" dirty="0" smtClean="0">
                <a:latin typeface="+mj-lt"/>
              </a:rPr>
              <a:t>pppGpp pēc tam tiek pārvērsts par guanozīna tetrafosfātu ppGpp</a:t>
            </a:r>
          </a:p>
          <a:p>
            <a:r>
              <a:rPr lang="lv-LV" sz="2000" dirty="0" smtClean="0">
                <a:latin typeface="+mj-lt"/>
              </a:rPr>
              <a:t>ppGpp piesaistas pie RNS polimerāzes (RNAP) un izmaina promoteru specifitāti</a:t>
            </a:r>
          </a:p>
          <a:p>
            <a:r>
              <a:rPr lang="lv-LV" sz="2000" dirty="0" smtClean="0">
                <a:latin typeface="+mj-lt"/>
              </a:rPr>
              <a:t>RNAP afinitāte pret rRNS promoteri samazinās, tādejādi samazinās arī rRNS sintēze</a:t>
            </a:r>
          </a:p>
          <a:p>
            <a:r>
              <a:rPr lang="lv-LV" sz="2000" dirty="0" smtClean="0">
                <a:latin typeface="+mj-lt"/>
              </a:rPr>
              <a:t>RNAP afinitāte izmainās arī pret citem promoteriem – pret dažiem samazinās, pret citiem pieaug</a:t>
            </a:r>
          </a:p>
          <a:p>
            <a:endParaRPr lang="lv-LV" sz="2000" dirty="0" smtClean="0">
              <a:latin typeface="+mj-lt"/>
            </a:endParaRPr>
          </a:p>
          <a:p>
            <a:endParaRPr lang="lv-LV" sz="2000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504" y="4373371"/>
            <a:ext cx="1312184" cy="9030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36490" y="3799643"/>
            <a:ext cx="81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/>
              <a:t>ppGpp</a:t>
            </a:r>
            <a:endParaRPr lang="lv-LV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973438" y="4135637"/>
            <a:ext cx="8877" cy="43853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125592" y="3984309"/>
            <a:ext cx="355107" cy="1513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5" name="Rectangle 14"/>
          <p:cNvSpPr/>
          <p:nvPr/>
        </p:nvSpPr>
        <p:spPr>
          <a:xfrm>
            <a:off x="6480699" y="3984309"/>
            <a:ext cx="102093" cy="151328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6" name="Rectangle 15"/>
          <p:cNvSpPr/>
          <p:nvPr/>
        </p:nvSpPr>
        <p:spPr>
          <a:xfrm>
            <a:off x="6582791" y="3984309"/>
            <a:ext cx="152401" cy="1513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7" name="Rectangle 16"/>
          <p:cNvSpPr/>
          <p:nvPr/>
        </p:nvSpPr>
        <p:spPr>
          <a:xfrm>
            <a:off x="6735191" y="3984309"/>
            <a:ext cx="100615" cy="151328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8" name="Rectangle 17"/>
          <p:cNvSpPr/>
          <p:nvPr/>
        </p:nvSpPr>
        <p:spPr>
          <a:xfrm>
            <a:off x="6835806" y="3984309"/>
            <a:ext cx="179357" cy="1513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9" name="Rectangle 18"/>
          <p:cNvSpPr/>
          <p:nvPr/>
        </p:nvSpPr>
        <p:spPr>
          <a:xfrm>
            <a:off x="7015164" y="3984309"/>
            <a:ext cx="73818" cy="151328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0" name="Rectangle 19"/>
          <p:cNvSpPr/>
          <p:nvPr/>
        </p:nvSpPr>
        <p:spPr>
          <a:xfrm>
            <a:off x="7088982" y="3984309"/>
            <a:ext cx="478631" cy="1513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1" name="TextBox 20"/>
          <p:cNvSpPr txBox="1"/>
          <p:nvPr/>
        </p:nvSpPr>
        <p:spPr>
          <a:xfrm>
            <a:off x="6125592" y="3594548"/>
            <a:ext cx="2254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rRNS promoteris</a:t>
            </a:r>
            <a:endParaRPr lang="lv-LV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752730" y="4252404"/>
            <a:ext cx="830061" cy="32176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752730" y="4354905"/>
            <a:ext cx="830061" cy="1283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047636" y="4252404"/>
            <a:ext cx="237986" cy="3217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2583402" y="3281732"/>
            <a:ext cx="2432481" cy="3347382"/>
          </a:xfrm>
          <a:custGeom>
            <a:avLst/>
            <a:gdLst>
              <a:gd name="connsiteX0" fmla="*/ 0 w 2432481"/>
              <a:gd name="connsiteY0" fmla="*/ 3234478 h 3347382"/>
              <a:gd name="connsiteX1" fmla="*/ 1180730 w 2432481"/>
              <a:gd name="connsiteY1" fmla="*/ 3216722 h 3347382"/>
              <a:gd name="connsiteX2" fmla="*/ 1615736 w 2432481"/>
              <a:gd name="connsiteY2" fmla="*/ 1920583 h 3347382"/>
              <a:gd name="connsiteX3" fmla="*/ 1802167 w 2432481"/>
              <a:gd name="connsiteY3" fmla="*/ 171682 h 3347382"/>
              <a:gd name="connsiteX4" fmla="*/ 2246050 w 2432481"/>
              <a:gd name="connsiteY4" fmla="*/ 109538 h 3347382"/>
              <a:gd name="connsiteX5" fmla="*/ 2432481 w 2432481"/>
              <a:gd name="connsiteY5" fmla="*/ 562299 h 3347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2481" h="3347382">
                <a:moveTo>
                  <a:pt x="0" y="3234478"/>
                </a:moveTo>
                <a:cubicBezTo>
                  <a:pt x="455720" y="3335091"/>
                  <a:pt x="911441" y="3435705"/>
                  <a:pt x="1180730" y="3216722"/>
                </a:cubicBezTo>
                <a:cubicBezTo>
                  <a:pt x="1450019" y="2997739"/>
                  <a:pt x="1512163" y="2428090"/>
                  <a:pt x="1615736" y="1920583"/>
                </a:cubicBezTo>
                <a:cubicBezTo>
                  <a:pt x="1719309" y="1413076"/>
                  <a:pt x="1697115" y="473523"/>
                  <a:pt x="1802167" y="171682"/>
                </a:cubicBezTo>
                <a:cubicBezTo>
                  <a:pt x="1907219" y="-130159"/>
                  <a:pt x="2140998" y="44435"/>
                  <a:pt x="2246050" y="109538"/>
                </a:cubicBezTo>
                <a:cubicBezTo>
                  <a:pt x="2351102" y="174641"/>
                  <a:pt x="2391791" y="368470"/>
                  <a:pt x="2432481" y="562299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68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9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Gēnu ekspresijas kontrole eikariotos</a:t>
            </a:r>
            <a:endParaRPr lang="lv-LV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Transkripcijas </a:t>
            </a:r>
            <a:r>
              <a:rPr lang="lv-LV" dirty="0"/>
              <a:t>kontrole eikariotos </a:t>
            </a:r>
          </a:p>
          <a:p>
            <a:r>
              <a:rPr lang="lv-LV" dirty="0"/>
              <a:t>Pēctranskripcijas RNS kontrole eikariotos </a:t>
            </a:r>
          </a:p>
          <a:p>
            <a:r>
              <a:rPr lang="lv-LV" dirty="0"/>
              <a:t>Translācijas un pēctranslācijas kontrole eikariotos 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69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7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Gēnu ekspresijas kontrole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3281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56" y="254493"/>
            <a:ext cx="7772400" cy="1143000"/>
          </a:xfrm>
        </p:spPr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Transkripcijas kontrole eikariotos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369" y="1397493"/>
            <a:ext cx="7772400" cy="4114800"/>
          </a:xfrm>
        </p:spPr>
        <p:txBody>
          <a:bodyPr/>
          <a:lstStyle/>
          <a:p>
            <a:r>
              <a:rPr lang="lv-LV" dirty="0" smtClean="0"/>
              <a:t>RNS polimerāzes, </a:t>
            </a:r>
            <a:r>
              <a:rPr lang="lv-LV" dirty="0" smtClean="0"/>
              <a:t>promoteri, vispārējie transkripcijas faktori</a:t>
            </a:r>
          </a:p>
          <a:p>
            <a:r>
              <a:rPr lang="lv-LV" dirty="0" smtClean="0"/>
              <a:t>Transkripcijas </a:t>
            </a:r>
            <a:r>
              <a:rPr lang="lv-LV" dirty="0" smtClean="0"/>
              <a:t>regulācijas </a:t>
            </a:r>
            <a:r>
              <a:rPr lang="lv-LV" dirty="0" smtClean="0"/>
              <a:t>mehānismi </a:t>
            </a:r>
            <a:r>
              <a:rPr lang="lv-LV" dirty="0" smtClean="0"/>
              <a:t> </a:t>
            </a:r>
            <a:r>
              <a:rPr lang="lv-LV" dirty="0"/>
              <a:t>eikariotos</a:t>
            </a:r>
            <a:endParaRPr lang="lv-LV" dirty="0" smtClean="0"/>
          </a:p>
          <a:p>
            <a:pPr lvl="1"/>
            <a:r>
              <a:rPr lang="lv-LV" dirty="0" smtClean="0"/>
              <a:t>Regulācija ar Mediatoru</a:t>
            </a:r>
          </a:p>
          <a:p>
            <a:pPr lvl="1"/>
            <a:r>
              <a:rPr lang="lv-LV" dirty="0" smtClean="0"/>
              <a:t>Hromatīna struktūras izmainīšana</a:t>
            </a:r>
            <a:endParaRPr lang="lv-LV" dirty="0"/>
          </a:p>
          <a:p>
            <a:pPr lvl="2"/>
            <a:r>
              <a:rPr lang="lv-LV" dirty="0" smtClean="0"/>
              <a:t>Histonu acetilēšana</a:t>
            </a:r>
          </a:p>
          <a:p>
            <a:pPr lvl="2"/>
            <a:r>
              <a:rPr lang="lv-LV" dirty="0" smtClean="0"/>
              <a:t>Histonu metilēšana</a:t>
            </a:r>
          </a:p>
          <a:p>
            <a:pPr lvl="2"/>
            <a:r>
              <a:rPr lang="lv-LV" dirty="0" smtClean="0"/>
              <a:t>DNS metilēšana un epiģenētiskā kontrole</a:t>
            </a:r>
            <a:endParaRPr lang="lv-LV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70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3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Galvenās atšķirības eikariotu un prokariotu transkripcijas kontrolē</a:t>
            </a:r>
            <a:endParaRPr lang="lv-LV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16747"/>
            <a:ext cx="8515350" cy="4351338"/>
          </a:xfrm>
        </p:spPr>
        <p:txBody>
          <a:bodyPr>
            <a:normAutofit/>
          </a:bodyPr>
          <a:lstStyle/>
          <a:p>
            <a:r>
              <a:rPr lang="lv-LV" sz="2400" dirty="0" smtClean="0"/>
              <a:t>Prokariotos transkripcijas kontrole tiek regulēta tikai izmainot RNS polimerāzes afinitāti pret promoteru</a:t>
            </a:r>
          </a:p>
          <a:p>
            <a:r>
              <a:rPr lang="lv-LV" sz="2400" dirty="0" smtClean="0"/>
              <a:t>Eikariotos transkripcijas kontrole var tikt regulēta arī izmainot hromatīna struktūru un tādejādi - promoteru piejamību</a:t>
            </a:r>
          </a:p>
          <a:p>
            <a:r>
              <a:rPr lang="lv-LV" sz="2400" dirty="0" smtClean="0"/>
              <a:t>Eikariotos transkripcija tiek regulēta pārsvarā ar aktivācijas mehānismiem, visu gēnu </a:t>
            </a:r>
            <a:r>
              <a:rPr lang="lv-LV" sz="2400" dirty="0" smtClean="0"/>
              <a:t>ekspresijai </a:t>
            </a:r>
            <a:r>
              <a:rPr lang="lv-LV" sz="2400" dirty="0" smtClean="0"/>
              <a:t>ir nepieciešami aktivatori</a:t>
            </a:r>
          </a:p>
          <a:p>
            <a:r>
              <a:rPr lang="lv-LV" sz="2400" dirty="0" smtClean="0"/>
              <a:t>Regulatorie proteīni eikariotos veido daudz sarežģītākus kompleksus, nekā prokariotos</a:t>
            </a:r>
          </a:p>
          <a:p>
            <a:r>
              <a:rPr lang="lv-LV" sz="2400" dirty="0" smtClean="0"/>
              <a:t>Eikariotos transkripcija un translācija ir nodalīta gan laikā, gan telpā, līdz ar to nav iespējami, piemēram, atenuācijas mehānismi</a:t>
            </a:r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71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6303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81614" y="114300"/>
            <a:ext cx="7772400" cy="1143000"/>
          </a:xfrm>
        </p:spPr>
        <p:txBody>
          <a:bodyPr/>
          <a:lstStyle/>
          <a:p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Eikariotiskās RNS polimerāzes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188" y="1181100"/>
            <a:ext cx="7772400" cy="3162300"/>
          </a:xfrm>
        </p:spPr>
        <p:txBody>
          <a:bodyPr/>
          <a:lstStyle/>
          <a:p>
            <a:r>
              <a:rPr lang="en-US" altLang="lv-LV" sz="2400" dirty="0" smtClean="0"/>
              <a:t>RN</a:t>
            </a:r>
            <a:r>
              <a:rPr lang="lv-LV" altLang="lv-LV" sz="2400" dirty="0" smtClean="0"/>
              <a:t>S</a:t>
            </a:r>
            <a:r>
              <a:rPr lang="en-US" altLang="lv-LV" sz="2400" dirty="0" smtClean="0"/>
              <a:t> pol</a:t>
            </a:r>
            <a:r>
              <a:rPr lang="lv-LV" altLang="lv-LV" sz="2400" dirty="0" smtClean="0"/>
              <a:t>imerāze</a:t>
            </a:r>
            <a:r>
              <a:rPr lang="en-US" altLang="lv-LV" sz="2400" dirty="0" smtClean="0"/>
              <a:t> </a:t>
            </a:r>
            <a:r>
              <a:rPr lang="en-US" altLang="lv-LV" sz="2400" dirty="0"/>
              <a:t>I  (</a:t>
            </a:r>
            <a:r>
              <a:rPr lang="en-US" altLang="lv-LV" sz="2400" dirty="0" smtClean="0"/>
              <a:t>pre-</a:t>
            </a:r>
            <a:r>
              <a:rPr lang="en-US" altLang="lv-LV" sz="2400" dirty="0" err="1" smtClean="0"/>
              <a:t>rRN</a:t>
            </a:r>
            <a:r>
              <a:rPr lang="lv-LV" altLang="lv-LV" sz="2400" dirty="0" smtClean="0"/>
              <a:t>S</a:t>
            </a:r>
            <a:r>
              <a:rPr lang="en-US" altLang="lv-LV" sz="2400" dirty="0" smtClean="0"/>
              <a:t>)</a:t>
            </a:r>
            <a:endParaRPr lang="lv-LV" altLang="lv-LV" sz="2400" dirty="0" smtClean="0"/>
          </a:p>
          <a:p>
            <a:r>
              <a:rPr lang="lv-LV" altLang="lv-LV" sz="2400" b="1" u="sng" dirty="0" smtClean="0"/>
              <a:t>RNS polimerāze II (mRNS, snRNS, miRNS)</a:t>
            </a:r>
            <a:endParaRPr lang="en-US" altLang="lv-LV" sz="2400" b="1" u="sng" dirty="0"/>
          </a:p>
          <a:p>
            <a:r>
              <a:rPr lang="en-US" altLang="lv-LV" sz="2400" dirty="0" smtClean="0"/>
              <a:t>RN</a:t>
            </a:r>
            <a:r>
              <a:rPr lang="lv-LV" altLang="lv-LV" sz="2400" dirty="0" smtClean="0"/>
              <a:t>S</a:t>
            </a:r>
            <a:r>
              <a:rPr lang="en-US" altLang="lv-LV" sz="2400" dirty="0" smtClean="0"/>
              <a:t> pol</a:t>
            </a:r>
            <a:r>
              <a:rPr lang="lv-LV" altLang="lv-LV" sz="2400" dirty="0" smtClean="0"/>
              <a:t>imerāze</a:t>
            </a:r>
            <a:r>
              <a:rPr lang="en-US" altLang="lv-LV" sz="2400" dirty="0" smtClean="0"/>
              <a:t> </a:t>
            </a:r>
            <a:r>
              <a:rPr lang="en-US" altLang="lv-LV" sz="2400" dirty="0"/>
              <a:t>III (</a:t>
            </a:r>
            <a:r>
              <a:rPr lang="en-US" altLang="lv-LV" sz="2400" dirty="0" err="1" smtClean="0"/>
              <a:t>tRN</a:t>
            </a:r>
            <a:r>
              <a:rPr lang="lv-LV" altLang="lv-LV" sz="2400" dirty="0" smtClean="0"/>
              <a:t>S</a:t>
            </a:r>
            <a:r>
              <a:rPr lang="en-US" altLang="lv-LV" sz="2400" dirty="0" smtClean="0"/>
              <a:t>, </a:t>
            </a:r>
            <a:r>
              <a:rPr lang="en-US" altLang="lv-LV" sz="2400" dirty="0"/>
              <a:t>5S </a:t>
            </a:r>
            <a:r>
              <a:rPr lang="en-US" altLang="lv-LV" sz="2400" dirty="0" err="1" smtClean="0"/>
              <a:t>rRN</a:t>
            </a:r>
            <a:r>
              <a:rPr lang="lv-LV" altLang="lv-LV" sz="2400" dirty="0" smtClean="0"/>
              <a:t>S</a:t>
            </a:r>
            <a:r>
              <a:rPr lang="en-US" altLang="lv-LV" sz="2400" dirty="0" smtClean="0"/>
              <a:t>)</a:t>
            </a:r>
            <a:endParaRPr lang="en-US" altLang="lv-LV" sz="2400" dirty="0"/>
          </a:p>
          <a:p>
            <a:r>
              <a:rPr lang="en-US" altLang="lv-LV" sz="2400" dirty="0" smtClean="0"/>
              <a:t>Mito</a:t>
            </a:r>
            <a:r>
              <a:rPr lang="lv-LV" altLang="lv-LV" sz="2400" dirty="0" smtClean="0"/>
              <a:t>hondriālā</a:t>
            </a:r>
            <a:r>
              <a:rPr lang="en-US" altLang="lv-LV" sz="2400" dirty="0" smtClean="0"/>
              <a:t> RN</a:t>
            </a:r>
            <a:r>
              <a:rPr lang="lv-LV" altLang="lv-LV" sz="2400" dirty="0" smtClean="0"/>
              <a:t>S</a:t>
            </a:r>
            <a:r>
              <a:rPr lang="en-US" altLang="lv-LV" sz="2400" dirty="0" smtClean="0"/>
              <a:t> pol</a:t>
            </a:r>
            <a:r>
              <a:rPr lang="lv-LV" altLang="lv-LV" sz="2400" dirty="0" smtClean="0"/>
              <a:t>imerāze</a:t>
            </a:r>
          </a:p>
          <a:p>
            <a:r>
              <a:rPr lang="lv-LV" altLang="lv-LV" sz="2400" dirty="0" smtClean="0"/>
              <a:t>Hloroplastu RNS polimerāzes</a:t>
            </a:r>
          </a:p>
        </p:txBody>
      </p:sp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3" y="4163331"/>
            <a:ext cx="2514600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4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152" y="3833672"/>
            <a:ext cx="4114800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72</a:t>
            </a:fld>
            <a:endParaRPr lang="en-GB" altLang="lv-LV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342" y="4036872"/>
            <a:ext cx="263842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9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1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699" y="0"/>
            <a:ext cx="7772400" cy="1143000"/>
          </a:xfrm>
        </p:spPr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RNS polimerāze II (RNAP II)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48" y="1143000"/>
            <a:ext cx="8245136" cy="1383437"/>
          </a:xfrm>
        </p:spPr>
        <p:txBody>
          <a:bodyPr/>
          <a:lstStyle/>
          <a:p>
            <a:r>
              <a:rPr lang="lv-LV" sz="2400" dirty="0" smtClean="0"/>
              <a:t>Visnozīmīgākā eikariotiskā RNS polimerāze – sintezē mRNS</a:t>
            </a:r>
          </a:p>
          <a:p>
            <a:r>
              <a:rPr lang="lv-LV" sz="2400" dirty="0" smtClean="0"/>
              <a:t>Kopumā </a:t>
            </a:r>
            <a:r>
              <a:rPr lang="lv-LV" sz="2400" dirty="0" smtClean="0"/>
              <a:t>satur 12 subvienības</a:t>
            </a:r>
          </a:p>
          <a:p>
            <a:r>
              <a:rPr lang="lv-LV" sz="2400" dirty="0" smtClean="0"/>
              <a:t>Dažas subvienības ir analogas bakteriālajai RNS polimerāzei</a:t>
            </a:r>
          </a:p>
          <a:p>
            <a:r>
              <a:rPr lang="lv-LV" sz="2400" dirty="0" smtClean="0"/>
              <a:t>Citas subvienības ir raksturīgas tikai eikariotiem</a:t>
            </a:r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844" y="3144684"/>
            <a:ext cx="5391150" cy="170497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988AF-6871-4FA0-B62D-7ADDE5A8A2A6}" type="slidenum">
              <a:rPr lang="en-GB" altLang="lv-LV" smtClean="0">
                <a:solidFill>
                  <a:srgbClr val="000000"/>
                </a:solidFill>
              </a:rPr>
              <a:pPr/>
              <a:t>73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RNAP II C-terminālais domēns (CTD)</a:t>
            </a:r>
            <a:endParaRPr lang="en-GB" altLang="lv-LV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895600"/>
            <a:ext cx="7772400" cy="4495800"/>
          </a:xfrm>
        </p:spPr>
        <p:txBody>
          <a:bodyPr/>
          <a:lstStyle/>
          <a:p>
            <a:r>
              <a:rPr lang="lv-LV" altLang="lv-LV" sz="2400" dirty="0" smtClean="0"/>
              <a:t>7 aminoskābju </a:t>
            </a:r>
            <a:r>
              <a:rPr lang="lv-LV" altLang="lv-LV" sz="2400" dirty="0" smtClean="0"/>
              <a:t>atkārtojumi RNAP </a:t>
            </a:r>
            <a:r>
              <a:rPr lang="lv-LV" altLang="lv-LV" sz="2400" dirty="0" smtClean="0"/>
              <a:t>1. subvienības C-galā</a:t>
            </a:r>
            <a:endParaRPr lang="lv-LV" altLang="lv-LV" sz="2400" dirty="0"/>
          </a:p>
          <a:p>
            <a:r>
              <a:rPr lang="lv-LV" altLang="lv-LV" sz="2400" dirty="0" smtClean="0"/>
              <a:t>Atkārtojumu konsensus sekvence </a:t>
            </a:r>
            <a:r>
              <a:rPr lang="lv-LV" altLang="lv-LV" sz="2400" dirty="0"/>
              <a:t>YSPTSPS</a:t>
            </a:r>
          </a:p>
          <a:p>
            <a:r>
              <a:rPr lang="lv-LV" altLang="lv-LV" sz="2400" dirty="0" smtClean="0"/>
              <a:t>Raugos </a:t>
            </a:r>
            <a:r>
              <a:rPr lang="lv-LV" altLang="lv-LV" sz="2400" dirty="0"/>
              <a:t>26 </a:t>
            </a:r>
            <a:r>
              <a:rPr lang="lv-LV" altLang="lv-LV" sz="2400" dirty="0" smtClean="0"/>
              <a:t>atkārtojumi, cilvēkos </a:t>
            </a:r>
            <a:r>
              <a:rPr lang="lv-LV" altLang="lv-LV" sz="2400" dirty="0"/>
              <a:t>- 50 </a:t>
            </a:r>
          </a:p>
          <a:p>
            <a:r>
              <a:rPr lang="lv-LV" altLang="lv-LV" sz="2400" dirty="0" smtClean="0"/>
              <a:t>Pēc transkripcijas iniciācijas vairāki Ser un Tyr atlikumi tiek fosforilēti</a:t>
            </a:r>
            <a:endParaRPr lang="lv-LV" altLang="lv-LV" sz="2400" dirty="0"/>
          </a:p>
          <a:p>
            <a:r>
              <a:rPr lang="lv-LV" altLang="lv-LV" sz="2400" dirty="0" smtClean="0"/>
              <a:t>CTD fosforilēšanai ir nozīme transkripcijas iniciācijā, kā arī pēctranskripcijas notikumos</a:t>
            </a:r>
          </a:p>
          <a:p>
            <a:r>
              <a:rPr lang="lv-LV" altLang="lv-LV" sz="2400" dirty="0" smtClean="0"/>
              <a:t>CTD kalpo kā piesaistīšanās centrs dažādiem faktoriem – piemēram, kepinga enzīmam, u.c.</a:t>
            </a:r>
            <a:endParaRPr lang="lv-LV" altLang="lv-LV" sz="2400" dirty="0"/>
          </a:p>
          <a:p>
            <a:endParaRPr lang="en-GB" altLang="lv-LV" sz="2400" dirty="0"/>
          </a:p>
        </p:txBody>
      </p:sp>
      <p:pic>
        <p:nvPicPr>
          <p:cNvPr id="212996" name="Picture 4" descr="figure-12-10.jpg                                               000295B3 LONE PINE                      B896893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35988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AB1D-7BD5-41E2-8598-7B7FFA83054F}" type="slidenum">
              <a:rPr lang="en-US" altLang="lv-LV" smtClean="0">
                <a:solidFill>
                  <a:srgbClr val="000000"/>
                </a:solidFill>
              </a:rPr>
              <a:pPr/>
              <a:t>74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4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5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0" name="Oval 10"/>
          <p:cNvSpPr>
            <a:spLocks noChangeArrowheads="1"/>
          </p:cNvSpPr>
          <p:nvPr/>
        </p:nvSpPr>
        <p:spPr bwMode="auto">
          <a:xfrm>
            <a:off x="1808455" y="4945957"/>
            <a:ext cx="4572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Mitohondriālā RNS polimerāze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7772400" cy="2701031"/>
          </a:xfrm>
        </p:spPr>
        <p:txBody>
          <a:bodyPr/>
          <a:lstStyle/>
          <a:p>
            <a:r>
              <a:rPr lang="lv-LV" altLang="lv-LV" sz="2400" dirty="0" smtClean="0"/>
              <a:t>Gēns atrodas kodolā, pēc sintēzes tiek eksportēta uz mitohondrijiem</a:t>
            </a:r>
            <a:endParaRPr lang="en-US" altLang="lv-LV" sz="2400" dirty="0"/>
          </a:p>
          <a:p>
            <a:r>
              <a:rPr lang="lv-LV" altLang="lv-LV" sz="2400" dirty="0" smtClean="0"/>
              <a:t>Satur tikai 2 subvienības</a:t>
            </a:r>
            <a:endParaRPr lang="en-US" altLang="lv-LV" sz="2400" dirty="0"/>
          </a:p>
          <a:p>
            <a:r>
              <a:rPr lang="lv-LV" altLang="lv-LV" sz="2400" dirty="0" smtClean="0"/>
              <a:t>Viena subvienība ir līdzīga bakteriofāgu (piem. T7) RNS polimerāzei</a:t>
            </a:r>
            <a:endParaRPr lang="en-US" altLang="lv-LV" sz="2400" dirty="0"/>
          </a:p>
          <a:p>
            <a:r>
              <a:rPr lang="lv-LV" altLang="lv-LV" sz="2400" dirty="0" smtClean="0"/>
              <a:t>Otra subvienība ir līdzīga bakteriālajam </a:t>
            </a:r>
            <a:r>
              <a:rPr lang="el-GR" altLang="lv-LV" sz="2400" dirty="0" smtClean="0">
                <a:latin typeface="Calibri" panose="020F0502020204030204" pitchFamily="34" charset="0"/>
              </a:rPr>
              <a:t>σ</a:t>
            </a:r>
            <a:r>
              <a:rPr lang="lv-LV" altLang="lv-LV" sz="2400" dirty="0" smtClean="0">
                <a:latin typeface="Calibri" panose="020F0502020204030204" pitchFamily="34" charset="0"/>
              </a:rPr>
              <a:t>-</a:t>
            </a:r>
            <a:r>
              <a:rPr lang="lv-LV" altLang="lv-LV" sz="2400" dirty="0" smtClean="0"/>
              <a:t>faktoram</a:t>
            </a:r>
            <a:endParaRPr lang="en-US" altLang="lv-LV" sz="2400" dirty="0"/>
          </a:p>
          <a:p>
            <a:pPr>
              <a:buFontTx/>
              <a:buNone/>
            </a:pPr>
            <a:endParaRPr lang="en-GB" altLang="lv-LV" sz="2400" dirty="0"/>
          </a:p>
        </p:txBody>
      </p:sp>
      <p:sp>
        <p:nvSpPr>
          <p:cNvPr id="194564" name="Oval 4"/>
          <p:cNvSpPr>
            <a:spLocks noChangeArrowheads="1"/>
          </p:cNvSpPr>
          <p:nvPr/>
        </p:nvSpPr>
        <p:spPr bwMode="auto">
          <a:xfrm>
            <a:off x="5750510" y="4574575"/>
            <a:ext cx="1219200" cy="533400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94565" name="Oval 5"/>
          <p:cNvSpPr>
            <a:spLocks noChangeArrowheads="1"/>
          </p:cNvSpPr>
          <p:nvPr/>
        </p:nvSpPr>
        <p:spPr bwMode="auto">
          <a:xfrm>
            <a:off x="5979110" y="5336575"/>
            <a:ext cx="685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5902910" y="4574575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>
                <a:solidFill>
                  <a:srgbClr val="000000"/>
                </a:solidFill>
              </a:rPr>
              <a:t>T7-like</a:t>
            </a:r>
            <a:endParaRPr lang="en-GB" altLang="lv-LV" sz="2400">
              <a:solidFill>
                <a:srgbClr val="000000"/>
              </a:solidFill>
            </a:endParaRPr>
          </a:p>
        </p:txBody>
      </p:sp>
      <p:sp>
        <p:nvSpPr>
          <p:cNvPr id="194567" name="Text Box 7"/>
          <p:cNvSpPr txBox="1">
            <a:spLocks noChangeArrowheads="1"/>
          </p:cNvSpPr>
          <p:nvPr/>
        </p:nvSpPr>
        <p:spPr bwMode="auto">
          <a:xfrm>
            <a:off x="5902910" y="5565175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>
                <a:solidFill>
                  <a:srgbClr val="000000"/>
                </a:solidFill>
                <a:latin typeface="SymbolPS" pitchFamily="18" charset="2"/>
              </a:rPr>
              <a:t>s</a:t>
            </a:r>
            <a:r>
              <a:rPr lang="lv-LV" altLang="lv-LV" sz="2400">
                <a:solidFill>
                  <a:srgbClr val="000000"/>
                </a:solidFill>
                <a:latin typeface="Times New Roman" panose="02020603050405020304" pitchFamily="18" charset="0"/>
              </a:rPr>
              <a:t>-like</a:t>
            </a:r>
            <a:endParaRPr lang="en-GB" altLang="lv-LV" sz="2400">
              <a:solidFill>
                <a:srgbClr val="000000"/>
              </a:solidFill>
              <a:latin typeface="SymbolPS" pitchFamily="18" charset="2"/>
            </a:endParaRPr>
          </a:p>
        </p:txBody>
      </p:sp>
      <p:sp>
        <p:nvSpPr>
          <p:cNvPr id="194569" name="Oval 9"/>
          <p:cNvSpPr>
            <a:spLocks noChangeArrowheads="1"/>
          </p:cNvSpPr>
          <p:nvPr/>
        </p:nvSpPr>
        <p:spPr bwMode="auto">
          <a:xfrm>
            <a:off x="970255" y="4564957"/>
            <a:ext cx="1066800" cy="381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94568" name="Oval 8"/>
          <p:cNvSpPr>
            <a:spLocks noChangeArrowheads="1"/>
          </p:cNvSpPr>
          <p:nvPr/>
        </p:nvSpPr>
        <p:spPr bwMode="auto">
          <a:xfrm>
            <a:off x="894055" y="4869757"/>
            <a:ext cx="1143000" cy="533400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94571" name="Oval 11"/>
          <p:cNvSpPr>
            <a:spLocks noChangeArrowheads="1"/>
          </p:cNvSpPr>
          <p:nvPr/>
        </p:nvSpPr>
        <p:spPr bwMode="auto">
          <a:xfrm>
            <a:off x="1808455" y="4641157"/>
            <a:ext cx="457200" cy="3810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94572" name="Oval 12"/>
          <p:cNvSpPr>
            <a:spLocks noChangeArrowheads="1"/>
          </p:cNvSpPr>
          <p:nvPr/>
        </p:nvSpPr>
        <p:spPr bwMode="auto">
          <a:xfrm>
            <a:off x="1122655" y="5869975"/>
            <a:ext cx="685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94573" name="Text Box 13"/>
          <p:cNvSpPr txBox="1">
            <a:spLocks noChangeArrowheads="1"/>
          </p:cNvSpPr>
          <p:nvPr/>
        </p:nvSpPr>
        <p:spPr bwMode="auto">
          <a:xfrm>
            <a:off x="1275055" y="5793775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>
                <a:solidFill>
                  <a:srgbClr val="000000"/>
                </a:solidFill>
                <a:latin typeface="SymbolPS" pitchFamily="18" charset="2"/>
              </a:rPr>
              <a:t>s</a:t>
            </a:r>
            <a:endParaRPr lang="en-GB" altLang="lv-LV" sz="2400">
              <a:solidFill>
                <a:srgbClr val="000000"/>
              </a:solidFill>
              <a:latin typeface="SymbolPS" pitchFamily="18" charset="2"/>
            </a:endParaRPr>
          </a:p>
        </p:txBody>
      </p:sp>
      <p:sp>
        <p:nvSpPr>
          <p:cNvPr id="194574" name="Text Box 14"/>
          <p:cNvSpPr txBox="1">
            <a:spLocks noChangeArrowheads="1"/>
          </p:cNvSpPr>
          <p:nvPr/>
        </p:nvSpPr>
        <p:spPr bwMode="auto">
          <a:xfrm>
            <a:off x="1331835" y="4472112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 smtClean="0">
                <a:solidFill>
                  <a:srgbClr val="000000"/>
                </a:solidFill>
                <a:latin typeface="SymbolPS" pitchFamily="18" charset="2"/>
              </a:rPr>
              <a:t>b</a:t>
            </a:r>
            <a:endParaRPr lang="en-GB" altLang="lv-LV" sz="2400" dirty="0">
              <a:solidFill>
                <a:srgbClr val="000000"/>
              </a:solidFill>
              <a:latin typeface="SymbolPS" pitchFamily="18" charset="2"/>
            </a:endParaRPr>
          </a:p>
        </p:txBody>
      </p:sp>
      <p:sp>
        <p:nvSpPr>
          <p:cNvPr id="194575" name="Text Box 15"/>
          <p:cNvSpPr txBox="1">
            <a:spLocks noChangeArrowheads="1"/>
          </p:cNvSpPr>
          <p:nvPr/>
        </p:nvSpPr>
        <p:spPr bwMode="auto">
          <a:xfrm>
            <a:off x="1219200" y="4912666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 smtClean="0">
                <a:solidFill>
                  <a:srgbClr val="000000"/>
                </a:solidFill>
                <a:latin typeface="SymbolPS" pitchFamily="18" charset="2"/>
              </a:rPr>
              <a:t>b</a:t>
            </a:r>
            <a:r>
              <a:rPr lang="lv-LV" altLang="lv-LV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’</a:t>
            </a:r>
            <a:endParaRPr lang="en-GB" altLang="lv-LV" sz="2400" dirty="0">
              <a:solidFill>
                <a:srgbClr val="000000"/>
              </a:solidFill>
              <a:latin typeface="SymbolPS" pitchFamily="18" charset="2"/>
            </a:endParaRPr>
          </a:p>
        </p:txBody>
      </p:sp>
      <p:sp>
        <p:nvSpPr>
          <p:cNvPr id="194576" name="Text Box 16"/>
          <p:cNvSpPr txBox="1">
            <a:spLocks noChangeArrowheads="1"/>
          </p:cNvSpPr>
          <p:nvPr/>
        </p:nvSpPr>
        <p:spPr bwMode="auto">
          <a:xfrm>
            <a:off x="1884655" y="4564957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>
                <a:solidFill>
                  <a:srgbClr val="000000"/>
                </a:solidFill>
                <a:latin typeface="SymbolPS" pitchFamily="18" charset="2"/>
              </a:rPr>
              <a:t>a</a:t>
            </a:r>
            <a:endParaRPr lang="en-GB" altLang="lv-LV" sz="2400">
              <a:solidFill>
                <a:srgbClr val="000000"/>
              </a:solidFill>
              <a:latin typeface="SymbolPS" pitchFamily="18" charset="2"/>
            </a:endParaRPr>
          </a:p>
        </p:txBody>
      </p:sp>
      <p:sp>
        <p:nvSpPr>
          <p:cNvPr id="194577" name="Text Box 17"/>
          <p:cNvSpPr txBox="1">
            <a:spLocks noChangeArrowheads="1"/>
          </p:cNvSpPr>
          <p:nvPr/>
        </p:nvSpPr>
        <p:spPr bwMode="auto">
          <a:xfrm>
            <a:off x="1960855" y="4869757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>
                <a:solidFill>
                  <a:srgbClr val="000000"/>
                </a:solidFill>
                <a:latin typeface="SymbolPS" pitchFamily="18" charset="2"/>
              </a:rPr>
              <a:t>a</a:t>
            </a:r>
            <a:endParaRPr lang="en-GB" altLang="lv-LV" sz="2400">
              <a:solidFill>
                <a:srgbClr val="000000"/>
              </a:solidFill>
              <a:latin typeface="SymbolPS" pitchFamily="18" charset="2"/>
            </a:endParaRPr>
          </a:p>
        </p:txBody>
      </p:sp>
      <p:sp>
        <p:nvSpPr>
          <p:cNvPr id="194578" name="Oval 18"/>
          <p:cNvSpPr>
            <a:spLocks noChangeArrowheads="1"/>
          </p:cNvSpPr>
          <p:nvPr/>
        </p:nvSpPr>
        <p:spPr bwMode="auto">
          <a:xfrm>
            <a:off x="1579855" y="5250757"/>
            <a:ext cx="381000" cy="3810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94579" name="Text Box 19"/>
          <p:cNvSpPr txBox="1">
            <a:spLocks noChangeArrowheads="1"/>
          </p:cNvSpPr>
          <p:nvPr/>
        </p:nvSpPr>
        <p:spPr bwMode="auto">
          <a:xfrm>
            <a:off x="1579855" y="5192683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>
                <a:solidFill>
                  <a:srgbClr val="000000"/>
                </a:solidFill>
                <a:latin typeface="SymbolPS" pitchFamily="18" charset="2"/>
              </a:rPr>
              <a:t>w</a:t>
            </a:r>
            <a:endParaRPr lang="en-GB" altLang="lv-LV" sz="2400">
              <a:solidFill>
                <a:srgbClr val="000000"/>
              </a:solidFill>
              <a:latin typeface="SymbolPS" pitchFamily="18" charset="2"/>
            </a:endParaRPr>
          </a:p>
        </p:txBody>
      </p:sp>
      <p:sp>
        <p:nvSpPr>
          <p:cNvPr id="20" name="Oval 4"/>
          <p:cNvSpPr>
            <a:spLocks noChangeArrowheads="1"/>
          </p:cNvSpPr>
          <p:nvPr/>
        </p:nvSpPr>
        <p:spPr bwMode="auto">
          <a:xfrm>
            <a:off x="3452673" y="4564957"/>
            <a:ext cx="1219200" cy="533400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6300" y="3887829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u="sng" dirty="0" smtClean="0"/>
              <a:t>Baktērijas</a:t>
            </a:r>
            <a:endParaRPr lang="lv-LV" sz="2000" u="sng" dirty="0"/>
          </a:p>
        </p:txBody>
      </p:sp>
      <p:sp>
        <p:nvSpPr>
          <p:cNvPr id="22" name="TextBox 21"/>
          <p:cNvSpPr txBox="1"/>
          <p:nvPr/>
        </p:nvSpPr>
        <p:spPr>
          <a:xfrm>
            <a:off x="3641694" y="3919863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u="sng" dirty="0" smtClean="0"/>
              <a:t>T7 fāgs</a:t>
            </a:r>
            <a:endParaRPr lang="lv-LV" sz="2000" u="sng" dirty="0"/>
          </a:p>
        </p:txBody>
      </p:sp>
      <p:sp>
        <p:nvSpPr>
          <p:cNvPr id="23" name="TextBox 22"/>
          <p:cNvSpPr txBox="1"/>
          <p:nvPr/>
        </p:nvSpPr>
        <p:spPr>
          <a:xfrm>
            <a:off x="5681154" y="3919863"/>
            <a:ext cx="1629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u="sng" dirty="0" smtClean="0"/>
              <a:t>Mitohondriji</a:t>
            </a:r>
            <a:endParaRPr lang="lv-LV" sz="2000" u="sng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1274685" y="5419051"/>
            <a:ext cx="545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+</a:t>
            </a:r>
            <a:endParaRPr lang="lv-LV" sz="2400" b="1" dirty="0"/>
          </a:p>
        </p:txBody>
      </p:sp>
      <p:sp>
        <p:nvSpPr>
          <p:cNvPr id="25" name="TextBox 24"/>
          <p:cNvSpPr txBox="1"/>
          <p:nvPr/>
        </p:nvSpPr>
        <p:spPr>
          <a:xfrm flipH="1">
            <a:off x="6163691" y="4994416"/>
            <a:ext cx="545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+</a:t>
            </a:r>
            <a:endParaRPr lang="lv-LV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B82F-AC71-4A2B-BD92-AE371672E33C}" type="slidenum">
              <a:rPr lang="en-US" altLang="lv-LV" smtClean="0">
                <a:solidFill>
                  <a:srgbClr val="000000"/>
                </a:solidFill>
              </a:rPr>
              <a:pPr/>
              <a:t>75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4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Hloroplastu RNS polimerāzes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7772400" cy="2445058"/>
          </a:xfrm>
        </p:spPr>
        <p:txBody>
          <a:bodyPr/>
          <a:lstStyle/>
          <a:p>
            <a:r>
              <a:rPr lang="lv-LV" altLang="lv-LV" sz="2400" dirty="0" smtClean="0"/>
              <a:t>Kodēta hloroplastu genomā</a:t>
            </a:r>
            <a:endParaRPr lang="en-US" altLang="lv-LV" sz="2400" dirty="0"/>
          </a:p>
          <a:p>
            <a:r>
              <a:rPr lang="lv-LV" altLang="lv-LV" sz="2400" dirty="0" smtClean="0"/>
              <a:t>Būtiska homoloģija ar</a:t>
            </a:r>
            <a:r>
              <a:rPr lang="en-US" altLang="lv-LV" sz="2400" dirty="0" smtClean="0"/>
              <a:t> </a:t>
            </a:r>
            <a:r>
              <a:rPr lang="lv-LV" altLang="lv-LV" sz="2400" dirty="0" smtClean="0"/>
              <a:t>bakteriālajām</a:t>
            </a:r>
            <a:r>
              <a:rPr lang="en-US" altLang="lv-LV" sz="2400" dirty="0" smtClean="0"/>
              <a:t> </a:t>
            </a:r>
            <a:r>
              <a:rPr lang="en-US" altLang="lv-LV" sz="2400" dirty="0">
                <a:latin typeface="Symbol" panose="05050102010706020507" pitchFamily="18" charset="2"/>
              </a:rPr>
              <a:t>a</a:t>
            </a:r>
            <a:r>
              <a:rPr lang="en-US" altLang="lv-LV" sz="2400" dirty="0"/>
              <a:t>, </a:t>
            </a:r>
            <a:r>
              <a:rPr lang="en-US" altLang="lv-LV" sz="2400" dirty="0">
                <a:latin typeface="Symbol" panose="05050102010706020507" pitchFamily="18" charset="2"/>
              </a:rPr>
              <a:t>b</a:t>
            </a:r>
            <a:r>
              <a:rPr lang="en-US" altLang="lv-LV" sz="2400" dirty="0"/>
              <a:t> </a:t>
            </a:r>
            <a:r>
              <a:rPr lang="lv-LV" altLang="lv-LV" sz="2400" dirty="0" smtClean="0"/>
              <a:t>un</a:t>
            </a:r>
            <a:r>
              <a:rPr lang="en-US" altLang="lv-LV" sz="2400" dirty="0" smtClean="0"/>
              <a:t> </a:t>
            </a:r>
            <a:r>
              <a:rPr lang="en-US" altLang="lv-LV" sz="2400" dirty="0">
                <a:latin typeface="Symbol" panose="05050102010706020507" pitchFamily="18" charset="2"/>
              </a:rPr>
              <a:t>b</a:t>
            </a:r>
            <a:r>
              <a:rPr lang="en-US" altLang="lv-LV" sz="2400" dirty="0"/>
              <a:t>’ </a:t>
            </a:r>
            <a:r>
              <a:rPr lang="en-US" altLang="lv-LV" sz="2400" dirty="0" smtClean="0"/>
              <a:t>RN</a:t>
            </a:r>
            <a:r>
              <a:rPr lang="lv-LV" altLang="lv-LV" sz="2400" dirty="0" smtClean="0"/>
              <a:t>S polimerāzes subvienībām</a:t>
            </a:r>
            <a:endParaRPr lang="lv-LV" altLang="lv-LV" sz="2400" dirty="0"/>
          </a:p>
          <a:p>
            <a:r>
              <a:rPr lang="lv-LV" altLang="lv-LV" sz="2400" dirty="0" smtClean="0"/>
              <a:t>Nesatur </a:t>
            </a:r>
            <a:r>
              <a:rPr lang="lv-LV" altLang="lv-LV" sz="2400" dirty="0" smtClean="0">
                <a:latin typeface="SymbolPS" pitchFamily="18" charset="2"/>
              </a:rPr>
              <a:t>s</a:t>
            </a:r>
            <a:r>
              <a:rPr lang="lv-LV" altLang="lv-LV" sz="2400" dirty="0" smtClean="0"/>
              <a:t> faktoru </a:t>
            </a:r>
            <a:endParaRPr lang="en-US" altLang="lv-LV" sz="2400" dirty="0"/>
          </a:p>
          <a:p>
            <a:r>
              <a:rPr lang="lv-LV" altLang="lv-LV" sz="2400" dirty="0" smtClean="0"/>
              <a:t>Promoteri līdzinās baktēriju </a:t>
            </a:r>
            <a:r>
              <a:rPr lang="lv-LV" altLang="lv-LV" sz="2400" dirty="0"/>
              <a:t>–35 and –10 </a:t>
            </a:r>
            <a:r>
              <a:rPr lang="lv-LV" altLang="lv-LV" sz="2400" dirty="0" smtClean="0"/>
              <a:t>reģioniem</a:t>
            </a:r>
          </a:p>
          <a:p>
            <a:r>
              <a:rPr lang="lv-LV" altLang="lv-LV" sz="2400" dirty="0" smtClean="0"/>
              <a:t>Hloroplatsi </a:t>
            </a:r>
            <a:r>
              <a:rPr lang="lv-LV" altLang="lv-LV" sz="2400" dirty="0" smtClean="0"/>
              <a:t>satur vēl vienu RNS polimerāzi, kura ir līdzīga mitohondriju RNS polimerāzei</a:t>
            </a:r>
            <a:endParaRPr lang="en-GB" altLang="lv-LV" sz="2400" dirty="0"/>
          </a:p>
        </p:txBody>
      </p:sp>
      <p:sp>
        <p:nvSpPr>
          <p:cNvPr id="195588" name="Oval 4"/>
          <p:cNvSpPr>
            <a:spLocks noChangeArrowheads="1"/>
          </p:cNvSpPr>
          <p:nvPr/>
        </p:nvSpPr>
        <p:spPr bwMode="auto">
          <a:xfrm>
            <a:off x="5715000" y="5410200"/>
            <a:ext cx="4572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95589" name="Oval 5"/>
          <p:cNvSpPr>
            <a:spLocks noChangeArrowheads="1"/>
          </p:cNvSpPr>
          <p:nvPr/>
        </p:nvSpPr>
        <p:spPr bwMode="auto">
          <a:xfrm>
            <a:off x="4876800" y="5029200"/>
            <a:ext cx="1066800" cy="381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95590" name="Oval 6"/>
          <p:cNvSpPr>
            <a:spLocks noChangeArrowheads="1"/>
          </p:cNvSpPr>
          <p:nvPr/>
        </p:nvSpPr>
        <p:spPr bwMode="auto">
          <a:xfrm>
            <a:off x="4800600" y="5334000"/>
            <a:ext cx="1143000" cy="533400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95591" name="Oval 7"/>
          <p:cNvSpPr>
            <a:spLocks noChangeArrowheads="1"/>
          </p:cNvSpPr>
          <p:nvPr/>
        </p:nvSpPr>
        <p:spPr bwMode="auto">
          <a:xfrm>
            <a:off x="5715000" y="5105400"/>
            <a:ext cx="457200" cy="3810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95592" name="Oval 8"/>
          <p:cNvSpPr>
            <a:spLocks noChangeArrowheads="1"/>
          </p:cNvSpPr>
          <p:nvPr/>
        </p:nvSpPr>
        <p:spPr bwMode="auto">
          <a:xfrm>
            <a:off x="4914900" y="6176576"/>
            <a:ext cx="685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95593" name="Text Box 9"/>
          <p:cNvSpPr txBox="1">
            <a:spLocks noChangeArrowheads="1"/>
          </p:cNvSpPr>
          <p:nvPr/>
        </p:nvSpPr>
        <p:spPr bwMode="auto">
          <a:xfrm>
            <a:off x="5067300" y="6059687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>
                <a:solidFill>
                  <a:srgbClr val="000000"/>
                </a:solidFill>
                <a:latin typeface="SymbolPS" pitchFamily="18" charset="2"/>
              </a:rPr>
              <a:t>s</a:t>
            </a:r>
            <a:endParaRPr lang="en-GB" altLang="lv-LV" sz="2400" dirty="0">
              <a:solidFill>
                <a:srgbClr val="000000"/>
              </a:solidFill>
              <a:latin typeface="SymbolPS" pitchFamily="18" charset="2"/>
            </a:endParaRPr>
          </a:p>
        </p:txBody>
      </p:sp>
      <p:sp>
        <p:nvSpPr>
          <p:cNvPr id="195594" name="Text Box 10"/>
          <p:cNvSpPr txBox="1">
            <a:spLocks noChangeArrowheads="1"/>
          </p:cNvSpPr>
          <p:nvPr/>
        </p:nvSpPr>
        <p:spPr bwMode="auto">
          <a:xfrm>
            <a:off x="5251882" y="4924364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>
                <a:solidFill>
                  <a:srgbClr val="000000"/>
                </a:solidFill>
                <a:latin typeface="SymbolPS" pitchFamily="18" charset="2"/>
              </a:rPr>
              <a:t>b</a:t>
            </a:r>
            <a:endParaRPr lang="en-GB" altLang="lv-LV" sz="2400" dirty="0">
              <a:solidFill>
                <a:srgbClr val="000000"/>
              </a:solidFill>
              <a:latin typeface="SymbolPS" pitchFamily="18" charset="2"/>
            </a:endParaRPr>
          </a:p>
        </p:txBody>
      </p:sp>
      <p:sp>
        <p:nvSpPr>
          <p:cNvPr id="195595" name="Text Box 11"/>
          <p:cNvSpPr txBox="1">
            <a:spLocks noChangeArrowheads="1"/>
          </p:cNvSpPr>
          <p:nvPr/>
        </p:nvSpPr>
        <p:spPr bwMode="auto">
          <a:xfrm>
            <a:off x="5175682" y="5346608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>
                <a:solidFill>
                  <a:srgbClr val="000000"/>
                </a:solidFill>
                <a:latin typeface="SymbolPS" pitchFamily="18" charset="2"/>
              </a:rPr>
              <a:t>b</a:t>
            </a:r>
            <a:r>
              <a:rPr lang="lv-LV" altLang="lv-LV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’</a:t>
            </a:r>
            <a:endParaRPr lang="en-GB" altLang="lv-LV" sz="2400" dirty="0">
              <a:solidFill>
                <a:srgbClr val="000000"/>
              </a:solidFill>
              <a:latin typeface="SymbolPS" pitchFamily="18" charset="2"/>
            </a:endParaRPr>
          </a:p>
        </p:txBody>
      </p:sp>
      <p:sp>
        <p:nvSpPr>
          <p:cNvPr id="195596" name="Text Box 12"/>
          <p:cNvSpPr txBox="1">
            <a:spLocks noChangeArrowheads="1"/>
          </p:cNvSpPr>
          <p:nvPr/>
        </p:nvSpPr>
        <p:spPr bwMode="auto">
          <a:xfrm>
            <a:off x="5791200" y="50292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>
                <a:solidFill>
                  <a:srgbClr val="000000"/>
                </a:solidFill>
                <a:latin typeface="SymbolPS" pitchFamily="18" charset="2"/>
              </a:rPr>
              <a:t>a</a:t>
            </a:r>
            <a:endParaRPr lang="en-GB" altLang="lv-LV" sz="2400">
              <a:solidFill>
                <a:srgbClr val="000000"/>
              </a:solidFill>
              <a:latin typeface="SymbolPS" pitchFamily="18" charset="2"/>
            </a:endParaRPr>
          </a:p>
        </p:txBody>
      </p:sp>
      <p:sp>
        <p:nvSpPr>
          <p:cNvPr id="195597" name="Text Box 13"/>
          <p:cNvSpPr txBox="1">
            <a:spLocks noChangeArrowheads="1"/>
          </p:cNvSpPr>
          <p:nvPr/>
        </p:nvSpPr>
        <p:spPr bwMode="auto">
          <a:xfrm>
            <a:off x="5867400" y="53340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>
                <a:solidFill>
                  <a:srgbClr val="000000"/>
                </a:solidFill>
                <a:latin typeface="SymbolPS" pitchFamily="18" charset="2"/>
              </a:rPr>
              <a:t>a</a:t>
            </a:r>
            <a:endParaRPr lang="en-GB" altLang="lv-LV" sz="2400">
              <a:solidFill>
                <a:srgbClr val="000000"/>
              </a:solidFill>
              <a:latin typeface="SymbolPS" pitchFamily="18" charset="2"/>
            </a:endParaRPr>
          </a:p>
        </p:txBody>
      </p:sp>
      <p:sp>
        <p:nvSpPr>
          <p:cNvPr id="195598" name="Oval 14"/>
          <p:cNvSpPr>
            <a:spLocks noChangeArrowheads="1"/>
          </p:cNvSpPr>
          <p:nvPr/>
        </p:nvSpPr>
        <p:spPr bwMode="auto">
          <a:xfrm>
            <a:off x="2286000" y="5410200"/>
            <a:ext cx="4572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95599" name="Oval 15"/>
          <p:cNvSpPr>
            <a:spLocks noChangeArrowheads="1"/>
          </p:cNvSpPr>
          <p:nvPr/>
        </p:nvSpPr>
        <p:spPr bwMode="auto">
          <a:xfrm>
            <a:off x="1447800" y="5029200"/>
            <a:ext cx="1066800" cy="3810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95600" name="Oval 16"/>
          <p:cNvSpPr>
            <a:spLocks noChangeArrowheads="1"/>
          </p:cNvSpPr>
          <p:nvPr/>
        </p:nvSpPr>
        <p:spPr bwMode="auto">
          <a:xfrm>
            <a:off x="1371600" y="5334000"/>
            <a:ext cx="1143000" cy="533400"/>
          </a:xfrm>
          <a:prstGeom prst="ellipse">
            <a:avLst/>
          </a:prstGeom>
          <a:solidFill>
            <a:srgbClr val="3366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95601" name="Oval 17"/>
          <p:cNvSpPr>
            <a:spLocks noChangeArrowheads="1"/>
          </p:cNvSpPr>
          <p:nvPr/>
        </p:nvSpPr>
        <p:spPr bwMode="auto">
          <a:xfrm>
            <a:off x="2286000" y="5105400"/>
            <a:ext cx="457200" cy="3810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95604" name="Text Box 20"/>
          <p:cNvSpPr txBox="1">
            <a:spLocks noChangeArrowheads="1"/>
          </p:cNvSpPr>
          <p:nvPr/>
        </p:nvSpPr>
        <p:spPr bwMode="auto">
          <a:xfrm>
            <a:off x="1790700" y="493395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>
                <a:solidFill>
                  <a:srgbClr val="000000"/>
                </a:solidFill>
                <a:latin typeface="SymbolPS" pitchFamily="18" charset="2"/>
              </a:rPr>
              <a:t>b</a:t>
            </a:r>
            <a:endParaRPr lang="en-GB" altLang="lv-LV" sz="2400" dirty="0">
              <a:solidFill>
                <a:srgbClr val="000000"/>
              </a:solidFill>
              <a:latin typeface="SymbolPS" pitchFamily="18" charset="2"/>
            </a:endParaRPr>
          </a:p>
        </p:txBody>
      </p:sp>
      <p:sp>
        <p:nvSpPr>
          <p:cNvPr id="195605" name="Text Box 21"/>
          <p:cNvSpPr txBox="1">
            <a:spLocks noChangeArrowheads="1"/>
          </p:cNvSpPr>
          <p:nvPr/>
        </p:nvSpPr>
        <p:spPr bwMode="auto">
          <a:xfrm>
            <a:off x="1734845" y="53721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>
                <a:solidFill>
                  <a:srgbClr val="000000"/>
                </a:solidFill>
                <a:latin typeface="SymbolPS" pitchFamily="18" charset="2"/>
              </a:rPr>
              <a:t>b</a:t>
            </a:r>
            <a:r>
              <a:rPr lang="lv-LV" altLang="lv-LV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’</a:t>
            </a:r>
            <a:endParaRPr lang="en-GB" altLang="lv-LV" sz="2400" dirty="0">
              <a:solidFill>
                <a:srgbClr val="000000"/>
              </a:solidFill>
              <a:latin typeface="SymbolPS" pitchFamily="18" charset="2"/>
            </a:endParaRPr>
          </a:p>
        </p:txBody>
      </p:sp>
      <p:sp>
        <p:nvSpPr>
          <p:cNvPr id="195606" name="Text Box 22"/>
          <p:cNvSpPr txBox="1">
            <a:spLocks noChangeArrowheads="1"/>
          </p:cNvSpPr>
          <p:nvPr/>
        </p:nvSpPr>
        <p:spPr bwMode="auto">
          <a:xfrm>
            <a:off x="2362200" y="50292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>
                <a:solidFill>
                  <a:srgbClr val="000000"/>
                </a:solidFill>
                <a:latin typeface="SymbolPS" pitchFamily="18" charset="2"/>
              </a:rPr>
              <a:t>a</a:t>
            </a:r>
            <a:endParaRPr lang="en-GB" altLang="lv-LV" sz="2400">
              <a:solidFill>
                <a:srgbClr val="000000"/>
              </a:solidFill>
              <a:latin typeface="SymbolPS" pitchFamily="18" charset="2"/>
            </a:endParaRPr>
          </a:p>
        </p:txBody>
      </p:sp>
      <p:sp>
        <p:nvSpPr>
          <p:cNvPr id="195607" name="Text Box 23"/>
          <p:cNvSpPr txBox="1">
            <a:spLocks noChangeArrowheads="1"/>
          </p:cNvSpPr>
          <p:nvPr/>
        </p:nvSpPr>
        <p:spPr bwMode="auto">
          <a:xfrm>
            <a:off x="2438400" y="53340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>
                <a:solidFill>
                  <a:srgbClr val="000000"/>
                </a:solidFill>
                <a:latin typeface="SymbolPS" pitchFamily="18" charset="2"/>
              </a:rPr>
              <a:t>a</a:t>
            </a:r>
            <a:endParaRPr lang="en-GB" altLang="lv-LV" sz="2400">
              <a:solidFill>
                <a:srgbClr val="000000"/>
              </a:solidFill>
              <a:latin typeface="SymbolPS" pitchFamily="18" charset="2"/>
            </a:endParaRPr>
          </a:p>
        </p:txBody>
      </p:sp>
      <p:sp>
        <p:nvSpPr>
          <p:cNvPr id="195608" name="Oval 24"/>
          <p:cNvSpPr>
            <a:spLocks noChangeArrowheads="1"/>
          </p:cNvSpPr>
          <p:nvPr/>
        </p:nvSpPr>
        <p:spPr bwMode="auto">
          <a:xfrm>
            <a:off x="5486400" y="5715000"/>
            <a:ext cx="381000" cy="3810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95609" name="Text Box 25"/>
          <p:cNvSpPr txBox="1">
            <a:spLocks noChangeArrowheads="1"/>
          </p:cNvSpPr>
          <p:nvPr/>
        </p:nvSpPr>
        <p:spPr bwMode="auto">
          <a:xfrm>
            <a:off x="5486400" y="57150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lv-LV" altLang="lv-LV" sz="2400">
                <a:solidFill>
                  <a:srgbClr val="000000"/>
                </a:solidFill>
                <a:latin typeface="SymbolPS" pitchFamily="18" charset="2"/>
              </a:rPr>
              <a:t>w</a:t>
            </a:r>
            <a:endParaRPr lang="en-GB" altLang="lv-LV" sz="2400">
              <a:solidFill>
                <a:srgbClr val="000000"/>
              </a:solidFill>
              <a:latin typeface="SymbolPS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76800" y="4284403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u="sng" dirty="0" smtClean="0"/>
              <a:t>Baktērijas</a:t>
            </a:r>
            <a:endParaRPr lang="lv-LV" sz="2000" u="sng" dirty="0"/>
          </a:p>
        </p:txBody>
      </p:sp>
      <p:sp>
        <p:nvSpPr>
          <p:cNvPr id="25" name="TextBox 24"/>
          <p:cNvSpPr txBox="1"/>
          <p:nvPr/>
        </p:nvSpPr>
        <p:spPr>
          <a:xfrm>
            <a:off x="1455568" y="424809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u="sng" dirty="0" smtClean="0"/>
              <a:t>Hloroplasti</a:t>
            </a:r>
            <a:endParaRPr lang="lv-LV" sz="2000" u="sng" dirty="0"/>
          </a:p>
        </p:txBody>
      </p:sp>
      <p:sp>
        <p:nvSpPr>
          <p:cNvPr id="26" name="TextBox 25"/>
          <p:cNvSpPr txBox="1"/>
          <p:nvPr/>
        </p:nvSpPr>
        <p:spPr>
          <a:xfrm flipH="1">
            <a:off x="5099482" y="5786735"/>
            <a:ext cx="545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+</a:t>
            </a:r>
            <a:endParaRPr lang="lv-LV" sz="2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B82F-AC71-4A2B-BD92-AE371672E33C}" type="slidenum">
              <a:rPr lang="en-US" altLang="lv-LV" smtClean="0">
                <a:solidFill>
                  <a:srgbClr val="000000"/>
                </a:solidFill>
              </a:rPr>
              <a:pPr/>
              <a:t>76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7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7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32270"/>
            <a:ext cx="7772400" cy="1143000"/>
          </a:xfrm>
        </p:spPr>
        <p:txBody>
          <a:bodyPr/>
          <a:lstStyle/>
          <a:p>
            <a:pPr eaLnBrk="1" hangingPunct="1"/>
            <a:r>
              <a:rPr lang="lv-LV" altLang="lv-LV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lv-LV" altLang="lv-LV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ikariotisko promoteru elementi</a:t>
            </a:r>
            <a:endParaRPr lang="en-GB" altLang="lv-LV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79" name="Content Placeholder 21"/>
          <p:cNvSpPr>
            <a:spLocks noGrp="1"/>
          </p:cNvSpPr>
          <p:nvPr>
            <p:ph idx="1"/>
          </p:nvPr>
        </p:nvSpPr>
        <p:spPr>
          <a:xfrm>
            <a:off x="354382" y="2357184"/>
            <a:ext cx="8386022" cy="3979863"/>
          </a:xfrm>
        </p:spPr>
        <p:txBody>
          <a:bodyPr/>
          <a:lstStyle/>
          <a:p>
            <a:r>
              <a:rPr lang="lv-LV" altLang="lv-LV" sz="2000" dirty="0" smtClean="0"/>
              <a:t>TATA bokss – </a:t>
            </a:r>
            <a:r>
              <a:rPr lang="lv-LV" altLang="lv-LV" sz="2000" dirty="0" smtClean="0"/>
              <a:t>vislabāk raksturotais </a:t>
            </a:r>
            <a:r>
              <a:rPr lang="lv-LV" altLang="lv-LV" sz="2000" dirty="0" smtClean="0"/>
              <a:t>eikariotiskā promotera </a:t>
            </a:r>
            <a:r>
              <a:rPr lang="lv-LV" altLang="lv-LV" sz="2000" dirty="0" smtClean="0"/>
              <a:t>elements, piesaista TFIID TBP subvienību</a:t>
            </a:r>
            <a:endParaRPr lang="lv-LV" altLang="lv-LV" sz="2000" dirty="0" smtClean="0"/>
          </a:p>
          <a:p>
            <a:r>
              <a:rPr lang="lv-LV" altLang="lv-LV" sz="2000" dirty="0" smtClean="0"/>
              <a:t>BRE </a:t>
            </a:r>
            <a:r>
              <a:rPr lang="lv-LV" altLang="lv-LV" sz="2000" dirty="0" smtClean="0"/>
              <a:t>(TFII </a:t>
            </a:r>
            <a:r>
              <a:rPr lang="lv-LV" altLang="lv-LV" sz="2000" b="1" dirty="0" smtClean="0"/>
              <a:t>B</a:t>
            </a:r>
            <a:r>
              <a:rPr lang="lv-LV" altLang="lv-LV" sz="2000" dirty="0" smtClean="0"/>
              <a:t> </a:t>
            </a:r>
            <a:r>
              <a:rPr lang="lv-LV" altLang="lv-LV" sz="2000" b="1" dirty="0" smtClean="0"/>
              <a:t>re</a:t>
            </a:r>
            <a:r>
              <a:rPr lang="lv-LV" altLang="lv-LV" sz="2000" dirty="0" smtClean="0"/>
              <a:t>cognition element) – tieši piesaista transkripcijas faktoru IIB</a:t>
            </a:r>
          </a:p>
          <a:p>
            <a:r>
              <a:rPr lang="lv-LV" altLang="lv-LV" sz="2000" dirty="0" smtClean="0"/>
              <a:t>Iniciatora elements (Inr) darbojas līdzīgi TATA boksam un arī piesaista TBP</a:t>
            </a:r>
          </a:p>
          <a:p>
            <a:r>
              <a:rPr lang="lv-LV" altLang="lv-LV" sz="2000" dirty="0" smtClean="0"/>
              <a:t>DPE elements (Downstream promoter element) piesaista citas TFIID subvienības- TAF9 un TAF5</a:t>
            </a:r>
          </a:p>
          <a:p>
            <a:r>
              <a:rPr lang="lv-LV" altLang="lv-LV" sz="2000" dirty="0" smtClean="0"/>
              <a:t>Eikariotisko promoteru sastāvā var būt viens vai vairāki no  minētajiem </a:t>
            </a:r>
            <a:r>
              <a:rPr lang="lv-LV" altLang="lv-LV" sz="2000" dirty="0" smtClean="0"/>
              <a:t>elementiem</a:t>
            </a:r>
          </a:p>
          <a:p>
            <a:r>
              <a:rPr lang="lv-LV" altLang="lv-LV" sz="2000" dirty="0"/>
              <a:t>CpG salas – ar CG dinukleotīdu bagātas sekvences</a:t>
            </a:r>
          </a:p>
          <a:p>
            <a:r>
              <a:rPr lang="lv-LV" altLang="lv-LV" sz="2000" dirty="0" smtClean="0"/>
              <a:t>CpG promoteri parasti nesatur citas promoteru sekvences</a:t>
            </a:r>
          </a:p>
          <a:p>
            <a:r>
              <a:rPr lang="lv-LV" altLang="lv-LV" sz="2000" dirty="0" smtClean="0"/>
              <a:t>CpG promoteri aktivē aptuveni 70% cilvēka gēnu transkripciju</a:t>
            </a:r>
          </a:p>
          <a:p>
            <a:r>
              <a:rPr lang="lv-LV" altLang="lv-LV" sz="2000" dirty="0" smtClean="0"/>
              <a:t>Ekspresija no CpG promoteriem ir daudz zemāka, nekā no citiem promoteriem </a:t>
            </a:r>
            <a:endParaRPr lang="en-US" altLang="lv-LV" sz="2000" dirty="0" smtClean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14325" y="1512380"/>
            <a:ext cx="815181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1" name="TextBox 3"/>
          <p:cNvSpPr txBox="1">
            <a:spLocks noChangeArrowheads="1"/>
          </p:cNvSpPr>
          <p:nvPr/>
        </p:nvSpPr>
        <p:spPr bwMode="auto">
          <a:xfrm>
            <a:off x="482600" y="1253617"/>
            <a:ext cx="1862137" cy="4619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2400" smtClean="0">
                <a:solidFill>
                  <a:srgbClr val="000000"/>
                </a:solidFill>
              </a:rPr>
              <a:t>CpG </a:t>
            </a:r>
            <a:endParaRPr lang="en-US" altLang="lv-LV" sz="2400" smtClean="0">
              <a:solidFill>
                <a:srgbClr val="000000"/>
              </a:solidFill>
            </a:endParaRPr>
          </a:p>
        </p:txBody>
      </p:sp>
      <p:sp>
        <p:nvSpPr>
          <p:cNvPr id="29702" name="TextBox 4"/>
          <p:cNvSpPr txBox="1">
            <a:spLocks noChangeArrowheads="1"/>
          </p:cNvSpPr>
          <p:nvPr/>
        </p:nvSpPr>
        <p:spPr bwMode="auto">
          <a:xfrm>
            <a:off x="2571750" y="1255205"/>
            <a:ext cx="1057275" cy="46196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2400" smtClean="0">
                <a:solidFill>
                  <a:srgbClr val="000000"/>
                </a:solidFill>
              </a:rPr>
              <a:t>BRE</a:t>
            </a:r>
            <a:endParaRPr lang="en-US" altLang="lv-LV" sz="2400" smtClean="0">
              <a:solidFill>
                <a:srgbClr val="000000"/>
              </a:solidFill>
            </a:endParaRPr>
          </a:p>
        </p:txBody>
      </p:sp>
      <p:sp>
        <p:nvSpPr>
          <p:cNvPr id="29703" name="TextBox 5"/>
          <p:cNvSpPr txBox="1">
            <a:spLocks noChangeArrowheads="1"/>
          </p:cNvSpPr>
          <p:nvPr/>
        </p:nvSpPr>
        <p:spPr bwMode="auto">
          <a:xfrm>
            <a:off x="3629025" y="1253617"/>
            <a:ext cx="1362075" cy="4619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2400" b="1" u="sng" dirty="0" smtClean="0">
                <a:solidFill>
                  <a:srgbClr val="000000"/>
                </a:solidFill>
              </a:rPr>
              <a:t>TATA</a:t>
            </a:r>
            <a:endParaRPr lang="en-US" altLang="lv-LV" sz="2400" b="1" u="sng" dirty="0" smtClean="0">
              <a:solidFill>
                <a:srgbClr val="000000"/>
              </a:solidFill>
            </a:endParaRPr>
          </a:p>
        </p:txBody>
      </p:sp>
      <p:sp>
        <p:nvSpPr>
          <p:cNvPr id="29704" name="TextBox 6"/>
          <p:cNvSpPr txBox="1">
            <a:spLocks noChangeArrowheads="1"/>
          </p:cNvSpPr>
          <p:nvPr/>
        </p:nvSpPr>
        <p:spPr bwMode="auto">
          <a:xfrm>
            <a:off x="5346700" y="1213930"/>
            <a:ext cx="1266825" cy="461962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2400" smtClean="0">
                <a:solidFill>
                  <a:srgbClr val="000000"/>
                </a:solidFill>
              </a:rPr>
              <a:t>Inr</a:t>
            </a:r>
            <a:endParaRPr lang="en-US" altLang="lv-LV" sz="2400" smtClean="0">
              <a:solidFill>
                <a:srgbClr val="000000"/>
              </a:solidFill>
            </a:endParaRPr>
          </a:p>
        </p:txBody>
      </p:sp>
      <p:sp>
        <p:nvSpPr>
          <p:cNvPr id="29705" name="TextBox 7"/>
          <p:cNvSpPr txBox="1">
            <a:spLocks noChangeArrowheads="1"/>
          </p:cNvSpPr>
          <p:nvPr/>
        </p:nvSpPr>
        <p:spPr bwMode="auto">
          <a:xfrm>
            <a:off x="7026275" y="1210755"/>
            <a:ext cx="1244600" cy="46037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2400" smtClean="0">
                <a:solidFill>
                  <a:srgbClr val="000000"/>
                </a:solidFill>
              </a:rPr>
              <a:t>DPE</a:t>
            </a:r>
            <a:endParaRPr lang="en-US" altLang="lv-LV" sz="2400" smtClean="0">
              <a:solidFill>
                <a:srgbClr val="000000"/>
              </a:solidFill>
            </a:endParaRPr>
          </a:p>
        </p:txBody>
      </p:sp>
      <p:sp>
        <p:nvSpPr>
          <p:cNvPr id="29706" name="TextBox 8"/>
          <p:cNvSpPr txBox="1">
            <a:spLocks noChangeArrowheads="1"/>
          </p:cNvSpPr>
          <p:nvPr/>
        </p:nvSpPr>
        <p:spPr bwMode="auto">
          <a:xfrm>
            <a:off x="482600" y="864680"/>
            <a:ext cx="16034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2000" dirty="0" smtClean="0">
                <a:solidFill>
                  <a:srgbClr val="000000"/>
                </a:solidFill>
              </a:rPr>
              <a:t>-</a:t>
            </a:r>
            <a:r>
              <a:rPr lang="lv-LV" altLang="lv-LV" sz="2000" dirty="0" smtClean="0">
                <a:solidFill>
                  <a:srgbClr val="000000"/>
                </a:solidFill>
              </a:rPr>
              <a:t>1000 </a:t>
            </a:r>
            <a:r>
              <a:rPr lang="lv-LV" altLang="lv-LV" sz="2000" dirty="0" smtClean="0">
                <a:solidFill>
                  <a:srgbClr val="000000"/>
                </a:solidFill>
              </a:rPr>
              <a:t>līdz -1 </a:t>
            </a:r>
            <a:endParaRPr lang="en-US" altLang="lv-LV" sz="2000" dirty="0" smtClean="0">
              <a:solidFill>
                <a:srgbClr val="000000"/>
              </a:solidFill>
            </a:endParaRPr>
          </a:p>
        </p:txBody>
      </p:sp>
      <p:sp>
        <p:nvSpPr>
          <p:cNvPr id="29707" name="TextBox 9"/>
          <p:cNvSpPr txBox="1">
            <a:spLocks noChangeArrowheads="1"/>
          </p:cNvSpPr>
          <p:nvPr/>
        </p:nvSpPr>
        <p:spPr bwMode="auto">
          <a:xfrm>
            <a:off x="2171700" y="813880"/>
            <a:ext cx="158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2000" smtClean="0">
                <a:solidFill>
                  <a:srgbClr val="000000"/>
                </a:solidFill>
              </a:rPr>
              <a:t>-37 līdz -32</a:t>
            </a:r>
            <a:endParaRPr lang="en-US" altLang="lv-LV" sz="2000" smtClean="0">
              <a:solidFill>
                <a:srgbClr val="000000"/>
              </a:solidFill>
            </a:endParaRPr>
          </a:p>
        </p:txBody>
      </p:sp>
      <p:sp>
        <p:nvSpPr>
          <p:cNvPr id="29708" name="TextBox 10"/>
          <p:cNvSpPr txBox="1">
            <a:spLocks noChangeArrowheads="1"/>
          </p:cNvSpPr>
          <p:nvPr/>
        </p:nvSpPr>
        <p:spPr bwMode="auto">
          <a:xfrm>
            <a:off x="3468687" y="813880"/>
            <a:ext cx="1522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2000" smtClean="0">
                <a:solidFill>
                  <a:srgbClr val="000000"/>
                </a:solidFill>
              </a:rPr>
              <a:t>-31 līdz -26</a:t>
            </a:r>
            <a:endParaRPr lang="en-US" altLang="lv-LV" sz="2000" smtClean="0">
              <a:solidFill>
                <a:srgbClr val="000000"/>
              </a:solidFill>
            </a:endParaRPr>
          </a:p>
        </p:txBody>
      </p:sp>
      <p:sp>
        <p:nvSpPr>
          <p:cNvPr id="29709" name="TextBox 11"/>
          <p:cNvSpPr txBox="1">
            <a:spLocks noChangeArrowheads="1"/>
          </p:cNvSpPr>
          <p:nvPr/>
        </p:nvSpPr>
        <p:spPr bwMode="auto">
          <a:xfrm>
            <a:off x="5145087" y="810705"/>
            <a:ext cx="1655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2000" smtClean="0">
                <a:solidFill>
                  <a:srgbClr val="000000"/>
                </a:solidFill>
              </a:rPr>
              <a:t>-2 līdz +4</a:t>
            </a:r>
            <a:endParaRPr lang="en-US" altLang="lv-LV" sz="2000" smtClean="0">
              <a:solidFill>
                <a:srgbClr val="000000"/>
              </a:solidFill>
            </a:endParaRPr>
          </a:p>
        </p:txBody>
      </p:sp>
      <p:sp>
        <p:nvSpPr>
          <p:cNvPr id="29710" name="TextBox 22"/>
          <p:cNvSpPr txBox="1">
            <a:spLocks noChangeArrowheads="1"/>
          </p:cNvSpPr>
          <p:nvPr/>
        </p:nvSpPr>
        <p:spPr bwMode="auto">
          <a:xfrm>
            <a:off x="6800850" y="810705"/>
            <a:ext cx="1657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2000" smtClean="0">
                <a:solidFill>
                  <a:srgbClr val="000000"/>
                </a:solidFill>
              </a:rPr>
              <a:t>+28 līdz +32</a:t>
            </a:r>
            <a:endParaRPr lang="en-US" altLang="lv-LV" sz="2000" smtClean="0">
              <a:solidFill>
                <a:srgbClr val="000000"/>
              </a:solidFill>
            </a:endParaRPr>
          </a:p>
        </p:txBody>
      </p:sp>
      <p:sp>
        <p:nvSpPr>
          <p:cNvPr id="29711" name="TextBox 12"/>
          <p:cNvSpPr txBox="1">
            <a:spLocks noChangeArrowheads="1"/>
          </p:cNvSpPr>
          <p:nvPr/>
        </p:nvSpPr>
        <p:spPr bwMode="auto">
          <a:xfrm>
            <a:off x="2357437" y="1677480"/>
            <a:ext cx="9509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1800" smtClean="0">
                <a:solidFill>
                  <a:srgbClr val="000000"/>
                </a:solidFill>
              </a:rPr>
              <a:t>GGG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1800" smtClean="0">
                <a:solidFill>
                  <a:srgbClr val="000000"/>
                </a:solidFill>
              </a:rPr>
              <a:t>CCA</a:t>
            </a:r>
            <a:endParaRPr lang="en-US" altLang="lv-LV" sz="1800" smtClean="0">
              <a:solidFill>
                <a:srgbClr val="000000"/>
              </a:solidFill>
            </a:endParaRPr>
          </a:p>
        </p:txBody>
      </p:sp>
      <p:sp>
        <p:nvSpPr>
          <p:cNvPr id="29712" name="TextBox 13"/>
          <p:cNvSpPr txBox="1">
            <a:spLocks noChangeArrowheads="1"/>
          </p:cNvSpPr>
          <p:nvPr/>
        </p:nvSpPr>
        <p:spPr bwMode="auto">
          <a:xfrm>
            <a:off x="2832100" y="1872742"/>
            <a:ext cx="1122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1800" smtClean="0">
                <a:solidFill>
                  <a:srgbClr val="000000"/>
                </a:solidFill>
              </a:rPr>
              <a:t>CGCG</a:t>
            </a:r>
            <a:endParaRPr lang="en-US" altLang="lv-LV" sz="1800" smtClean="0">
              <a:solidFill>
                <a:srgbClr val="000000"/>
              </a:solidFill>
            </a:endParaRPr>
          </a:p>
        </p:txBody>
      </p:sp>
      <p:sp>
        <p:nvSpPr>
          <p:cNvPr id="29713" name="TextBox 14"/>
          <p:cNvSpPr txBox="1">
            <a:spLocks noChangeArrowheads="1"/>
          </p:cNvSpPr>
          <p:nvPr/>
        </p:nvSpPr>
        <p:spPr bwMode="auto">
          <a:xfrm>
            <a:off x="3806825" y="1826705"/>
            <a:ext cx="1235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1800" smtClean="0">
                <a:solidFill>
                  <a:srgbClr val="000000"/>
                </a:solidFill>
              </a:rPr>
              <a:t>TATA  AA</a:t>
            </a:r>
            <a:endParaRPr lang="en-US" altLang="lv-LV" sz="1800" smtClean="0">
              <a:solidFill>
                <a:srgbClr val="000000"/>
              </a:solidFill>
            </a:endParaRPr>
          </a:p>
        </p:txBody>
      </p:sp>
      <p:sp>
        <p:nvSpPr>
          <p:cNvPr id="29714" name="TextBox 15"/>
          <p:cNvSpPr txBox="1">
            <a:spLocks noChangeArrowheads="1"/>
          </p:cNvSpPr>
          <p:nvPr/>
        </p:nvSpPr>
        <p:spPr bwMode="auto">
          <a:xfrm>
            <a:off x="4310062" y="1721930"/>
            <a:ext cx="474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1800" smtClean="0">
                <a:solidFill>
                  <a:srgbClr val="000000"/>
                </a:solidFill>
              </a:rPr>
              <a:t>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1800" smtClean="0">
                <a:solidFill>
                  <a:srgbClr val="000000"/>
                </a:solidFill>
              </a:rPr>
              <a:t>T</a:t>
            </a:r>
            <a:endParaRPr lang="en-US" altLang="lv-LV" sz="1800" smtClean="0">
              <a:solidFill>
                <a:srgbClr val="000000"/>
              </a:solidFill>
            </a:endParaRPr>
          </a:p>
        </p:txBody>
      </p:sp>
      <p:sp>
        <p:nvSpPr>
          <p:cNvPr id="29715" name="TextBox 16"/>
          <p:cNvSpPr txBox="1">
            <a:spLocks noChangeArrowheads="1"/>
          </p:cNvSpPr>
          <p:nvPr/>
        </p:nvSpPr>
        <p:spPr bwMode="auto">
          <a:xfrm>
            <a:off x="5254625" y="1834642"/>
            <a:ext cx="1655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1800" smtClean="0">
                <a:solidFill>
                  <a:srgbClr val="000000"/>
                </a:solidFill>
              </a:rPr>
              <a:t>PyPyAN  PyPy</a:t>
            </a:r>
            <a:endParaRPr lang="en-US" altLang="lv-LV" sz="1800" smtClean="0">
              <a:solidFill>
                <a:srgbClr val="000000"/>
              </a:solidFill>
            </a:endParaRPr>
          </a:p>
        </p:txBody>
      </p:sp>
      <p:sp>
        <p:nvSpPr>
          <p:cNvPr id="29716" name="TextBox 28"/>
          <p:cNvSpPr txBox="1">
            <a:spLocks noChangeArrowheads="1"/>
          </p:cNvSpPr>
          <p:nvPr/>
        </p:nvSpPr>
        <p:spPr bwMode="auto">
          <a:xfrm>
            <a:off x="6029325" y="1728280"/>
            <a:ext cx="342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1800" smtClean="0">
                <a:solidFill>
                  <a:srgbClr val="000000"/>
                </a:solidFill>
              </a:rPr>
              <a:t>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1800" smtClean="0">
                <a:solidFill>
                  <a:srgbClr val="000000"/>
                </a:solidFill>
              </a:rPr>
              <a:t>A</a:t>
            </a:r>
            <a:endParaRPr lang="en-US" altLang="lv-LV" sz="1800" smtClean="0">
              <a:solidFill>
                <a:srgbClr val="000000"/>
              </a:solidFill>
            </a:endParaRPr>
          </a:p>
        </p:txBody>
      </p:sp>
      <p:sp>
        <p:nvSpPr>
          <p:cNvPr id="29717" name="TextBox 17"/>
          <p:cNvSpPr txBox="1">
            <a:spLocks noChangeArrowheads="1"/>
          </p:cNvSpPr>
          <p:nvPr/>
        </p:nvSpPr>
        <p:spPr bwMode="auto">
          <a:xfrm>
            <a:off x="7310437" y="1929892"/>
            <a:ext cx="384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1800" smtClean="0">
                <a:solidFill>
                  <a:srgbClr val="000000"/>
                </a:solidFill>
              </a:rPr>
              <a:t>G</a:t>
            </a:r>
            <a:endParaRPr lang="en-US" altLang="lv-LV" sz="1800" smtClean="0">
              <a:solidFill>
                <a:srgbClr val="000000"/>
              </a:solidFill>
            </a:endParaRPr>
          </a:p>
        </p:txBody>
      </p:sp>
      <p:sp>
        <p:nvSpPr>
          <p:cNvPr id="29718" name="TextBox 18"/>
          <p:cNvSpPr txBox="1">
            <a:spLocks noChangeArrowheads="1"/>
          </p:cNvSpPr>
          <p:nvPr/>
        </p:nvSpPr>
        <p:spPr bwMode="auto">
          <a:xfrm>
            <a:off x="7123112" y="1793367"/>
            <a:ext cx="342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1800" smtClean="0">
                <a:solidFill>
                  <a:srgbClr val="000000"/>
                </a:solidFill>
              </a:rPr>
              <a:t>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1800" smtClean="0">
                <a:solidFill>
                  <a:srgbClr val="000000"/>
                </a:solidFill>
              </a:rPr>
              <a:t>G</a:t>
            </a:r>
            <a:endParaRPr lang="en-US" altLang="lv-LV" sz="1800" smtClean="0">
              <a:solidFill>
                <a:srgbClr val="000000"/>
              </a:solidFill>
            </a:endParaRPr>
          </a:p>
        </p:txBody>
      </p:sp>
      <p:sp>
        <p:nvSpPr>
          <p:cNvPr id="29719" name="TextBox 19"/>
          <p:cNvSpPr txBox="1">
            <a:spLocks noChangeArrowheads="1"/>
          </p:cNvSpPr>
          <p:nvPr/>
        </p:nvSpPr>
        <p:spPr bwMode="auto">
          <a:xfrm>
            <a:off x="7502525" y="1799717"/>
            <a:ext cx="5286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1800" smtClean="0">
                <a:solidFill>
                  <a:srgbClr val="000000"/>
                </a:solidFill>
              </a:rPr>
              <a:t>AC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1800" smtClean="0">
                <a:solidFill>
                  <a:srgbClr val="000000"/>
                </a:solidFill>
              </a:rPr>
              <a:t>TT</a:t>
            </a:r>
            <a:endParaRPr lang="en-US" altLang="lv-LV" sz="1800" smtClean="0">
              <a:solidFill>
                <a:srgbClr val="000000"/>
              </a:solidFill>
            </a:endParaRPr>
          </a:p>
        </p:txBody>
      </p:sp>
      <p:sp>
        <p:nvSpPr>
          <p:cNvPr id="29720" name="TextBox 20"/>
          <p:cNvSpPr txBox="1">
            <a:spLocks noChangeArrowheads="1"/>
          </p:cNvSpPr>
          <p:nvPr/>
        </p:nvSpPr>
        <p:spPr bwMode="auto">
          <a:xfrm>
            <a:off x="7847012" y="1677480"/>
            <a:ext cx="3683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1800" smtClean="0">
                <a:solidFill>
                  <a:srgbClr val="000000"/>
                </a:solidFill>
              </a:rPr>
              <a:t>G</a:t>
            </a:r>
            <a:br>
              <a:rPr lang="lv-LV" altLang="lv-LV" sz="1800" smtClean="0">
                <a:solidFill>
                  <a:srgbClr val="000000"/>
                </a:solidFill>
              </a:rPr>
            </a:br>
            <a:r>
              <a:rPr lang="lv-LV" altLang="lv-LV" sz="1800" smtClean="0">
                <a:solidFill>
                  <a:srgbClr val="000000"/>
                </a:solidFill>
              </a:rPr>
              <a:t>A</a:t>
            </a:r>
            <a:br>
              <a:rPr lang="lv-LV" altLang="lv-LV" sz="1800" smtClean="0">
                <a:solidFill>
                  <a:srgbClr val="000000"/>
                </a:solidFill>
              </a:rPr>
            </a:br>
            <a:r>
              <a:rPr lang="lv-LV" altLang="lv-LV" sz="1800" smtClean="0">
                <a:solidFill>
                  <a:srgbClr val="000000"/>
                </a:solidFill>
              </a:rPr>
              <a:t>C</a:t>
            </a:r>
            <a:endParaRPr lang="en-US" altLang="lv-LV" sz="1800" smtClean="0">
              <a:solidFill>
                <a:srgbClr val="000000"/>
              </a:solidFill>
            </a:endParaRPr>
          </a:p>
        </p:txBody>
      </p:sp>
      <p:sp>
        <p:nvSpPr>
          <p:cNvPr id="2972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34914D-20D4-45CF-9D78-964801C5C651}" type="slidenum">
              <a:rPr lang="en-GB" altLang="lv-LV" sz="1400" smtClean="0">
                <a:solidFill>
                  <a:srgbClr val="000000"/>
                </a:solidFill>
              </a:rPr>
              <a:pPr/>
              <a:t>77</a:t>
            </a:fld>
            <a:endParaRPr lang="en-GB" altLang="lv-LV" sz="1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48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altLang="lv-LV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Vispārējie transkripcijas faktori (GTFi, General transcription factors) </a:t>
            </a:r>
            <a:endParaRPr lang="en-US" altLang="lv-LV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97654" y="1989138"/>
            <a:ext cx="8720909" cy="4114800"/>
          </a:xfrm>
        </p:spPr>
        <p:txBody>
          <a:bodyPr/>
          <a:lstStyle/>
          <a:p>
            <a:r>
              <a:rPr lang="lv-LV" altLang="lv-LV" dirty="0" smtClean="0"/>
              <a:t>Nepieciešami RNS polimerāzes piesaistei un transkripcijas uzsākšanai no lielākās daļas promoteru</a:t>
            </a:r>
          </a:p>
          <a:p>
            <a:r>
              <a:rPr lang="lv-LV" altLang="lv-LV" dirty="0" smtClean="0"/>
              <a:t>Analoga funkcija, kā </a:t>
            </a:r>
            <a:r>
              <a:rPr lang="el-GR" altLang="lv-LV" dirty="0" smtClean="0">
                <a:latin typeface="Calibri" panose="020F0502020204030204" pitchFamily="34" charset="0"/>
              </a:rPr>
              <a:t>σ</a:t>
            </a:r>
            <a:r>
              <a:rPr lang="lv-LV" altLang="lv-LV" dirty="0" smtClean="0">
                <a:latin typeface="Calibri" panose="020F0502020204030204" pitchFamily="34" charset="0"/>
              </a:rPr>
              <a:t> </a:t>
            </a:r>
            <a:r>
              <a:rPr lang="lv-LV" altLang="lv-LV" dirty="0" smtClean="0"/>
              <a:t>faktoram prokariotos</a:t>
            </a:r>
            <a:endParaRPr lang="lv-LV" altLang="lv-LV" dirty="0" smtClean="0"/>
          </a:p>
          <a:p>
            <a:r>
              <a:rPr lang="lv-LV" altLang="lv-LV" dirty="0" smtClean="0"/>
              <a:t>Eikariotos ir vismaz 6 GTFi – TFIIA, TFIIB, TFIID, TFIIE, TFIIF un TFIIH </a:t>
            </a:r>
            <a:endParaRPr lang="en-US" altLang="lv-LV" dirty="0" smtClean="0"/>
          </a:p>
        </p:txBody>
      </p:sp>
      <p:sp>
        <p:nvSpPr>
          <p:cNvPr id="3277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B2C4DBB-A0AF-42E4-94D6-CF0BB37620E8}" type="slidenum">
              <a:rPr lang="en-GB" altLang="lv-LV" sz="1400" smtClean="0"/>
              <a:pPr/>
              <a:t>78</a:t>
            </a:fld>
            <a:endParaRPr lang="en-GB" altLang="lv-LV" sz="1400" smtClean="0"/>
          </a:p>
        </p:txBody>
      </p:sp>
    </p:spTree>
    <p:extLst>
      <p:ext uri="{BB962C8B-B14F-4D97-AF65-F5344CB8AC3E}">
        <p14:creationId xmlns:p14="http://schemas.microsoft.com/office/powerpoint/2010/main" val="392883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4462462" cy="1143000"/>
          </a:xfrm>
        </p:spPr>
        <p:txBody>
          <a:bodyPr/>
          <a:lstStyle/>
          <a:p>
            <a:r>
              <a:rPr lang="lv-LV" altLang="lv-LV" sz="3600" smtClean="0"/>
              <a:t>GTFu funkcijas</a:t>
            </a:r>
            <a:endParaRPr lang="en-US" altLang="lv-LV" sz="3600" smtClean="0"/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04813"/>
            <a:ext cx="3733800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795963" y="1144588"/>
            <a:ext cx="4318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2400" smtClean="0">
                <a:solidFill>
                  <a:srgbClr val="000000"/>
                </a:solidFill>
              </a:rPr>
              <a:t>A</a:t>
            </a:r>
            <a:endParaRPr lang="en-US" altLang="lv-LV" sz="2400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92788" y="1836738"/>
            <a:ext cx="4318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2400" smtClean="0">
                <a:solidFill>
                  <a:srgbClr val="000000"/>
                </a:solidFill>
              </a:rPr>
              <a:t>B</a:t>
            </a:r>
            <a:endParaRPr lang="en-US" altLang="lv-LV" sz="2400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43663" y="3311525"/>
            <a:ext cx="431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2400" smtClean="0">
                <a:solidFill>
                  <a:srgbClr val="000000"/>
                </a:solidFill>
              </a:rPr>
              <a:t>C</a:t>
            </a:r>
            <a:endParaRPr lang="en-US" altLang="lv-LV" sz="2400" smtClea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92788" y="4797425"/>
            <a:ext cx="4318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lv-LV" altLang="lv-LV" sz="2400" smtClean="0">
                <a:solidFill>
                  <a:srgbClr val="000000"/>
                </a:solidFill>
              </a:rPr>
              <a:t>D</a:t>
            </a:r>
            <a:endParaRPr lang="en-US" altLang="lv-LV" sz="2400" smtClean="0">
              <a:solidFill>
                <a:srgbClr val="000000"/>
              </a:solidFill>
            </a:endParaRPr>
          </a:p>
        </p:txBody>
      </p:sp>
      <p:sp>
        <p:nvSpPr>
          <p:cNvPr id="28676" name="Content Placeholder 2"/>
          <p:cNvSpPr>
            <a:spLocks noGrp="1"/>
          </p:cNvSpPr>
          <p:nvPr>
            <p:ph idx="1"/>
          </p:nvPr>
        </p:nvSpPr>
        <p:spPr>
          <a:xfrm>
            <a:off x="107950" y="1341438"/>
            <a:ext cx="5688013" cy="5327650"/>
          </a:xfrm>
        </p:spPr>
        <p:txBody>
          <a:bodyPr/>
          <a:lstStyle/>
          <a:p>
            <a:r>
              <a:rPr lang="lv-LV" altLang="lv-LV" sz="2400" smtClean="0"/>
              <a:t>(A) TFIID (kura sastāvdaļa ir TBP) atpazīst TATA boksu</a:t>
            </a:r>
          </a:p>
          <a:p>
            <a:r>
              <a:rPr lang="lv-LV" altLang="lv-LV" sz="2400" smtClean="0"/>
              <a:t>(B) TFIIA un B stabilizē kompleksu, rada vietu RNS polimerāzes piesaistei</a:t>
            </a:r>
          </a:p>
          <a:p>
            <a:r>
              <a:rPr lang="lv-LV" altLang="lv-LV" sz="2400" smtClean="0"/>
              <a:t>(C) TFIIF piesaista brīvu RNS  polimerāzi un kopā ar TFIIE un H piesaistās esošajam kompleksam</a:t>
            </a:r>
          </a:p>
          <a:p>
            <a:r>
              <a:rPr lang="lv-LV" altLang="lv-LV" sz="2400" smtClean="0"/>
              <a:t>TFIIE un TFIIH ir iesaistīti dsDNS pavedienu atdalīšanā</a:t>
            </a:r>
          </a:p>
          <a:p>
            <a:r>
              <a:rPr lang="lv-LV" altLang="lv-LV" sz="2400" smtClean="0"/>
              <a:t>(D) Pēc visu faktoru un RNS polimerāzes piesasitīšanās sākas transkripcija</a:t>
            </a:r>
          </a:p>
          <a:p>
            <a:r>
              <a:rPr lang="lv-LV" altLang="lv-LV" sz="2400" smtClean="0"/>
              <a:t>Pēc transkripcijas uzsākšanas, GTFi no kompleksa disociē</a:t>
            </a:r>
            <a:endParaRPr lang="en-US" altLang="lv-LV" sz="2400" smtClean="0"/>
          </a:p>
        </p:txBody>
      </p:sp>
      <p:sp>
        <p:nvSpPr>
          <p:cNvPr id="3380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77644BA-544A-4C63-B5B6-C8CCA7A54C81}" type="slidenum">
              <a:rPr lang="en-GB" altLang="lv-LV" sz="1400" smtClean="0">
                <a:solidFill>
                  <a:srgbClr val="000000"/>
                </a:solidFill>
              </a:rPr>
              <a:pPr/>
              <a:t>79</a:t>
            </a:fld>
            <a:endParaRPr lang="en-GB" altLang="lv-LV" sz="1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3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Lekcijas saturs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209" y="1825625"/>
            <a:ext cx="8797770" cy="4351338"/>
          </a:xfrm>
        </p:spPr>
        <p:txBody>
          <a:bodyPr/>
          <a:lstStyle/>
          <a:p>
            <a:r>
              <a:rPr lang="lv-LV" dirty="0" smtClean="0"/>
              <a:t>RNS biosintēzes kontrole prokariotos (šodien)</a:t>
            </a:r>
          </a:p>
          <a:p>
            <a:r>
              <a:rPr lang="lv-LV" dirty="0"/>
              <a:t>Proteīnu biosintēzes </a:t>
            </a:r>
            <a:r>
              <a:rPr lang="lv-LV" dirty="0" smtClean="0"/>
              <a:t>kontrole prokariotos (šodien)</a:t>
            </a:r>
            <a:endParaRPr lang="lv-LV" dirty="0"/>
          </a:p>
          <a:p>
            <a:r>
              <a:rPr lang="lv-LV" dirty="0" smtClean="0"/>
              <a:t>RNS biosintēzes kontrole eikariotos (16.02)</a:t>
            </a:r>
          </a:p>
          <a:p>
            <a:r>
              <a:rPr lang="lv-LV" dirty="0" smtClean="0"/>
              <a:t>Pēctranskripcijas RNS kontrole eikariotos (16.02)</a:t>
            </a:r>
          </a:p>
          <a:p>
            <a:r>
              <a:rPr lang="lv-LV" dirty="0" smtClean="0"/>
              <a:t>Translācijas un pēctranslācijas kontrole eikariotos (16.02)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020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472" y="0"/>
            <a:ext cx="8715285" cy="1143000"/>
          </a:xfrm>
        </p:spPr>
        <p:txBody>
          <a:bodyPr/>
          <a:lstStyle/>
          <a:p>
            <a:r>
              <a:rPr 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Promoteru proksimālie elementi un enhānseri</a:t>
            </a:r>
            <a:endParaRPr lang="lv-LV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72" y="3067451"/>
            <a:ext cx="8850486" cy="4114800"/>
          </a:xfrm>
        </p:spPr>
        <p:txBody>
          <a:bodyPr/>
          <a:lstStyle/>
          <a:p>
            <a:r>
              <a:rPr lang="lv-LV" sz="2000" dirty="0" smtClean="0"/>
              <a:t>Papildus promoterim, kurš piesaista vispārējos transkripcijas faktorus, eikariotos ir citas transkripciju regulējošas sekvences, kuras piesaista regulatoros proteīnus</a:t>
            </a:r>
          </a:p>
          <a:p>
            <a:r>
              <a:rPr lang="lv-LV" sz="2000" dirty="0" smtClean="0"/>
              <a:t>Promotera proksimālie elementi ir īsas, 6-10 bp sekvences, kuras atrodas netālu (līdz 200 bp) no promotera – pirms vai pēc transkripcijas starta</a:t>
            </a:r>
          </a:p>
          <a:p>
            <a:r>
              <a:rPr lang="lv-LV" sz="2000" dirty="0" smtClean="0"/>
              <a:t>Enhānsera elementi ir garāki (ap 200 bp) un var atrasties līdz pat 50 000 bp no gēna sākuma – pirms gēna, pēc gēna vai intronā</a:t>
            </a:r>
          </a:p>
          <a:p>
            <a:r>
              <a:rPr lang="lv-LV" sz="2000" dirty="0" smtClean="0"/>
              <a:t>Katrs 200 bp enhānsera elements arī satur vairākas īsas, 6-10bp regulējošas sekvences</a:t>
            </a:r>
          </a:p>
          <a:p>
            <a:r>
              <a:rPr lang="lv-LV" sz="2000" dirty="0" smtClean="0"/>
              <a:t>Šobrīd vēl nav skaidrs, vai CpG promoteru gēniem ir arī enhānseri</a:t>
            </a:r>
          </a:p>
          <a:p>
            <a:endParaRPr lang="lv-LV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A2090-5FDA-4687-890C-BA95EBF133CA}" type="slidenum">
              <a:rPr lang="en-GB" altLang="lv-LV" smtClean="0">
                <a:solidFill>
                  <a:srgbClr val="000000"/>
                </a:solidFill>
              </a:rPr>
              <a:pPr>
                <a:defRPr/>
              </a:pPr>
              <a:t>80</a:t>
            </a:fld>
            <a:endParaRPr lang="en-GB" altLang="lv-LV">
              <a:solidFill>
                <a:srgbClr val="00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-20344" y="1694567"/>
            <a:ext cx="90641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-20344" y="1777055"/>
            <a:ext cx="9064101" cy="233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250339" y="1599133"/>
            <a:ext cx="625135" cy="4083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1" name="Rectangle 20"/>
          <p:cNvSpPr/>
          <p:nvPr/>
        </p:nvSpPr>
        <p:spPr>
          <a:xfrm>
            <a:off x="4099914" y="1597652"/>
            <a:ext cx="1209581" cy="4083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Rectangle 9"/>
          <p:cNvSpPr/>
          <p:nvPr/>
        </p:nvSpPr>
        <p:spPr>
          <a:xfrm>
            <a:off x="5525058" y="1597652"/>
            <a:ext cx="1140778" cy="4083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>
                <a:solidFill>
                  <a:schemeClr val="tx1"/>
                </a:solidFill>
              </a:rPr>
              <a:t>Introns</a:t>
            </a:r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29136" y="1597653"/>
            <a:ext cx="221941" cy="408373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8" name="Rectangle 7"/>
          <p:cNvSpPr/>
          <p:nvPr/>
        </p:nvSpPr>
        <p:spPr>
          <a:xfrm>
            <a:off x="3875474" y="1597653"/>
            <a:ext cx="221941" cy="408373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Rectangle 8"/>
          <p:cNvSpPr/>
          <p:nvPr/>
        </p:nvSpPr>
        <p:spPr>
          <a:xfrm>
            <a:off x="5305520" y="1597652"/>
            <a:ext cx="221941" cy="408373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1" name="Rectangle 10"/>
          <p:cNvSpPr/>
          <p:nvPr/>
        </p:nvSpPr>
        <p:spPr>
          <a:xfrm>
            <a:off x="6655664" y="1597652"/>
            <a:ext cx="221941" cy="408373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2" name="Rectangle 11"/>
          <p:cNvSpPr/>
          <p:nvPr/>
        </p:nvSpPr>
        <p:spPr>
          <a:xfrm>
            <a:off x="7930343" y="1563992"/>
            <a:ext cx="914034" cy="366943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6" name="Rectangle 25"/>
          <p:cNvSpPr/>
          <p:nvPr/>
        </p:nvSpPr>
        <p:spPr>
          <a:xfrm>
            <a:off x="4222257" y="1623580"/>
            <a:ext cx="914034" cy="353558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7" name="Rectangle 26"/>
          <p:cNvSpPr/>
          <p:nvPr/>
        </p:nvSpPr>
        <p:spPr>
          <a:xfrm>
            <a:off x="44205" y="1604311"/>
            <a:ext cx="1187176" cy="366943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337940" y="1581377"/>
            <a:ext cx="363984" cy="337351"/>
          </a:xfrm>
          <a:custGeom>
            <a:avLst/>
            <a:gdLst>
              <a:gd name="connsiteX0" fmla="*/ 363984 w 363984"/>
              <a:gd name="connsiteY0" fmla="*/ 0 h 337351"/>
              <a:gd name="connsiteX1" fmla="*/ 177553 w 363984"/>
              <a:gd name="connsiteY1" fmla="*/ 337351 h 337351"/>
              <a:gd name="connsiteX2" fmla="*/ 0 w 363984"/>
              <a:gd name="connsiteY2" fmla="*/ 328473 h 337351"/>
              <a:gd name="connsiteX3" fmla="*/ 204186 w 363984"/>
              <a:gd name="connsiteY3" fmla="*/ 0 h 337351"/>
              <a:gd name="connsiteX4" fmla="*/ 363984 w 363984"/>
              <a:gd name="connsiteY4" fmla="*/ 0 h 33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984" h="337351">
                <a:moveTo>
                  <a:pt x="363984" y="0"/>
                </a:moveTo>
                <a:lnTo>
                  <a:pt x="177553" y="337351"/>
                </a:lnTo>
                <a:lnTo>
                  <a:pt x="0" y="328473"/>
                </a:lnTo>
                <a:lnTo>
                  <a:pt x="204186" y="0"/>
                </a:lnTo>
                <a:lnTo>
                  <a:pt x="363984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3" name="Freeform 32"/>
          <p:cNvSpPr/>
          <p:nvPr/>
        </p:nvSpPr>
        <p:spPr>
          <a:xfrm>
            <a:off x="7393988" y="1593584"/>
            <a:ext cx="363984" cy="337351"/>
          </a:xfrm>
          <a:custGeom>
            <a:avLst/>
            <a:gdLst>
              <a:gd name="connsiteX0" fmla="*/ 363984 w 363984"/>
              <a:gd name="connsiteY0" fmla="*/ 0 h 337351"/>
              <a:gd name="connsiteX1" fmla="*/ 177553 w 363984"/>
              <a:gd name="connsiteY1" fmla="*/ 337351 h 337351"/>
              <a:gd name="connsiteX2" fmla="*/ 0 w 363984"/>
              <a:gd name="connsiteY2" fmla="*/ 328473 h 337351"/>
              <a:gd name="connsiteX3" fmla="*/ 204186 w 363984"/>
              <a:gd name="connsiteY3" fmla="*/ 0 h 337351"/>
              <a:gd name="connsiteX4" fmla="*/ 363984 w 363984"/>
              <a:gd name="connsiteY4" fmla="*/ 0 h 33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984" h="337351">
                <a:moveTo>
                  <a:pt x="363984" y="0"/>
                </a:moveTo>
                <a:lnTo>
                  <a:pt x="177553" y="337351"/>
                </a:lnTo>
                <a:lnTo>
                  <a:pt x="0" y="328473"/>
                </a:lnTo>
                <a:lnTo>
                  <a:pt x="204186" y="0"/>
                </a:lnTo>
                <a:lnTo>
                  <a:pt x="363984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1302805" y="1571644"/>
            <a:ext cx="233036" cy="38321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502365" y="1569586"/>
            <a:ext cx="233036" cy="38321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360511" y="1585445"/>
            <a:ext cx="233036" cy="38321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7558413" y="1585444"/>
            <a:ext cx="233036" cy="38321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656463" y="1623580"/>
            <a:ext cx="65076" cy="347674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9" name="Rectangle 38"/>
          <p:cNvSpPr/>
          <p:nvPr/>
        </p:nvSpPr>
        <p:spPr>
          <a:xfrm>
            <a:off x="2549067" y="1624528"/>
            <a:ext cx="65076" cy="347674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0" name="Rectangle 39"/>
          <p:cNvSpPr/>
          <p:nvPr/>
        </p:nvSpPr>
        <p:spPr>
          <a:xfrm>
            <a:off x="2753583" y="1623580"/>
            <a:ext cx="65076" cy="347674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1" name="Rectangle 40"/>
          <p:cNvSpPr/>
          <p:nvPr/>
        </p:nvSpPr>
        <p:spPr>
          <a:xfrm>
            <a:off x="2857501" y="1623580"/>
            <a:ext cx="65076" cy="347674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2" name="Rectangle 41"/>
          <p:cNvSpPr/>
          <p:nvPr/>
        </p:nvSpPr>
        <p:spPr>
          <a:xfrm>
            <a:off x="2448248" y="1626677"/>
            <a:ext cx="65076" cy="347674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3" name="Rectangle 42"/>
          <p:cNvSpPr/>
          <p:nvPr/>
        </p:nvSpPr>
        <p:spPr>
          <a:xfrm>
            <a:off x="3280860" y="1625257"/>
            <a:ext cx="65076" cy="347674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4" name="Rectangle 43"/>
          <p:cNvSpPr/>
          <p:nvPr/>
        </p:nvSpPr>
        <p:spPr>
          <a:xfrm>
            <a:off x="3379811" y="1623580"/>
            <a:ext cx="65076" cy="347674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46" name="Straight Arrow Connector 45"/>
          <p:cNvCxnSpPr>
            <a:endCxn id="9" idx="2"/>
          </p:cNvCxnSpPr>
          <p:nvPr/>
        </p:nvCxnSpPr>
        <p:spPr>
          <a:xfrm flipV="1">
            <a:off x="5412790" y="2006025"/>
            <a:ext cx="3701" cy="24117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136291" y="2184435"/>
            <a:ext cx="140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Eksons</a:t>
            </a:r>
            <a:endParaRPr lang="lv-LV" dirty="0"/>
          </a:p>
        </p:txBody>
      </p:sp>
      <p:cxnSp>
        <p:nvCxnSpPr>
          <p:cNvPr id="49" name="Straight Arrow Connector 48"/>
          <p:cNvCxnSpPr>
            <a:endCxn id="14" idx="2"/>
          </p:cNvCxnSpPr>
          <p:nvPr/>
        </p:nvCxnSpPr>
        <p:spPr>
          <a:xfrm flipV="1">
            <a:off x="2681865" y="1971254"/>
            <a:ext cx="7136" cy="39965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979539" y="2314043"/>
            <a:ext cx="2321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Promotera proksimālie elementi</a:t>
            </a:r>
            <a:endParaRPr lang="lv-LV" dirty="0"/>
          </a:p>
        </p:txBody>
      </p:sp>
      <p:sp>
        <p:nvSpPr>
          <p:cNvPr id="53" name="TextBox 52"/>
          <p:cNvSpPr txBox="1"/>
          <p:nvPr/>
        </p:nvSpPr>
        <p:spPr>
          <a:xfrm>
            <a:off x="2310447" y="943514"/>
            <a:ext cx="1659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TATA bokss</a:t>
            </a:r>
            <a:endParaRPr lang="lv-LV" dirty="0"/>
          </a:p>
        </p:txBody>
      </p:sp>
      <p:cxnSp>
        <p:nvCxnSpPr>
          <p:cNvPr id="55" name="Straight Arrow Connector 54"/>
          <p:cNvCxnSpPr>
            <a:endCxn id="41" idx="0"/>
          </p:cNvCxnSpPr>
          <p:nvPr/>
        </p:nvCxnSpPr>
        <p:spPr>
          <a:xfrm>
            <a:off x="2890039" y="1313238"/>
            <a:ext cx="0" cy="31034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4331060" y="1629135"/>
            <a:ext cx="65076" cy="3395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7" name="Rectangle 56"/>
          <p:cNvSpPr/>
          <p:nvPr/>
        </p:nvSpPr>
        <p:spPr>
          <a:xfrm>
            <a:off x="4463288" y="1629135"/>
            <a:ext cx="65076" cy="3395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8" name="Rectangle 57"/>
          <p:cNvSpPr/>
          <p:nvPr/>
        </p:nvSpPr>
        <p:spPr>
          <a:xfrm>
            <a:off x="4604393" y="1629135"/>
            <a:ext cx="65076" cy="3395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9" name="Rectangle 58"/>
          <p:cNvSpPr/>
          <p:nvPr/>
        </p:nvSpPr>
        <p:spPr>
          <a:xfrm>
            <a:off x="4882998" y="1631395"/>
            <a:ext cx="65076" cy="3372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0" name="Rectangle 59"/>
          <p:cNvSpPr/>
          <p:nvPr/>
        </p:nvSpPr>
        <p:spPr>
          <a:xfrm>
            <a:off x="4742746" y="1628783"/>
            <a:ext cx="65076" cy="3372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1" name="Rectangle 60"/>
          <p:cNvSpPr/>
          <p:nvPr/>
        </p:nvSpPr>
        <p:spPr>
          <a:xfrm>
            <a:off x="5016740" y="1628783"/>
            <a:ext cx="65076" cy="3372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2" name="Rectangle 61"/>
          <p:cNvSpPr/>
          <p:nvPr/>
        </p:nvSpPr>
        <p:spPr>
          <a:xfrm>
            <a:off x="8018163" y="1571996"/>
            <a:ext cx="65076" cy="3395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3" name="Rectangle 62"/>
          <p:cNvSpPr/>
          <p:nvPr/>
        </p:nvSpPr>
        <p:spPr>
          <a:xfrm>
            <a:off x="8150391" y="1571996"/>
            <a:ext cx="65076" cy="3395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4" name="Rectangle 63"/>
          <p:cNvSpPr/>
          <p:nvPr/>
        </p:nvSpPr>
        <p:spPr>
          <a:xfrm>
            <a:off x="8291496" y="1571996"/>
            <a:ext cx="65076" cy="3395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5" name="Rectangle 64"/>
          <p:cNvSpPr/>
          <p:nvPr/>
        </p:nvSpPr>
        <p:spPr>
          <a:xfrm>
            <a:off x="8570101" y="1574256"/>
            <a:ext cx="65076" cy="3372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6" name="Rectangle 65"/>
          <p:cNvSpPr/>
          <p:nvPr/>
        </p:nvSpPr>
        <p:spPr>
          <a:xfrm>
            <a:off x="8429849" y="1571644"/>
            <a:ext cx="65076" cy="3372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7" name="Rectangle 66"/>
          <p:cNvSpPr/>
          <p:nvPr/>
        </p:nvSpPr>
        <p:spPr>
          <a:xfrm>
            <a:off x="8703843" y="1571644"/>
            <a:ext cx="65076" cy="3372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8" name="Rectangle 67"/>
          <p:cNvSpPr/>
          <p:nvPr/>
        </p:nvSpPr>
        <p:spPr>
          <a:xfrm>
            <a:off x="242244" y="1604663"/>
            <a:ext cx="65076" cy="3395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9" name="Rectangle 68"/>
          <p:cNvSpPr/>
          <p:nvPr/>
        </p:nvSpPr>
        <p:spPr>
          <a:xfrm>
            <a:off x="374472" y="1604663"/>
            <a:ext cx="65076" cy="3395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0" name="Rectangle 69"/>
          <p:cNvSpPr/>
          <p:nvPr/>
        </p:nvSpPr>
        <p:spPr>
          <a:xfrm>
            <a:off x="515577" y="1604663"/>
            <a:ext cx="65076" cy="3395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1" name="Rectangle 70"/>
          <p:cNvSpPr/>
          <p:nvPr/>
        </p:nvSpPr>
        <p:spPr>
          <a:xfrm>
            <a:off x="794182" y="1606923"/>
            <a:ext cx="65076" cy="3372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2" name="Rectangle 71"/>
          <p:cNvSpPr/>
          <p:nvPr/>
        </p:nvSpPr>
        <p:spPr>
          <a:xfrm>
            <a:off x="653930" y="1604311"/>
            <a:ext cx="65076" cy="3372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3" name="Rectangle 72"/>
          <p:cNvSpPr/>
          <p:nvPr/>
        </p:nvSpPr>
        <p:spPr>
          <a:xfrm>
            <a:off x="927924" y="1604311"/>
            <a:ext cx="65076" cy="3372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4" name="TextBox 73"/>
          <p:cNvSpPr txBox="1"/>
          <p:nvPr/>
        </p:nvSpPr>
        <p:spPr>
          <a:xfrm>
            <a:off x="44023" y="1587733"/>
            <a:ext cx="122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Enhānseris</a:t>
            </a:r>
            <a:endParaRPr lang="lv-LV" dirty="0"/>
          </a:p>
        </p:txBody>
      </p:sp>
      <p:cxnSp>
        <p:nvCxnSpPr>
          <p:cNvPr id="75" name="Straight Arrow Connector 74"/>
          <p:cNvCxnSpPr/>
          <p:nvPr/>
        </p:nvCxnSpPr>
        <p:spPr>
          <a:xfrm flipV="1">
            <a:off x="8031433" y="1937461"/>
            <a:ext cx="3701" cy="24117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558413" y="2126613"/>
            <a:ext cx="1585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Enhānsera regulējošās sekvences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8713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lv-LV" altLang="lv-LV" smtClean="0"/>
          </a:p>
        </p:txBody>
      </p:sp>
      <p:pic>
        <p:nvPicPr>
          <p:cNvPr id="31747" name="Picture 3" descr="figure-11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229600" cy="574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468313" y="0"/>
            <a:ext cx="7772400" cy="213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lv-LV" sz="2400" smtClean="0">
              <a:solidFill>
                <a:srgbClr val="000000"/>
              </a:solidFill>
            </a:endParaRP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9144000" cy="1143000"/>
          </a:xfrm>
        </p:spPr>
        <p:txBody>
          <a:bodyPr/>
          <a:lstStyle/>
          <a:p>
            <a:pPr eaLnBrk="1" hangingPunct="1"/>
            <a:r>
              <a:rPr lang="lv-LV" altLang="lv-LV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Transkripcijas iniciācija eikariotos - pārskats</a:t>
            </a:r>
            <a:endParaRPr lang="en-GB" altLang="lv-LV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779838" y="1844675"/>
            <a:ext cx="165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lv-LV" altLang="lv-LV" sz="2400" smtClean="0">
                <a:solidFill>
                  <a:srgbClr val="000000"/>
                </a:solidFill>
              </a:rPr>
              <a:t>Enhancer</a:t>
            </a:r>
          </a:p>
        </p:txBody>
      </p:sp>
      <p:sp>
        <p:nvSpPr>
          <p:cNvPr id="3175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F0483F2-22CD-47A6-9E76-4ACB054149DC}" type="slidenum">
              <a:rPr lang="en-GB" altLang="lv-LV" sz="1400" smtClean="0">
                <a:solidFill>
                  <a:srgbClr val="000000"/>
                </a:solidFill>
              </a:rPr>
              <a:pPr/>
              <a:t>81</a:t>
            </a:fld>
            <a:endParaRPr lang="en-GB" altLang="lv-LV" sz="1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63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94425" y="190499"/>
            <a:ext cx="7772400" cy="1143000"/>
          </a:xfrm>
        </p:spPr>
        <p:txBody>
          <a:bodyPr/>
          <a:lstStyle/>
          <a:p>
            <a:r>
              <a:rPr lang="lv-LV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Mediators</a:t>
            </a:r>
            <a:endParaRPr lang="lv-LV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650" y="2478350"/>
            <a:ext cx="7772400" cy="4114800"/>
          </a:xfrm>
        </p:spPr>
        <p:txBody>
          <a:bodyPr/>
          <a:lstStyle/>
          <a:p>
            <a:r>
              <a:rPr lang="lv-LV" sz="2400" dirty="0" smtClean="0"/>
              <a:t>Transkripcijas ko-aktivators</a:t>
            </a:r>
          </a:p>
          <a:p>
            <a:r>
              <a:rPr lang="lv-LV" sz="2400" dirty="0" smtClean="0"/>
              <a:t>Veido «molekulāru tiltu» starp aktivatoriem un RNS polimerāzes kompleksu</a:t>
            </a:r>
          </a:p>
          <a:p>
            <a:r>
              <a:rPr lang="lv-LV" sz="2400" dirty="0" smtClean="0"/>
              <a:t>Satur aptuveni 30 subvienības</a:t>
            </a:r>
          </a:p>
          <a:p>
            <a:r>
              <a:rPr lang="lv-LV" sz="2400" dirty="0" smtClean="0"/>
              <a:t>Dažas subvienības mijiedarbojas ar RNS polimerāzi, citas – ar transkripcijas aktivatoriem</a:t>
            </a:r>
          </a:p>
          <a:p>
            <a:r>
              <a:rPr lang="lv-LV" sz="2400" dirty="0" smtClean="0"/>
              <a:t>Dažas subienības ir nepieciešamas transkripcijai no visiem promoteriem</a:t>
            </a:r>
          </a:p>
          <a:p>
            <a:r>
              <a:rPr lang="lv-LV" sz="2400" dirty="0" smtClean="0"/>
              <a:t>Citas subvienības ir nepieciešamas specifisku gēnu ekspresijai</a:t>
            </a:r>
          </a:p>
          <a:p>
            <a:endParaRPr lang="lv-LV" sz="2400" dirty="0" smtClean="0"/>
          </a:p>
          <a:p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A2090-5FDA-4687-890C-BA95EBF133CA}" type="slidenum">
              <a:rPr lang="en-GB" altLang="lv-LV" smtClean="0">
                <a:solidFill>
                  <a:srgbClr val="000000"/>
                </a:solidFill>
              </a:rPr>
              <a:pPr>
                <a:defRPr/>
              </a:pPr>
              <a:t>82</a:t>
            </a:fld>
            <a:endParaRPr lang="en-GB" altLang="lv-LV">
              <a:solidFill>
                <a:srgbClr val="000000"/>
              </a:solidFill>
            </a:endParaRPr>
          </a:p>
        </p:txBody>
      </p:sp>
      <p:pic>
        <p:nvPicPr>
          <p:cNvPr id="5" name="Picture 5" descr="C:\Documents and Settings\kaspars\My Documents\Lectures\transcriptional control in eukaryotes\images lodish ch 11\figure-11-35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46" y="278256"/>
            <a:ext cx="4197658" cy="250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67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3048000" cy="3200400"/>
          </a:xfrm>
        </p:spPr>
        <p:txBody>
          <a:bodyPr/>
          <a:lstStyle/>
          <a:p>
            <a:r>
              <a:rPr lang="lv-LV" altLang="lv-LV" sz="3600" dirty="0" smtClean="0"/>
              <a:t>Nukleosomu struktūra</a:t>
            </a:r>
            <a:endParaRPr lang="en-GB" altLang="lv-LV" sz="3600" dirty="0"/>
          </a:p>
        </p:txBody>
      </p:sp>
      <p:pic>
        <p:nvPicPr>
          <p:cNvPr id="97287" name="Picture 7" descr="http://www.bmb.psu.edu/faculty/tan/lab/gallery/nc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2425"/>
            <a:ext cx="4953000" cy="396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10000"/>
            <a:ext cx="2819400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289" name="Rectangle 9"/>
          <p:cNvSpPr>
            <a:spLocks noChangeArrowheads="1"/>
          </p:cNvSpPr>
          <p:nvPr/>
        </p:nvSpPr>
        <p:spPr bwMode="auto">
          <a:xfrm>
            <a:off x="5181600" y="4038600"/>
            <a:ext cx="533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7772400" y="5257800"/>
            <a:ext cx="4572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v-LV"/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5562600" y="54864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altLang="lv-LV"/>
              <a:t>Histone monomer</a:t>
            </a:r>
            <a:endParaRPr lang="en-GB" altLang="lv-LV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A2A4-0102-481D-BE21-6059FF5F4BAC}" type="slidenum">
              <a:rPr lang="en-US" altLang="lv-LV" smtClean="0">
                <a:solidFill>
                  <a:srgbClr val="000000"/>
                </a:solidFill>
              </a:rPr>
              <a:pPr/>
              <a:t>83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4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1028" descr="C:\Documents and Settings\kaspars\My Documents\Lectures\Lodish\Lodish ch 10\figure-10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3" name="Rectangle 102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altLang="lv-LV" dirty="0" smtClean="0"/>
              <a:t>Hromatīna struktūra</a:t>
            </a:r>
            <a:endParaRPr lang="en-GB" altLang="lv-LV" dirty="0"/>
          </a:p>
        </p:txBody>
      </p:sp>
      <p:sp>
        <p:nvSpPr>
          <p:cNvPr id="94214" name="Freeform 1030"/>
          <p:cNvSpPr>
            <a:spLocks/>
          </p:cNvSpPr>
          <p:nvPr/>
        </p:nvSpPr>
        <p:spPr bwMode="auto">
          <a:xfrm>
            <a:off x="2438400" y="977900"/>
            <a:ext cx="4800600" cy="4953000"/>
          </a:xfrm>
          <a:custGeom>
            <a:avLst/>
            <a:gdLst>
              <a:gd name="T0" fmla="*/ 0 w 3024"/>
              <a:gd name="T1" fmla="*/ 2696 h 3120"/>
              <a:gd name="T2" fmla="*/ 96 w 3024"/>
              <a:gd name="T3" fmla="*/ 2936 h 3120"/>
              <a:gd name="T4" fmla="*/ 384 w 3024"/>
              <a:gd name="T5" fmla="*/ 3080 h 3120"/>
              <a:gd name="T6" fmla="*/ 912 w 3024"/>
              <a:gd name="T7" fmla="*/ 3080 h 3120"/>
              <a:gd name="T8" fmla="*/ 1248 w 3024"/>
              <a:gd name="T9" fmla="*/ 2840 h 3120"/>
              <a:gd name="T10" fmla="*/ 1248 w 3024"/>
              <a:gd name="T11" fmla="*/ 1736 h 3120"/>
              <a:gd name="T12" fmla="*/ 1248 w 3024"/>
              <a:gd name="T13" fmla="*/ 872 h 3120"/>
              <a:gd name="T14" fmla="*/ 1296 w 3024"/>
              <a:gd name="T15" fmla="*/ 344 h 3120"/>
              <a:gd name="T16" fmla="*/ 1632 w 3024"/>
              <a:gd name="T17" fmla="*/ 104 h 3120"/>
              <a:gd name="T18" fmla="*/ 2256 w 3024"/>
              <a:gd name="T19" fmla="*/ 8 h 3120"/>
              <a:gd name="T20" fmla="*/ 2688 w 3024"/>
              <a:gd name="T21" fmla="*/ 56 h 3120"/>
              <a:gd name="T22" fmla="*/ 3024 w 3024"/>
              <a:gd name="T23" fmla="*/ 104 h 3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024" h="3120">
                <a:moveTo>
                  <a:pt x="0" y="2696"/>
                </a:moveTo>
                <a:cubicBezTo>
                  <a:pt x="16" y="2784"/>
                  <a:pt x="32" y="2872"/>
                  <a:pt x="96" y="2936"/>
                </a:cubicBezTo>
                <a:cubicBezTo>
                  <a:pt x="160" y="3000"/>
                  <a:pt x="248" y="3056"/>
                  <a:pt x="384" y="3080"/>
                </a:cubicBezTo>
                <a:cubicBezTo>
                  <a:pt x="520" y="3104"/>
                  <a:pt x="768" y="3120"/>
                  <a:pt x="912" y="3080"/>
                </a:cubicBezTo>
                <a:cubicBezTo>
                  <a:pt x="1056" y="3040"/>
                  <a:pt x="1192" y="3064"/>
                  <a:pt x="1248" y="2840"/>
                </a:cubicBezTo>
                <a:cubicBezTo>
                  <a:pt x="1304" y="2616"/>
                  <a:pt x="1248" y="2064"/>
                  <a:pt x="1248" y="1736"/>
                </a:cubicBezTo>
                <a:cubicBezTo>
                  <a:pt x="1248" y="1408"/>
                  <a:pt x="1240" y="1104"/>
                  <a:pt x="1248" y="872"/>
                </a:cubicBezTo>
                <a:cubicBezTo>
                  <a:pt x="1256" y="640"/>
                  <a:pt x="1232" y="472"/>
                  <a:pt x="1296" y="344"/>
                </a:cubicBezTo>
                <a:cubicBezTo>
                  <a:pt x="1360" y="216"/>
                  <a:pt x="1472" y="160"/>
                  <a:pt x="1632" y="104"/>
                </a:cubicBezTo>
                <a:cubicBezTo>
                  <a:pt x="1792" y="48"/>
                  <a:pt x="2080" y="16"/>
                  <a:pt x="2256" y="8"/>
                </a:cubicBezTo>
                <a:cubicBezTo>
                  <a:pt x="2432" y="0"/>
                  <a:pt x="2560" y="40"/>
                  <a:pt x="2688" y="56"/>
                </a:cubicBezTo>
                <a:cubicBezTo>
                  <a:pt x="2816" y="72"/>
                  <a:pt x="2968" y="96"/>
                  <a:pt x="3024" y="10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A2A4-0102-481D-BE21-6059FF5F4BAC}" type="slidenum">
              <a:rPr lang="en-US" altLang="lv-LV" smtClean="0">
                <a:solidFill>
                  <a:srgbClr val="000000"/>
                </a:solidFill>
              </a:rPr>
              <a:pPr/>
              <a:t>84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0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222" y="190500"/>
            <a:ext cx="7772400" cy="1143000"/>
          </a:xfrm>
        </p:spPr>
        <p:txBody>
          <a:bodyPr/>
          <a:lstStyle/>
          <a:p>
            <a:r>
              <a:rPr lang="lv-LV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Mehānismi hromatīna struktūras izmainīšanai</a:t>
            </a:r>
            <a:endParaRPr lang="lv-LV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222" y="1715365"/>
            <a:ext cx="7772400" cy="4114800"/>
          </a:xfrm>
        </p:spPr>
        <p:txBody>
          <a:bodyPr/>
          <a:lstStyle/>
          <a:p>
            <a:r>
              <a:rPr lang="lv-LV" dirty="0" smtClean="0"/>
              <a:t>Histonu </a:t>
            </a:r>
            <a:r>
              <a:rPr lang="lv-LV" dirty="0" smtClean="0"/>
              <a:t>kovalentā modificēšana</a:t>
            </a:r>
          </a:p>
          <a:p>
            <a:pPr lvl="1">
              <a:lnSpc>
                <a:spcPct val="150000"/>
              </a:lnSpc>
            </a:pPr>
            <a:r>
              <a:rPr lang="lv-LV" b="1" u="sng" dirty="0" smtClean="0"/>
              <a:t>acetilēšana</a:t>
            </a:r>
          </a:p>
          <a:p>
            <a:pPr lvl="1">
              <a:lnSpc>
                <a:spcPct val="150000"/>
              </a:lnSpc>
            </a:pPr>
            <a:r>
              <a:rPr lang="lv-LV" b="1" u="sng" dirty="0" smtClean="0"/>
              <a:t>metilēšana</a:t>
            </a:r>
          </a:p>
          <a:p>
            <a:pPr lvl="1">
              <a:lnSpc>
                <a:spcPct val="150000"/>
              </a:lnSpc>
            </a:pPr>
            <a:r>
              <a:rPr lang="lv-LV" dirty="0" smtClean="0"/>
              <a:t>fosforilēšana</a:t>
            </a:r>
          </a:p>
          <a:p>
            <a:pPr lvl="1">
              <a:lnSpc>
                <a:spcPct val="150000"/>
              </a:lnSpc>
            </a:pPr>
            <a:r>
              <a:rPr lang="lv-LV" dirty="0" smtClean="0"/>
              <a:t>ubihitinilēšana</a:t>
            </a:r>
          </a:p>
          <a:p>
            <a:pPr lvl="1">
              <a:lnSpc>
                <a:spcPct val="150000"/>
              </a:lnSpc>
            </a:pPr>
            <a:r>
              <a:rPr lang="lv-LV" dirty="0" smtClean="0"/>
              <a:t>sumoilēšana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B82F-AC71-4A2B-BD92-AE371672E33C}" type="slidenum">
              <a:rPr lang="en-US" altLang="lv-LV" smtClean="0">
                <a:solidFill>
                  <a:srgbClr val="000000"/>
                </a:solidFill>
              </a:rPr>
              <a:pPr/>
              <a:t>85</a:t>
            </a:fld>
            <a:endParaRPr lang="en-US" altLang="lv-LV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086" y="5774674"/>
            <a:ext cx="1811831" cy="947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862" y="4622566"/>
            <a:ext cx="1860131" cy="1152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372" y="3889751"/>
            <a:ext cx="846100" cy="732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1015" y="2370899"/>
            <a:ext cx="740407" cy="7334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70086" y="3293616"/>
            <a:ext cx="1124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-CH</a:t>
            </a:r>
            <a:r>
              <a:rPr lang="lv-LV" baseline="-25000" dirty="0" smtClean="0"/>
              <a:t>3</a:t>
            </a:r>
            <a:endParaRPr lang="lv-LV" baseline="-25000" dirty="0"/>
          </a:p>
        </p:txBody>
      </p:sp>
    </p:spTree>
    <p:extLst>
      <p:ext uri="{BB962C8B-B14F-4D97-AF65-F5344CB8AC3E}">
        <p14:creationId xmlns:p14="http://schemas.microsoft.com/office/powerpoint/2010/main" val="228473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73855"/>
            <a:ext cx="7772400" cy="1143000"/>
          </a:xfrm>
        </p:spPr>
        <p:txBody>
          <a:bodyPr/>
          <a:lstStyle/>
          <a:p>
            <a:r>
              <a:rPr lang="lv-LV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Histonu kovalentā modificēšana</a:t>
            </a:r>
            <a:endParaRPr lang="lv-LV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55" y="693937"/>
            <a:ext cx="5710436" cy="411776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B82F-AC71-4A2B-BD92-AE371672E33C}" type="slidenum">
              <a:rPr lang="en-US" altLang="lv-LV" smtClean="0">
                <a:solidFill>
                  <a:srgbClr val="000000"/>
                </a:solidFill>
              </a:rPr>
              <a:pPr/>
              <a:t>86</a:t>
            </a:fld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553" y="4678740"/>
            <a:ext cx="88421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Histoni satur fleksiblas, nestrukturētus N- un, mazākā mērā, arī C- galus, kuri var tikt kovalenti modificēti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Histonu modifikāciju rezultātā izmainās DNS pieejamība transkripcijai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Modificētās histonu «astes» veido «histonu kodu», kuru nolasa hromatīnu modificējošie proteīni</a:t>
            </a:r>
            <a:endParaRPr lang="lv-LV" sz="2000" dirty="0"/>
          </a:p>
        </p:txBody>
      </p:sp>
    </p:spTree>
    <p:extLst>
      <p:ext uri="{BB962C8B-B14F-4D97-AF65-F5344CB8AC3E}">
        <p14:creationId xmlns:p14="http://schemas.microsoft.com/office/powerpoint/2010/main" val="216226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-218344"/>
            <a:ext cx="8840310" cy="1143000"/>
          </a:xfrm>
        </p:spPr>
        <p:txBody>
          <a:bodyPr/>
          <a:lstStyle/>
          <a:p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Histonu acetilēšana</a:t>
            </a:r>
            <a:endParaRPr lang="en-GB" altLang="lv-LV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 flipV="1">
            <a:off x="304800" y="45720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533400" y="45720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 flipV="1">
            <a:off x="762000" y="45720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>
            <a:off x="990600" y="45720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1143000" y="44958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>
                <a:solidFill>
                  <a:srgbClr val="000000"/>
                </a:solidFill>
              </a:rPr>
              <a:t>NH</a:t>
            </a:r>
            <a:r>
              <a:rPr lang="lv-LV" altLang="lv-LV" sz="2400" baseline="-25000" dirty="0">
                <a:solidFill>
                  <a:srgbClr val="000000"/>
                </a:solidFill>
              </a:rPr>
              <a:t>3</a:t>
            </a:r>
            <a:r>
              <a:rPr lang="lv-LV" altLang="lv-LV" sz="2400" baseline="30000" dirty="0">
                <a:solidFill>
                  <a:srgbClr val="000000"/>
                </a:solidFill>
              </a:rPr>
              <a:t>+</a:t>
            </a:r>
            <a:endParaRPr lang="en-GB" altLang="lv-LV" sz="2400" baseline="30000" dirty="0">
              <a:solidFill>
                <a:srgbClr val="000000"/>
              </a:solidFill>
            </a:endParaRPr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>
            <a:off x="1828800" y="4724400"/>
            <a:ext cx="609600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2362200" y="3886200"/>
            <a:ext cx="1981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>
                <a:solidFill>
                  <a:srgbClr val="000000"/>
                </a:solidFill>
              </a:rPr>
              <a:t>     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800" baseline="30000" dirty="0">
                <a:solidFill>
                  <a:srgbClr val="000000"/>
                </a:solidFill>
              </a:rPr>
              <a:t>-</a:t>
            </a:r>
            <a:r>
              <a:rPr lang="lv-LV" altLang="lv-LV" sz="2400" dirty="0">
                <a:solidFill>
                  <a:srgbClr val="000000"/>
                </a:solidFill>
              </a:rPr>
              <a:t>O-P-O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>
                <a:solidFill>
                  <a:srgbClr val="000000"/>
                </a:solidFill>
              </a:rPr>
              <a:t>     O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>
            <a:off x="2938940" y="42735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>
            <a:off x="2895600" y="4800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 flipH="1">
            <a:off x="2969643" y="3677719"/>
            <a:ext cx="107951" cy="2645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54" name="Line 14"/>
          <p:cNvSpPr>
            <a:spLocks noChangeShapeType="1"/>
          </p:cNvSpPr>
          <p:nvPr/>
        </p:nvSpPr>
        <p:spPr bwMode="auto">
          <a:xfrm>
            <a:off x="2940050" y="480853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55" name="Line 15"/>
          <p:cNvSpPr>
            <a:spLocks noChangeShapeType="1"/>
          </p:cNvSpPr>
          <p:nvPr/>
        </p:nvSpPr>
        <p:spPr bwMode="auto">
          <a:xfrm>
            <a:off x="304800" y="3886200"/>
            <a:ext cx="0" cy="1676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56" name="Line 16"/>
          <p:cNvSpPr>
            <a:spLocks noChangeShapeType="1"/>
          </p:cNvSpPr>
          <p:nvPr/>
        </p:nvSpPr>
        <p:spPr bwMode="auto">
          <a:xfrm>
            <a:off x="3352800" y="4648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57" name="Line 17"/>
          <p:cNvSpPr>
            <a:spLocks noChangeShapeType="1"/>
          </p:cNvSpPr>
          <p:nvPr/>
        </p:nvSpPr>
        <p:spPr bwMode="auto">
          <a:xfrm>
            <a:off x="3581400" y="4038600"/>
            <a:ext cx="0" cy="1371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71" name="Line 31"/>
          <p:cNvSpPr>
            <a:spLocks noChangeShapeType="1"/>
          </p:cNvSpPr>
          <p:nvPr/>
        </p:nvSpPr>
        <p:spPr bwMode="auto">
          <a:xfrm flipV="1">
            <a:off x="4648200" y="4648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72" name="Line 32"/>
          <p:cNvSpPr>
            <a:spLocks noChangeShapeType="1"/>
          </p:cNvSpPr>
          <p:nvPr/>
        </p:nvSpPr>
        <p:spPr bwMode="auto">
          <a:xfrm>
            <a:off x="4876800" y="4648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73" name="Line 33"/>
          <p:cNvSpPr>
            <a:spLocks noChangeShapeType="1"/>
          </p:cNvSpPr>
          <p:nvPr/>
        </p:nvSpPr>
        <p:spPr bwMode="auto">
          <a:xfrm flipV="1">
            <a:off x="5105400" y="4648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74" name="Line 34"/>
          <p:cNvSpPr>
            <a:spLocks noChangeShapeType="1"/>
          </p:cNvSpPr>
          <p:nvPr/>
        </p:nvSpPr>
        <p:spPr bwMode="auto">
          <a:xfrm>
            <a:off x="5334000" y="46482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75" name="Text Box 35"/>
          <p:cNvSpPr txBox="1">
            <a:spLocks noChangeArrowheads="1"/>
          </p:cNvSpPr>
          <p:nvPr/>
        </p:nvSpPr>
        <p:spPr bwMode="auto">
          <a:xfrm>
            <a:off x="5486400" y="45720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>
                <a:solidFill>
                  <a:srgbClr val="000000"/>
                </a:solidFill>
              </a:rPr>
              <a:t>NH-C</a:t>
            </a:r>
            <a:endParaRPr lang="en-GB" altLang="lv-LV" sz="2400" baseline="30000">
              <a:solidFill>
                <a:srgbClr val="000000"/>
              </a:solidFill>
            </a:endParaRPr>
          </a:p>
        </p:txBody>
      </p:sp>
      <p:sp>
        <p:nvSpPr>
          <p:cNvPr id="35877" name="Text Box 37"/>
          <p:cNvSpPr txBox="1">
            <a:spLocks noChangeArrowheads="1"/>
          </p:cNvSpPr>
          <p:nvPr/>
        </p:nvSpPr>
        <p:spPr bwMode="auto">
          <a:xfrm>
            <a:off x="7162800" y="3962400"/>
            <a:ext cx="1981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>
                <a:solidFill>
                  <a:srgbClr val="000000"/>
                </a:solidFill>
              </a:rPr>
              <a:t>     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800" baseline="30000">
                <a:solidFill>
                  <a:srgbClr val="000000"/>
                </a:solidFill>
              </a:rPr>
              <a:t>-</a:t>
            </a:r>
            <a:r>
              <a:rPr lang="lv-LV" altLang="lv-LV" sz="2400">
                <a:solidFill>
                  <a:srgbClr val="000000"/>
                </a:solidFill>
              </a:rPr>
              <a:t>O-P-O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>
                <a:solidFill>
                  <a:srgbClr val="000000"/>
                </a:solidFill>
              </a:rPr>
              <a:t>     O</a:t>
            </a:r>
            <a:endParaRPr lang="en-GB" altLang="lv-LV" sz="2400">
              <a:solidFill>
                <a:srgbClr val="000000"/>
              </a:solidFill>
            </a:endParaRPr>
          </a:p>
        </p:txBody>
      </p:sp>
      <p:sp>
        <p:nvSpPr>
          <p:cNvPr id="35878" name="Line 38"/>
          <p:cNvSpPr>
            <a:spLocks noChangeShapeType="1"/>
          </p:cNvSpPr>
          <p:nvPr/>
        </p:nvSpPr>
        <p:spPr bwMode="auto">
          <a:xfrm>
            <a:off x="7658100" y="43846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79" name="Line 39"/>
          <p:cNvSpPr>
            <a:spLocks noChangeShapeType="1"/>
          </p:cNvSpPr>
          <p:nvPr/>
        </p:nvSpPr>
        <p:spPr bwMode="auto">
          <a:xfrm>
            <a:off x="7696200" y="4876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80" name="Line 40"/>
          <p:cNvSpPr>
            <a:spLocks noChangeShapeType="1"/>
          </p:cNvSpPr>
          <p:nvPr/>
        </p:nvSpPr>
        <p:spPr bwMode="auto">
          <a:xfrm flipH="1">
            <a:off x="7769071" y="3809999"/>
            <a:ext cx="282976" cy="2005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81" name="Line 41"/>
          <p:cNvSpPr>
            <a:spLocks noChangeShapeType="1"/>
          </p:cNvSpPr>
          <p:nvPr/>
        </p:nvSpPr>
        <p:spPr bwMode="auto">
          <a:xfrm>
            <a:off x="7740650" y="488473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82" name="Line 42"/>
          <p:cNvSpPr>
            <a:spLocks noChangeShapeType="1"/>
          </p:cNvSpPr>
          <p:nvPr/>
        </p:nvSpPr>
        <p:spPr bwMode="auto">
          <a:xfrm>
            <a:off x="4648200" y="3962400"/>
            <a:ext cx="0" cy="1676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83" name="Line 43"/>
          <p:cNvSpPr>
            <a:spLocks noChangeShapeType="1"/>
          </p:cNvSpPr>
          <p:nvPr/>
        </p:nvSpPr>
        <p:spPr bwMode="auto">
          <a:xfrm>
            <a:off x="8153400" y="4724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84" name="Line 44"/>
          <p:cNvSpPr>
            <a:spLocks noChangeShapeType="1"/>
          </p:cNvSpPr>
          <p:nvPr/>
        </p:nvSpPr>
        <p:spPr bwMode="auto">
          <a:xfrm>
            <a:off x="8382000" y="4114800"/>
            <a:ext cx="0" cy="1371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85" name="Text Box 45"/>
          <p:cNvSpPr txBox="1">
            <a:spLocks noChangeArrowheads="1"/>
          </p:cNvSpPr>
          <p:nvPr/>
        </p:nvSpPr>
        <p:spPr bwMode="auto">
          <a:xfrm>
            <a:off x="6324600" y="43434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>
                <a:solidFill>
                  <a:srgbClr val="000000"/>
                </a:solidFill>
              </a:rPr>
              <a:t>O</a:t>
            </a:r>
            <a:endParaRPr lang="en-GB" altLang="lv-LV" sz="2400">
              <a:solidFill>
                <a:srgbClr val="000000"/>
              </a:solidFill>
            </a:endParaRPr>
          </a:p>
        </p:txBody>
      </p:sp>
      <p:sp>
        <p:nvSpPr>
          <p:cNvPr id="35886" name="Text Box 46"/>
          <p:cNvSpPr txBox="1">
            <a:spLocks noChangeArrowheads="1"/>
          </p:cNvSpPr>
          <p:nvPr/>
        </p:nvSpPr>
        <p:spPr bwMode="auto">
          <a:xfrm>
            <a:off x="6248400" y="4876800"/>
            <a:ext cx="7302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>
                <a:solidFill>
                  <a:srgbClr val="000000"/>
                </a:solidFill>
              </a:rPr>
              <a:t>CH</a:t>
            </a:r>
            <a:r>
              <a:rPr lang="lv-LV" altLang="lv-LV" sz="2400" baseline="-25000" dirty="0">
                <a:solidFill>
                  <a:srgbClr val="000000"/>
                </a:solidFill>
              </a:rPr>
              <a:t>3</a:t>
            </a:r>
            <a:endParaRPr lang="en-GB" altLang="lv-LV" sz="2400" baseline="-25000" dirty="0">
              <a:solidFill>
                <a:srgbClr val="000000"/>
              </a:solidFill>
            </a:endParaRPr>
          </a:p>
        </p:txBody>
      </p:sp>
      <p:sp>
        <p:nvSpPr>
          <p:cNvPr id="35887" name="Line 47"/>
          <p:cNvSpPr>
            <a:spLocks noChangeShapeType="1"/>
          </p:cNvSpPr>
          <p:nvPr/>
        </p:nvSpPr>
        <p:spPr bwMode="auto">
          <a:xfrm>
            <a:off x="6313488" y="49149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88" name="Line 48"/>
          <p:cNvSpPr>
            <a:spLocks noChangeShapeType="1"/>
          </p:cNvSpPr>
          <p:nvPr/>
        </p:nvSpPr>
        <p:spPr bwMode="auto">
          <a:xfrm flipH="1">
            <a:off x="6324600" y="46482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90" name="Line 50"/>
          <p:cNvSpPr>
            <a:spLocks noChangeShapeType="1"/>
          </p:cNvSpPr>
          <p:nvPr/>
        </p:nvSpPr>
        <p:spPr bwMode="auto">
          <a:xfrm flipH="1">
            <a:off x="6351588" y="4675188"/>
            <a:ext cx="7620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91" name="Text Box 51"/>
          <p:cNvSpPr txBox="1">
            <a:spLocks noChangeArrowheads="1"/>
          </p:cNvSpPr>
          <p:nvPr/>
        </p:nvSpPr>
        <p:spPr bwMode="auto">
          <a:xfrm>
            <a:off x="533400" y="5638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 smtClean="0">
                <a:solidFill>
                  <a:srgbClr val="000000"/>
                </a:solidFill>
              </a:rPr>
              <a:t>Neacetilēts lizīns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  <p:sp>
        <p:nvSpPr>
          <p:cNvPr id="35892" name="Text Box 52"/>
          <p:cNvSpPr txBox="1">
            <a:spLocks noChangeArrowheads="1"/>
          </p:cNvSpPr>
          <p:nvPr/>
        </p:nvSpPr>
        <p:spPr bwMode="auto">
          <a:xfrm>
            <a:off x="5562600" y="56388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 smtClean="0">
                <a:solidFill>
                  <a:srgbClr val="000000"/>
                </a:solidFill>
              </a:rPr>
              <a:t>Acetilēts lizīns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  <p:sp>
        <p:nvSpPr>
          <p:cNvPr id="35893" name="Text Box 53"/>
          <p:cNvSpPr txBox="1">
            <a:spLocks noChangeArrowheads="1"/>
          </p:cNvSpPr>
          <p:nvPr/>
        </p:nvSpPr>
        <p:spPr bwMode="auto">
          <a:xfrm>
            <a:off x="0" y="33528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lv-LV" altLang="lv-LV" sz="2400">
              <a:solidFill>
                <a:srgbClr val="000000"/>
              </a:solidFill>
            </a:endParaRPr>
          </a:p>
        </p:txBody>
      </p:sp>
      <p:sp>
        <p:nvSpPr>
          <p:cNvPr id="35894" name="Text Box 54"/>
          <p:cNvSpPr txBox="1">
            <a:spLocks noChangeArrowheads="1"/>
          </p:cNvSpPr>
          <p:nvPr/>
        </p:nvSpPr>
        <p:spPr bwMode="auto">
          <a:xfrm>
            <a:off x="0" y="33528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lv-LV" sz="2400" dirty="0" err="1" smtClean="0">
                <a:solidFill>
                  <a:srgbClr val="000000"/>
                </a:solidFill>
              </a:rPr>
              <a:t>Histon</a:t>
            </a:r>
            <a:r>
              <a:rPr lang="lv-LV" altLang="lv-LV" sz="2400" dirty="0" smtClean="0">
                <a:solidFill>
                  <a:srgbClr val="000000"/>
                </a:solidFill>
              </a:rPr>
              <a:t>s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  <p:sp>
        <p:nvSpPr>
          <p:cNvPr id="35895" name="Text Box 55"/>
          <p:cNvSpPr txBox="1">
            <a:spLocks noChangeArrowheads="1"/>
          </p:cNvSpPr>
          <p:nvPr/>
        </p:nvSpPr>
        <p:spPr bwMode="auto">
          <a:xfrm>
            <a:off x="3276600" y="35814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lv-LV" sz="2400" dirty="0" smtClean="0">
                <a:solidFill>
                  <a:srgbClr val="000000"/>
                </a:solidFill>
              </a:rPr>
              <a:t>DN</a:t>
            </a:r>
            <a:r>
              <a:rPr lang="lv-LV" altLang="lv-LV" sz="2400" dirty="0">
                <a:solidFill>
                  <a:srgbClr val="000000"/>
                </a:solidFill>
              </a:rPr>
              <a:t>S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  <p:sp>
        <p:nvSpPr>
          <p:cNvPr id="35896" name="Text Box 56"/>
          <p:cNvSpPr txBox="1">
            <a:spLocks noChangeArrowheads="1"/>
          </p:cNvSpPr>
          <p:nvPr/>
        </p:nvSpPr>
        <p:spPr bwMode="auto">
          <a:xfrm>
            <a:off x="1828800" y="2612124"/>
            <a:ext cx="41281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>
                <a:solidFill>
                  <a:srgbClr val="000000"/>
                </a:solidFill>
              </a:rPr>
              <a:t>HAT (</a:t>
            </a:r>
            <a:r>
              <a:rPr lang="lv-LV" altLang="lv-LV" sz="2400" b="1" dirty="0" smtClean="0">
                <a:solidFill>
                  <a:srgbClr val="000000"/>
                </a:solidFill>
              </a:rPr>
              <a:t>h</a:t>
            </a:r>
            <a:r>
              <a:rPr lang="lv-LV" altLang="lv-LV" sz="2400" dirty="0" smtClean="0">
                <a:solidFill>
                  <a:srgbClr val="000000"/>
                </a:solidFill>
              </a:rPr>
              <a:t>istonu </a:t>
            </a:r>
            <a:r>
              <a:rPr lang="lv-LV" altLang="lv-LV" sz="2400" b="1" dirty="0" smtClean="0">
                <a:solidFill>
                  <a:srgbClr val="000000"/>
                </a:solidFill>
              </a:rPr>
              <a:t>a</a:t>
            </a:r>
            <a:r>
              <a:rPr lang="lv-LV" altLang="lv-LV" sz="2400" dirty="0" smtClean="0">
                <a:solidFill>
                  <a:srgbClr val="000000"/>
                </a:solidFill>
              </a:rPr>
              <a:t>cetil</a:t>
            </a:r>
            <a:r>
              <a:rPr lang="lv-LV" altLang="lv-LV" sz="2400" b="1" dirty="0" smtClean="0">
                <a:solidFill>
                  <a:srgbClr val="000000"/>
                </a:solidFill>
              </a:rPr>
              <a:t>t</a:t>
            </a:r>
            <a:r>
              <a:rPr lang="lv-LV" altLang="lv-LV" sz="2400" dirty="0" smtClean="0">
                <a:solidFill>
                  <a:srgbClr val="000000"/>
                </a:solidFill>
              </a:rPr>
              <a:t>ransferāze</a:t>
            </a:r>
            <a:r>
              <a:rPr lang="lv-LV" altLang="lv-LV" sz="2400" dirty="0">
                <a:solidFill>
                  <a:srgbClr val="000000"/>
                </a:solidFill>
              </a:rPr>
              <a:t>)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  <p:sp>
        <p:nvSpPr>
          <p:cNvPr id="35897" name="Text Box 57"/>
          <p:cNvSpPr txBox="1">
            <a:spLocks noChangeArrowheads="1"/>
          </p:cNvSpPr>
          <p:nvPr/>
        </p:nvSpPr>
        <p:spPr bwMode="auto">
          <a:xfrm>
            <a:off x="1981200" y="6248400"/>
            <a:ext cx="39757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>
                <a:solidFill>
                  <a:srgbClr val="000000"/>
                </a:solidFill>
              </a:rPr>
              <a:t>HDAC (</a:t>
            </a:r>
            <a:r>
              <a:rPr lang="lv-LV" altLang="lv-LV" sz="2400" b="1" dirty="0" smtClean="0">
                <a:solidFill>
                  <a:srgbClr val="000000"/>
                </a:solidFill>
              </a:rPr>
              <a:t>h</a:t>
            </a:r>
            <a:r>
              <a:rPr lang="lv-LV" altLang="lv-LV" sz="2400" dirty="0" smtClean="0">
                <a:solidFill>
                  <a:srgbClr val="000000"/>
                </a:solidFill>
              </a:rPr>
              <a:t>istonu </a:t>
            </a:r>
            <a:r>
              <a:rPr lang="lv-LV" altLang="lv-LV" sz="2400" b="1" dirty="0" smtClean="0">
                <a:solidFill>
                  <a:srgbClr val="000000"/>
                </a:solidFill>
              </a:rPr>
              <a:t>d</a:t>
            </a:r>
            <a:r>
              <a:rPr lang="lv-LV" altLang="lv-LV" sz="2400" dirty="0" smtClean="0">
                <a:solidFill>
                  <a:srgbClr val="000000"/>
                </a:solidFill>
              </a:rPr>
              <a:t>e</a:t>
            </a:r>
            <a:r>
              <a:rPr lang="lv-LV" altLang="lv-LV" sz="2400" b="1" dirty="0" smtClean="0">
                <a:solidFill>
                  <a:srgbClr val="000000"/>
                </a:solidFill>
              </a:rPr>
              <a:t>ac</a:t>
            </a:r>
            <a:r>
              <a:rPr lang="lv-LV" altLang="lv-LV" sz="2400" dirty="0" smtClean="0">
                <a:solidFill>
                  <a:srgbClr val="000000"/>
                </a:solidFill>
              </a:rPr>
              <a:t>etilāze</a:t>
            </a:r>
            <a:r>
              <a:rPr lang="lv-LV" altLang="lv-LV" sz="2400" dirty="0">
                <a:solidFill>
                  <a:srgbClr val="000000"/>
                </a:solidFill>
              </a:rPr>
              <a:t>)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  <p:sp>
        <p:nvSpPr>
          <p:cNvPr id="35898" name="Line 58"/>
          <p:cNvSpPr>
            <a:spLocks noChangeShapeType="1"/>
          </p:cNvSpPr>
          <p:nvPr/>
        </p:nvSpPr>
        <p:spPr bwMode="auto">
          <a:xfrm>
            <a:off x="1676400" y="3200400"/>
            <a:ext cx="403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899" name="Line 59"/>
          <p:cNvSpPr>
            <a:spLocks noChangeShapeType="1"/>
          </p:cNvSpPr>
          <p:nvPr/>
        </p:nvSpPr>
        <p:spPr bwMode="auto">
          <a:xfrm flipH="1">
            <a:off x="1600200" y="6172200"/>
            <a:ext cx="411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649100"/>
            <a:ext cx="7464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Histonu N-gali satur vairākus lizīna atlikumus, kurus var acetilēt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Acetilēšana izjauc jonu saites starp lizīniem un DNS fosfātiem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Rezultātā, DNS vājāk mijiedarbojas ar histoniem un kļūst pieejamāka transkripcijai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Histonu acetilēšana/deacetilēšana ir viens no nozīmīgākajiem transkripcijas regulēšanas mehānismiem eikariotos</a:t>
            </a:r>
            <a:endParaRPr lang="lv-LV" sz="2000" dirty="0"/>
          </a:p>
        </p:txBody>
      </p:sp>
      <p:cxnSp>
        <p:nvCxnSpPr>
          <p:cNvPr id="4" name="Straight Arrow Connector 3"/>
          <p:cNvCxnSpPr>
            <a:stCxn id="5" idx="2"/>
            <a:endCxn id="35875" idx="0"/>
          </p:cNvCxnSpPr>
          <p:nvPr/>
        </p:nvCxnSpPr>
        <p:spPr>
          <a:xfrm flipH="1">
            <a:off x="6019800" y="4192413"/>
            <a:ext cx="408651" cy="3795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770301" y="3546082"/>
            <a:ext cx="13163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Lizīns vairs nav lādēts</a:t>
            </a:r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B9C5-F827-4CF9-AF8A-591DF082DAF9}" type="slidenum">
              <a:rPr lang="en-GB" altLang="lv-LV" smtClean="0">
                <a:solidFill>
                  <a:srgbClr val="000000"/>
                </a:solidFill>
              </a:rPr>
              <a:pPr/>
              <a:t>87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/>
      <p:bldP spid="35845" grpId="0" animBg="1"/>
      <p:bldP spid="35846" grpId="0" animBg="1"/>
      <p:bldP spid="35847" grpId="0" animBg="1"/>
      <p:bldP spid="35848" grpId="0"/>
      <p:bldP spid="35849" grpId="0" animBg="1"/>
      <p:bldP spid="35850" grpId="0"/>
      <p:bldP spid="35851" grpId="0" animBg="1"/>
      <p:bldP spid="35852" grpId="0" animBg="1"/>
      <p:bldP spid="35853" grpId="0" animBg="1"/>
      <p:bldP spid="35854" grpId="0" animBg="1"/>
      <p:bldP spid="35855" grpId="0" animBg="1"/>
      <p:bldP spid="35856" grpId="0" animBg="1"/>
      <p:bldP spid="35857" grpId="0" animBg="1"/>
      <p:bldP spid="35871" grpId="0" animBg="1"/>
      <p:bldP spid="35872" grpId="0" animBg="1"/>
      <p:bldP spid="35873" grpId="0" animBg="1"/>
      <p:bldP spid="35874" grpId="0" animBg="1"/>
      <p:bldP spid="35875" grpId="0"/>
      <p:bldP spid="35877" grpId="0"/>
      <p:bldP spid="35878" grpId="0" animBg="1"/>
      <p:bldP spid="35879" grpId="0" animBg="1"/>
      <p:bldP spid="35880" grpId="0" animBg="1"/>
      <p:bldP spid="35881" grpId="0" animBg="1"/>
      <p:bldP spid="35882" grpId="0" animBg="1"/>
      <p:bldP spid="35883" grpId="0" animBg="1"/>
      <p:bldP spid="35884" grpId="0" animBg="1"/>
      <p:bldP spid="35885" grpId="0"/>
      <p:bldP spid="35886" grpId="0"/>
      <p:bldP spid="35887" grpId="0" animBg="1"/>
      <p:bldP spid="35888" grpId="0" animBg="1"/>
      <p:bldP spid="35890" grpId="0" animBg="1"/>
      <p:bldP spid="35891" grpId="0"/>
      <p:bldP spid="35892" grpId="0"/>
      <p:bldP spid="35893" grpId="0"/>
      <p:bldP spid="35894" grpId="0"/>
      <p:bldP spid="35895" grpId="0"/>
      <p:bldP spid="35896" grpId="0"/>
      <p:bldP spid="35897" grpId="0"/>
      <p:bldP spid="35898" grpId="0" animBg="1"/>
      <p:bldP spid="35899" grpId="0" animBg="1"/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8676" y="-159798"/>
            <a:ext cx="9144000" cy="1143000"/>
          </a:xfrm>
        </p:spPr>
        <p:txBody>
          <a:bodyPr/>
          <a:lstStyle/>
          <a:p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Represora virzītā histonu deacetilēšana</a:t>
            </a:r>
            <a:endParaRPr lang="lv-LV" altLang="lv-LV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9899" y="5073918"/>
            <a:ext cx="91440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lv-LV" dirty="0"/>
              <a:t>URS1 – </a:t>
            </a:r>
            <a:r>
              <a:rPr lang="lv-LV" altLang="lv-LV" dirty="0" smtClean="0"/>
              <a:t>Augšteces regulējošā sekvence (</a:t>
            </a:r>
            <a:r>
              <a:rPr lang="en-US" altLang="lv-LV" dirty="0" smtClean="0"/>
              <a:t>Upstream </a:t>
            </a:r>
            <a:r>
              <a:rPr lang="en-US" altLang="lv-LV" dirty="0"/>
              <a:t>regulatory </a:t>
            </a:r>
            <a:r>
              <a:rPr lang="en-US" altLang="lv-LV" dirty="0" smtClean="0"/>
              <a:t>sequence</a:t>
            </a:r>
            <a:r>
              <a:rPr lang="lv-LV" altLang="lv-LV" dirty="0" smtClean="0"/>
              <a:t>)</a:t>
            </a:r>
            <a:endParaRPr lang="en-US" altLang="lv-LV" dirty="0"/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lv-LV" dirty="0"/>
              <a:t>DBD </a:t>
            </a:r>
            <a:r>
              <a:rPr lang="lv-LV" altLang="lv-LV" dirty="0" smtClean="0"/>
              <a:t>un</a:t>
            </a:r>
            <a:r>
              <a:rPr lang="en-US" altLang="lv-LV" dirty="0" smtClean="0"/>
              <a:t> </a:t>
            </a:r>
            <a:r>
              <a:rPr lang="en-US" altLang="lv-LV" dirty="0"/>
              <a:t>RD – </a:t>
            </a:r>
            <a:r>
              <a:rPr lang="en-US" altLang="lv-LV" dirty="0" smtClean="0"/>
              <a:t>UME6 </a:t>
            </a:r>
            <a:r>
              <a:rPr lang="en-US" altLang="lv-LV" dirty="0" err="1" smtClean="0"/>
              <a:t>represor</a:t>
            </a:r>
            <a:r>
              <a:rPr lang="lv-LV" altLang="lv-LV" dirty="0" smtClean="0"/>
              <a:t>a </a:t>
            </a:r>
            <a:r>
              <a:rPr lang="en-US" altLang="lv-LV" dirty="0" smtClean="0"/>
              <a:t>DN</a:t>
            </a:r>
            <a:r>
              <a:rPr lang="lv-LV" altLang="lv-LV" dirty="0" smtClean="0"/>
              <a:t>S</a:t>
            </a:r>
            <a:r>
              <a:rPr lang="en-US" altLang="lv-LV" dirty="0" smtClean="0"/>
              <a:t> </a:t>
            </a:r>
            <a:r>
              <a:rPr lang="lv-LV" altLang="lv-LV" dirty="0" smtClean="0"/>
              <a:t>piesaistes</a:t>
            </a:r>
            <a:r>
              <a:rPr lang="en-US" altLang="lv-LV" dirty="0" smtClean="0"/>
              <a:t> </a:t>
            </a:r>
            <a:r>
              <a:rPr lang="lv-LV" altLang="lv-LV" dirty="0" smtClean="0"/>
              <a:t>un</a:t>
            </a:r>
            <a:r>
              <a:rPr lang="en-US" altLang="lv-LV" dirty="0" smtClean="0"/>
              <a:t> </a:t>
            </a:r>
            <a:r>
              <a:rPr lang="en-US" altLang="lv-LV" dirty="0" err="1" smtClean="0"/>
              <a:t>repres</a:t>
            </a:r>
            <a:r>
              <a:rPr lang="lv-LV" altLang="lv-LV" dirty="0" smtClean="0"/>
              <a:t>ijas domēni</a:t>
            </a:r>
            <a:r>
              <a:rPr lang="en-US" altLang="lv-LV" dirty="0" smtClean="0"/>
              <a:t> </a:t>
            </a:r>
            <a:endParaRPr lang="en-US" altLang="lv-LV" dirty="0"/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lv-LV" dirty="0"/>
              <a:t>RPD3 – </a:t>
            </a:r>
            <a:r>
              <a:rPr lang="lv-LV" altLang="lv-LV" dirty="0" smtClean="0"/>
              <a:t>h</a:t>
            </a:r>
            <a:r>
              <a:rPr lang="en-US" altLang="lv-LV" dirty="0" err="1" smtClean="0"/>
              <a:t>iston</a:t>
            </a:r>
            <a:r>
              <a:rPr lang="lv-LV" altLang="lv-LV" dirty="0" smtClean="0"/>
              <a:t>u</a:t>
            </a:r>
            <a:r>
              <a:rPr lang="en-US" altLang="lv-LV" dirty="0" smtClean="0"/>
              <a:t> </a:t>
            </a:r>
            <a:r>
              <a:rPr lang="en-US" altLang="lv-LV" dirty="0" err="1" smtClean="0"/>
              <a:t>deacet</a:t>
            </a:r>
            <a:r>
              <a:rPr lang="lv-LV" altLang="lv-LV" dirty="0" smtClean="0"/>
              <a:t>ilāze</a:t>
            </a:r>
            <a:r>
              <a:rPr lang="en-US" altLang="lv-LV" dirty="0" smtClean="0"/>
              <a:t> (</a:t>
            </a:r>
            <a:r>
              <a:rPr lang="lv-LV" altLang="lv-LV" dirty="0" smtClean="0"/>
              <a:t>deacetilēšanas kompleksa komponente</a:t>
            </a:r>
            <a:r>
              <a:rPr lang="en-US" altLang="lv-LV" dirty="0" smtClean="0"/>
              <a:t>)</a:t>
            </a:r>
            <a:endParaRPr lang="en-US" altLang="lv-LV" dirty="0"/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lv-LV" dirty="0"/>
              <a:t>Sin3 </a:t>
            </a:r>
            <a:r>
              <a:rPr lang="en-US" altLang="lv-LV" dirty="0" smtClean="0"/>
              <a:t>–</a:t>
            </a:r>
            <a:r>
              <a:rPr lang="lv-LV" altLang="lv-LV" dirty="0" smtClean="0"/>
              <a:t>deacetilēšanas kompleksa RD piesaistes komponente</a:t>
            </a:r>
            <a:endParaRPr lang="en-US" altLang="lv-LV" dirty="0"/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altLang="lv-LV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121" y="1686676"/>
            <a:ext cx="7450954" cy="347916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B82F-AC71-4A2B-BD92-AE371672E33C}" type="slidenum">
              <a:rPr lang="en-US" altLang="lv-LV" smtClean="0">
                <a:solidFill>
                  <a:srgbClr val="000000"/>
                </a:solidFill>
              </a:rPr>
              <a:pPr/>
              <a:t>88</a:t>
            </a:fld>
            <a:endParaRPr lang="en-US" altLang="lv-LV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575" y="998357"/>
            <a:ext cx="7257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Piemērs – histonu deacetilēšana </a:t>
            </a:r>
            <a:r>
              <a:rPr lang="lv-LV" i="1" dirty="0" smtClean="0"/>
              <a:t>Saccharomyces cerevisae</a:t>
            </a:r>
            <a:endParaRPr lang="lv-LV" i="1" dirty="0"/>
          </a:p>
        </p:txBody>
      </p:sp>
    </p:spTree>
    <p:extLst>
      <p:ext uri="{BB962C8B-B14F-4D97-AF65-F5344CB8AC3E}">
        <p14:creationId xmlns:p14="http://schemas.microsoft.com/office/powerpoint/2010/main" val="353320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39066" y="109537"/>
            <a:ext cx="7772400" cy="1143000"/>
          </a:xfrm>
        </p:spPr>
        <p:txBody>
          <a:bodyPr/>
          <a:lstStyle/>
          <a:p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Aktivatora virzītā histonu hiperacetilēšana</a:t>
            </a:r>
            <a:endParaRPr lang="lv-LV" altLang="lv-LV" sz="3600" dirty="0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81000" y="5105400"/>
            <a:ext cx="8001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lv-LV" sz="2000" dirty="0"/>
              <a:t>UAS – </a:t>
            </a:r>
            <a:r>
              <a:rPr lang="lv-LV" altLang="lv-LV" sz="2000" dirty="0" smtClean="0"/>
              <a:t>augšteces aktivācijas sekvence (</a:t>
            </a:r>
            <a:r>
              <a:rPr lang="en-US" altLang="lv-LV" sz="2000" dirty="0" smtClean="0"/>
              <a:t>upstream </a:t>
            </a:r>
            <a:r>
              <a:rPr lang="en-US" altLang="lv-LV" sz="2000" dirty="0"/>
              <a:t>activation </a:t>
            </a:r>
            <a:r>
              <a:rPr lang="en-US" altLang="lv-LV" sz="2000" dirty="0" smtClean="0"/>
              <a:t>sequence</a:t>
            </a:r>
            <a:r>
              <a:rPr lang="lv-LV" altLang="lv-LV" sz="2000" dirty="0" smtClean="0"/>
              <a:t>)</a:t>
            </a:r>
            <a:endParaRPr lang="en-US" altLang="lv-LV" sz="2000" dirty="0"/>
          </a:p>
          <a:p>
            <a:pPr>
              <a:spcBef>
                <a:spcPct val="50000"/>
              </a:spcBef>
            </a:pPr>
            <a:r>
              <a:rPr lang="en-US" altLang="lv-LV" sz="2000" dirty="0"/>
              <a:t>AD </a:t>
            </a:r>
            <a:r>
              <a:rPr lang="en-US" altLang="lv-LV" sz="2000" dirty="0" smtClean="0"/>
              <a:t>–</a:t>
            </a:r>
            <a:r>
              <a:rPr lang="lv-LV" altLang="lv-LV" sz="2000" dirty="0" smtClean="0"/>
              <a:t> </a:t>
            </a:r>
            <a:r>
              <a:rPr lang="lv-LV" altLang="lv-LV" sz="2000" dirty="0"/>
              <a:t>G</a:t>
            </a:r>
            <a:r>
              <a:rPr lang="en-US" altLang="lv-LV" sz="2000" dirty="0" smtClean="0"/>
              <a:t>cn4 </a:t>
            </a:r>
            <a:r>
              <a:rPr lang="lv-LV" altLang="lv-LV" sz="2000" dirty="0" smtClean="0"/>
              <a:t>transkripcijas aktivatora aktivācijas domēns</a:t>
            </a:r>
            <a:endParaRPr lang="en-US" altLang="lv-LV" sz="2000" dirty="0"/>
          </a:p>
          <a:p>
            <a:pPr>
              <a:spcBef>
                <a:spcPct val="50000"/>
              </a:spcBef>
            </a:pPr>
            <a:r>
              <a:rPr lang="en-US" altLang="lv-LV" sz="2000" dirty="0"/>
              <a:t>Gcn5 – </a:t>
            </a:r>
            <a:r>
              <a:rPr lang="lv-LV" altLang="lv-LV" sz="2000" dirty="0" smtClean="0"/>
              <a:t>acetilēšanas kompleksa histonu acetiltransferāzes </a:t>
            </a:r>
            <a:r>
              <a:rPr lang="lv-LV" altLang="lv-LV" sz="2000" dirty="0" smtClean="0"/>
              <a:t>subvienība</a:t>
            </a:r>
          </a:p>
          <a:p>
            <a:pPr>
              <a:spcBef>
                <a:spcPct val="50000"/>
              </a:spcBef>
            </a:pPr>
            <a:r>
              <a:rPr lang="lv-LV" altLang="lv-LV" sz="2000" dirty="0" smtClean="0"/>
              <a:t>UAS – augšteces aktivējošā sekvence (Upstream activating sequence)</a:t>
            </a:r>
            <a:endParaRPr lang="en-US" altLang="lv-LV" sz="2000" dirty="0"/>
          </a:p>
          <a:p>
            <a:pPr>
              <a:spcBef>
                <a:spcPct val="50000"/>
              </a:spcBef>
            </a:pPr>
            <a:endParaRPr lang="en-GB" altLang="lv-LV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88" y="1252537"/>
            <a:ext cx="9324975" cy="43529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B82F-AC71-4A2B-BD92-AE371672E33C}" type="slidenum">
              <a:rPr lang="en-US" altLang="lv-LV" smtClean="0">
                <a:solidFill>
                  <a:srgbClr val="000000"/>
                </a:solidFill>
              </a:rPr>
              <a:pPr/>
              <a:t>89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7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 ir gēnu ekspresija?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Process, kura laikā gēnos kodētā informācija rezultējas funkcionālā galaproduktā</a:t>
            </a:r>
          </a:p>
          <a:p>
            <a:r>
              <a:rPr lang="lv-LV" dirty="0" smtClean="0"/>
              <a:t>Ekspresijas galaprodukti parasti ir proteīni, bet </a:t>
            </a:r>
            <a:r>
              <a:rPr lang="lv-LV" dirty="0"/>
              <a:t>var būt arī </a:t>
            </a:r>
            <a:r>
              <a:rPr lang="lv-LV" dirty="0" smtClean="0"/>
              <a:t>nekodējošās RNS </a:t>
            </a:r>
          </a:p>
          <a:p>
            <a:r>
              <a:rPr lang="lv-LV" dirty="0" smtClean="0"/>
              <a:t>Literatūrā bieži proteīnu producēšanu sauc par proteīnu ekspresiju, bet formāli tas ir nepareizi- ekspresēti tiek gēni, nevis proteīni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A574E-17D5-48E4-B173-56ED73181F4A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0752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90" y="-204541"/>
            <a:ext cx="7772400" cy="1143000"/>
          </a:xfrm>
        </p:spPr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Histonu metilēšana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" y="3421375"/>
            <a:ext cx="8965704" cy="1346447"/>
          </a:xfrm>
        </p:spPr>
        <p:txBody>
          <a:bodyPr/>
          <a:lstStyle/>
          <a:p>
            <a:r>
              <a:rPr lang="lv-LV" sz="2400" dirty="0" smtClean="0"/>
              <a:t>Histonu gali var tikt metilēti to lizīnu vai arginīnu atlikumos</a:t>
            </a:r>
          </a:p>
          <a:p>
            <a:r>
              <a:rPr lang="lv-LV" sz="2400" dirty="0" smtClean="0"/>
              <a:t>Atšķirībā no acetilēšanas, </a:t>
            </a:r>
            <a:r>
              <a:rPr lang="lv-LV" sz="2400" b="1" u="sng" dirty="0" smtClean="0"/>
              <a:t>netiek noņemts pozitīvais </a:t>
            </a:r>
            <a:r>
              <a:rPr lang="lv-LV" sz="2400" b="1" u="sng" dirty="0" smtClean="0"/>
              <a:t>lādiņš</a:t>
            </a:r>
          </a:p>
          <a:p>
            <a:r>
              <a:rPr lang="lv-LV" sz="2400" dirty="0" smtClean="0"/>
              <a:t>Tādejādi, metilēšanas efekts ir netiešs</a:t>
            </a:r>
            <a:endParaRPr lang="lv-LV" sz="2400" dirty="0" smtClean="0"/>
          </a:p>
          <a:p>
            <a:r>
              <a:rPr lang="lv-LV" sz="2400" dirty="0" smtClean="0"/>
              <a:t>Histonu metilēšana var izraisīt dažādu faktoru piesaistīšanos un transkripciju </a:t>
            </a:r>
            <a:r>
              <a:rPr lang="lv-LV" sz="2400" b="1" u="sng" dirty="0" smtClean="0"/>
              <a:t>gan aktivēt, gan represēt</a:t>
            </a:r>
          </a:p>
          <a:p>
            <a:r>
              <a:rPr lang="lv-LV" sz="2400" dirty="0" smtClean="0"/>
              <a:t>Piemēram, histona H3 metilēšana atlikumos Lys4 un Lys36 izsauc histona acetiltransferāžu piesaistīšanos, kuras aktivē </a:t>
            </a:r>
            <a:r>
              <a:rPr lang="lv-LV" sz="2400" dirty="0" smtClean="0"/>
              <a:t>transkripciju</a:t>
            </a:r>
          </a:p>
          <a:p>
            <a:pPr marL="0" indent="0">
              <a:buNone/>
            </a:pPr>
            <a:endParaRPr lang="lv-LV" sz="2400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224899" y="2102527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453499" y="2102527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682099" y="2102527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910699" y="2102527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063099" y="2026327"/>
            <a:ext cx="861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>
                <a:solidFill>
                  <a:srgbClr val="000000"/>
                </a:solidFill>
              </a:rPr>
              <a:t>NH</a:t>
            </a:r>
            <a:r>
              <a:rPr lang="lv-LV" altLang="lv-LV" sz="2400" baseline="-25000" dirty="0">
                <a:solidFill>
                  <a:srgbClr val="000000"/>
                </a:solidFill>
              </a:rPr>
              <a:t>3</a:t>
            </a:r>
            <a:r>
              <a:rPr lang="lv-LV" altLang="lv-LV" sz="2400" baseline="30000" dirty="0">
                <a:solidFill>
                  <a:srgbClr val="000000"/>
                </a:solidFill>
              </a:rPr>
              <a:t>+</a:t>
            </a:r>
            <a:endParaRPr lang="en-GB" altLang="lv-LV" sz="2400" baseline="30000" dirty="0">
              <a:solidFill>
                <a:srgbClr val="000000"/>
              </a:solidFill>
            </a:endParaRPr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>
            <a:off x="224899" y="1416727"/>
            <a:ext cx="0" cy="1676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0" name="Text Box 53"/>
          <p:cNvSpPr txBox="1">
            <a:spLocks noChangeArrowheads="1"/>
          </p:cNvSpPr>
          <p:nvPr/>
        </p:nvSpPr>
        <p:spPr bwMode="auto">
          <a:xfrm>
            <a:off x="-79901" y="883327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lv-LV" altLang="lv-LV" sz="2400">
              <a:solidFill>
                <a:srgbClr val="000000"/>
              </a:solidFill>
            </a:endParaRPr>
          </a:p>
        </p:txBody>
      </p:sp>
      <p:sp>
        <p:nvSpPr>
          <p:cNvPr id="11" name="Text Box 54"/>
          <p:cNvSpPr txBox="1">
            <a:spLocks noChangeArrowheads="1"/>
          </p:cNvSpPr>
          <p:nvPr/>
        </p:nvSpPr>
        <p:spPr bwMode="auto">
          <a:xfrm>
            <a:off x="-79901" y="883327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lv-LV" sz="2400" dirty="0" err="1" smtClean="0">
                <a:solidFill>
                  <a:srgbClr val="000000"/>
                </a:solidFill>
              </a:rPr>
              <a:t>Histon</a:t>
            </a:r>
            <a:r>
              <a:rPr lang="lv-LV" altLang="lv-LV" sz="2400" dirty="0" smtClean="0">
                <a:solidFill>
                  <a:srgbClr val="000000"/>
                </a:solidFill>
              </a:rPr>
              <a:t>s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flipV="1">
            <a:off x="2222371" y="2029288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2450971" y="2029288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V="1">
            <a:off x="2679571" y="2029288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2908171" y="2029288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3060571" y="1953088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 smtClean="0">
                <a:solidFill>
                  <a:srgbClr val="000000"/>
                </a:solidFill>
              </a:rPr>
              <a:t>NH</a:t>
            </a:r>
            <a:r>
              <a:rPr lang="lv-LV" altLang="lv-LV" sz="2400" baseline="-25000" dirty="0">
                <a:solidFill>
                  <a:srgbClr val="000000"/>
                </a:solidFill>
              </a:rPr>
              <a:t>2</a:t>
            </a:r>
            <a:r>
              <a:rPr lang="lv-LV" altLang="lv-LV" sz="2400" baseline="30000" dirty="0" smtClean="0">
                <a:solidFill>
                  <a:srgbClr val="000000"/>
                </a:solidFill>
              </a:rPr>
              <a:t>+</a:t>
            </a:r>
            <a:endParaRPr lang="en-GB" altLang="lv-LV" sz="2400" baseline="30000" dirty="0">
              <a:solidFill>
                <a:srgbClr val="000000"/>
              </a:solidFill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2222371" y="1343488"/>
            <a:ext cx="0" cy="1676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18" name="Text Box 53"/>
          <p:cNvSpPr txBox="1">
            <a:spLocks noChangeArrowheads="1"/>
          </p:cNvSpPr>
          <p:nvPr/>
        </p:nvSpPr>
        <p:spPr bwMode="auto">
          <a:xfrm>
            <a:off x="1917571" y="810088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lv-LV" altLang="lv-LV" sz="2400">
              <a:solidFill>
                <a:srgbClr val="000000"/>
              </a:solidFill>
            </a:endParaRPr>
          </a:p>
        </p:txBody>
      </p:sp>
      <p:sp>
        <p:nvSpPr>
          <p:cNvPr id="19" name="Text Box 54"/>
          <p:cNvSpPr txBox="1">
            <a:spLocks noChangeArrowheads="1"/>
          </p:cNvSpPr>
          <p:nvPr/>
        </p:nvSpPr>
        <p:spPr bwMode="auto">
          <a:xfrm>
            <a:off x="1917571" y="810088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lv-LV" sz="2400" dirty="0" err="1" smtClean="0">
                <a:solidFill>
                  <a:srgbClr val="000000"/>
                </a:solidFill>
              </a:rPr>
              <a:t>Histon</a:t>
            </a:r>
            <a:r>
              <a:rPr lang="lv-LV" altLang="lv-LV" sz="2400" dirty="0" smtClean="0">
                <a:solidFill>
                  <a:srgbClr val="000000"/>
                </a:solidFill>
              </a:rPr>
              <a:t>s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 flipV="1">
            <a:off x="3289171" y="1702295"/>
            <a:ext cx="227124" cy="3269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3427518" y="1444843"/>
            <a:ext cx="85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CH</a:t>
            </a:r>
            <a:r>
              <a:rPr lang="lv-LV" sz="2400" baseline="-25000" dirty="0" smtClean="0"/>
              <a:t>3</a:t>
            </a:r>
            <a:endParaRPr lang="lv-LV" sz="2400" baseline="-25000" dirty="0"/>
          </a:p>
        </p:txBody>
      </p:sp>
      <p:sp>
        <p:nvSpPr>
          <p:cNvPr id="31" name="Line 4"/>
          <p:cNvSpPr>
            <a:spLocks noChangeShapeType="1"/>
          </p:cNvSpPr>
          <p:nvPr/>
        </p:nvSpPr>
        <p:spPr bwMode="auto">
          <a:xfrm flipV="1">
            <a:off x="4570517" y="2099198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2" name="Line 5"/>
          <p:cNvSpPr>
            <a:spLocks noChangeShapeType="1"/>
          </p:cNvSpPr>
          <p:nvPr/>
        </p:nvSpPr>
        <p:spPr bwMode="auto">
          <a:xfrm>
            <a:off x="4799117" y="2099198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3" name="Line 6"/>
          <p:cNvSpPr>
            <a:spLocks noChangeShapeType="1"/>
          </p:cNvSpPr>
          <p:nvPr/>
        </p:nvSpPr>
        <p:spPr bwMode="auto">
          <a:xfrm flipV="1">
            <a:off x="5027717" y="2099198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4" name="Line 7"/>
          <p:cNvSpPr>
            <a:spLocks noChangeShapeType="1"/>
          </p:cNvSpPr>
          <p:nvPr/>
        </p:nvSpPr>
        <p:spPr bwMode="auto">
          <a:xfrm>
            <a:off x="5256317" y="2099198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5362853" y="2044623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 smtClean="0">
                <a:solidFill>
                  <a:srgbClr val="000000"/>
                </a:solidFill>
              </a:rPr>
              <a:t>NH</a:t>
            </a:r>
            <a:r>
              <a:rPr lang="lv-LV" altLang="lv-LV" sz="2400" baseline="30000" dirty="0" smtClean="0">
                <a:solidFill>
                  <a:srgbClr val="000000"/>
                </a:solidFill>
              </a:rPr>
              <a:t>+</a:t>
            </a:r>
            <a:endParaRPr lang="en-GB" altLang="lv-LV" sz="2400" baseline="30000" dirty="0">
              <a:solidFill>
                <a:srgbClr val="000000"/>
              </a:solidFill>
            </a:endParaRPr>
          </a:p>
        </p:txBody>
      </p:sp>
      <p:sp>
        <p:nvSpPr>
          <p:cNvPr id="36" name="Line 15"/>
          <p:cNvSpPr>
            <a:spLocks noChangeShapeType="1"/>
          </p:cNvSpPr>
          <p:nvPr/>
        </p:nvSpPr>
        <p:spPr bwMode="auto">
          <a:xfrm>
            <a:off x="4570517" y="1413398"/>
            <a:ext cx="0" cy="1676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37" name="Text Box 53"/>
          <p:cNvSpPr txBox="1">
            <a:spLocks noChangeArrowheads="1"/>
          </p:cNvSpPr>
          <p:nvPr/>
        </p:nvSpPr>
        <p:spPr bwMode="auto">
          <a:xfrm>
            <a:off x="4265717" y="879998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lv-LV" altLang="lv-LV" sz="2400">
              <a:solidFill>
                <a:srgbClr val="000000"/>
              </a:solidFill>
            </a:endParaRPr>
          </a:p>
        </p:txBody>
      </p:sp>
      <p:sp>
        <p:nvSpPr>
          <p:cNvPr id="38" name="Text Box 54"/>
          <p:cNvSpPr txBox="1">
            <a:spLocks noChangeArrowheads="1"/>
          </p:cNvSpPr>
          <p:nvPr/>
        </p:nvSpPr>
        <p:spPr bwMode="auto">
          <a:xfrm>
            <a:off x="4265717" y="879998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lv-LV" sz="2400" dirty="0" err="1" smtClean="0">
                <a:solidFill>
                  <a:srgbClr val="000000"/>
                </a:solidFill>
              </a:rPr>
              <a:t>Histon</a:t>
            </a:r>
            <a:r>
              <a:rPr lang="lv-LV" altLang="lv-LV" sz="2400" dirty="0" smtClean="0">
                <a:solidFill>
                  <a:srgbClr val="000000"/>
                </a:solidFill>
              </a:rPr>
              <a:t>s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flipV="1">
            <a:off x="5584055" y="1772206"/>
            <a:ext cx="280386" cy="3584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/>
          <p:cNvSpPr txBox="1"/>
          <p:nvPr/>
        </p:nvSpPr>
        <p:spPr>
          <a:xfrm>
            <a:off x="5814874" y="1493669"/>
            <a:ext cx="85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CH</a:t>
            </a:r>
            <a:r>
              <a:rPr lang="lv-LV" sz="2400" baseline="-25000" dirty="0" smtClean="0"/>
              <a:t>3</a:t>
            </a:r>
            <a:endParaRPr lang="lv-LV" sz="2400" baseline="-25000" dirty="0"/>
          </a:p>
        </p:txBody>
      </p:sp>
      <p:sp>
        <p:nvSpPr>
          <p:cNvPr id="41" name="TextBox 40"/>
          <p:cNvSpPr txBox="1"/>
          <p:nvPr/>
        </p:nvSpPr>
        <p:spPr>
          <a:xfrm>
            <a:off x="5750879" y="2529396"/>
            <a:ext cx="85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CH</a:t>
            </a:r>
            <a:r>
              <a:rPr lang="lv-LV" sz="2400" baseline="-25000" dirty="0" smtClean="0"/>
              <a:t>3</a:t>
            </a:r>
            <a:endParaRPr lang="lv-LV" sz="2400" baseline="-25000" dirty="0"/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5591452" y="2410288"/>
            <a:ext cx="223422" cy="2441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Line 4"/>
          <p:cNvSpPr>
            <a:spLocks noChangeShapeType="1"/>
          </p:cNvSpPr>
          <p:nvPr/>
        </p:nvSpPr>
        <p:spPr bwMode="auto">
          <a:xfrm flipV="1">
            <a:off x="6886842" y="2108802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48" name="Line 5"/>
          <p:cNvSpPr>
            <a:spLocks noChangeShapeType="1"/>
          </p:cNvSpPr>
          <p:nvPr/>
        </p:nvSpPr>
        <p:spPr bwMode="auto">
          <a:xfrm>
            <a:off x="7115442" y="2108802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49" name="Line 6"/>
          <p:cNvSpPr>
            <a:spLocks noChangeShapeType="1"/>
          </p:cNvSpPr>
          <p:nvPr/>
        </p:nvSpPr>
        <p:spPr bwMode="auto">
          <a:xfrm flipV="1">
            <a:off x="7344042" y="2108802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50" name="Line 7"/>
          <p:cNvSpPr>
            <a:spLocks noChangeShapeType="1"/>
          </p:cNvSpPr>
          <p:nvPr/>
        </p:nvSpPr>
        <p:spPr bwMode="auto">
          <a:xfrm>
            <a:off x="7572642" y="2108802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51" name="Text Box 8"/>
          <p:cNvSpPr txBox="1">
            <a:spLocks noChangeArrowheads="1"/>
          </p:cNvSpPr>
          <p:nvPr/>
        </p:nvSpPr>
        <p:spPr bwMode="auto">
          <a:xfrm>
            <a:off x="7679178" y="2054227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 smtClean="0">
                <a:solidFill>
                  <a:srgbClr val="000000"/>
                </a:solidFill>
              </a:rPr>
              <a:t>N</a:t>
            </a:r>
            <a:r>
              <a:rPr lang="lv-LV" altLang="lv-LV" sz="2400" baseline="30000" dirty="0" smtClean="0">
                <a:solidFill>
                  <a:srgbClr val="000000"/>
                </a:solidFill>
              </a:rPr>
              <a:t>+</a:t>
            </a:r>
            <a:endParaRPr lang="en-GB" altLang="lv-LV" sz="2400" baseline="30000" dirty="0">
              <a:solidFill>
                <a:srgbClr val="000000"/>
              </a:solidFill>
            </a:endParaRPr>
          </a:p>
        </p:txBody>
      </p:sp>
      <p:sp>
        <p:nvSpPr>
          <p:cNvPr id="52" name="Line 15"/>
          <p:cNvSpPr>
            <a:spLocks noChangeShapeType="1"/>
          </p:cNvSpPr>
          <p:nvPr/>
        </p:nvSpPr>
        <p:spPr bwMode="auto">
          <a:xfrm>
            <a:off x="6886842" y="1423002"/>
            <a:ext cx="0" cy="1676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>
              <a:solidFill>
                <a:srgbClr val="000000"/>
              </a:solidFill>
            </a:endParaRPr>
          </a:p>
        </p:txBody>
      </p:sp>
      <p:sp>
        <p:nvSpPr>
          <p:cNvPr id="53" name="Text Box 53"/>
          <p:cNvSpPr txBox="1">
            <a:spLocks noChangeArrowheads="1"/>
          </p:cNvSpPr>
          <p:nvPr/>
        </p:nvSpPr>
        <p:spPr bwMode="auto">
          <a:xfrm>
            <a:off x="6582042" y="889602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lv-LV" altLang="lv-LV" sz="2400">
              <a:solidFill>
                <a:srgbClr val="000000"/>
              </a:solidFill>
            </a:endParaRPr>
          </a:p>
        </p:txBody>
      </p:sp>
      <p:sp>
        <p:nvSpPr>
          <p:cNvPr id="54" name="Text Box 54"/>
          <p:cNvSpPr txBox="1">
            <a:spLocks noChangeArrowheads="1"/>
          </p:cNvSpPr>
          <p:nvPr/>
        </p:nvSpPr>
        <p:spPr bwMode="auto">
          <a:xfrm>
            <a:off x="6582042" y="889602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lv-LV" sz="2400" dirty="0" err="1" smtClean="0">
                <a:solidFill>
                  <a:srgbClr val="000000"/>
                </a:solidFill>
              </a:rPr>
              <a:t>Histon</a:t>
            </a:r>
            <a:r>
              <a:rPr lang="lv-LV" altLang="lv-LV" sz="2400" dirty="0" smtClean="0">
                <a:solidFill>
                  <a:srgbClr val="000000"/>
                </a:solidFill>
              </a:rPr>
              <a:t>s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 bwMode="auto">
          <a:xfrm flipV="1">
            <a:off x="7900380" y="1781810"/>
            <a:ext cx="280386" cy="3584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TextBox 55"/>
          <p:cNvSpPr txBox="1"/>
          <p:nvPr/>
        </p:nvSpPr>
        <p:spPr>
          <a:xfrm>
            <a:off x="8131199" y="1503273"/>
            <a:ext cx="85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CH</a:t>
            </a:r>
            <a:r>
              <a:rPr lang="lv-LV" sz="2400" baseline="-25000" dirty="0" smtClean="0"/>
              <a:t>3</a:t>
            </a:r>
            <a:endParaRPr lang="lv-LV" sz="2400" baseline="-25000" dirty="0"/>
          </a:p>
        </p:txBody>
      </p:sp>
      <p:sp>
        <p:nvSpPr>
          <p:cNvPr id="57" name="TextBox 56"/>
          <p:cNvSpPr txBox="1"/>
          <p:nvPr/>
        </p:nvSpPr>
        <p:spPr>
          <a:xfrm>
            <a:off x="8067204" y="2539000"/>
            <a:ext cx="85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CH</a:t>
            </a:r>
            <a:r>
              <a:rPr lang="lv-LV" sz="2400" baseline="-25000" dirty="0" smtClean="0"/>
              <a:t>3</a:t>
            </a:r>
            <a:endParaRPr lang="lv-LV" sz="2400" baseline="-25000" dirty="0"/>
          </a:p>
        </p:txBody>
      </p:sp>
      <p:cxnSp>
        <p:nvCxnSpPr>
          <p:cNvPr id="58" name="Straight Connector 57"/>
          <p:cNvCxnSpPr/>
          <p:nvPr/>
        </p:nvCxnSpPr>
        <p:spPr bwMode="auto">
          <a:xfrm>
            <a:off x="7907777" y="2419892"/>
            <a:ext cx="223422" cy="2441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/>
          <p:nvPr/>
        </p:nvCxnSpPr>
        <p:spPr bwMode="auto">
          <a:xfrm flipV="1">
            <a:off x="8017269" y="2317072"/>
            <a:ext cx="523050" cy="22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TextBox 60"/>
          <p:cNvSpPr txBox="1"/>
          <p:nvPr/>
        </p:nvSpPr>
        <p:spPr>
          <a:xfrm>
            <a:off x="8451531" y="2054753"/>
            <a:ext cx="85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CH</a:t>
            </a:r>
            <a:r>
              <a:rPr lang="lv-LV" sz="2400" baseline="-25000" dirty="0" smtClean="0"/>
              <a:t>3</a:t>
            </a:r>
            <a:endParaRPr lang="lv-LV" sz="2400" baseline="-25000" dirty="0"/>
          </a:p>
        </p:txBody>
      </p:sp>
      <p:sp>
        <p:nvSpPr>
          <p:cNvPr id="63" name="TextBox 62"/>
          <p:cNvSpPr txBox="1"/>
          <p:nvPr/>
        </p:nvSpPr>
        <p:spPr>
          <a:xfrm>
            <a:off x="453499" y="2483527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Lizīns</a:t>
            </a:r>
            <a:endParaRPr lang="lv-LV" sz="2000" dirty="0"/>
          </a:p>
        </p:txBody>
      </p:sp>
      <p:sp>
        <p:nvSpPr>
          <p:cNvPr id="64" name="TextBox 63"/>
          <p:cNvSpPr txBox="1"/>
          <p:nvPr/>
        </p:nvSpPr>
        <p:spPr>
          <a:xfrm>
            <a:off x="2494608" y="2493359"/>
            <a:ext cx="1409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/>
              <a:t>M</a:t>
            </a:r>
            <a:r>
              <a:rPr lang="lv-LV" sz="2000" dirty="0" smtClean="0"/>
              <a:t>etillizīns</a:t>
            </a:r>
            <a:endParaRPr lang="lv-LV" sz="2000" dirty="0"/>
          </a:p>
        </p:txBody>
      </p:sp>
      <p:sp>
        <p:nvSpPr>
          <p:cNvPr id="65" name="TextBox 64"/>
          <p:cNvSpPr txBox="1"/>
          <p:nvPr/>
        </p:nvSpPr>
        <p:spPr>
          <a:xfrm>
            <a:off x="4949291" y="2936798"/>
            <a:ext cx="1618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Dimetillizīns</a:t>
            </a:r>
            <a:endParaRPr lang="lv-LV" sz="2000" dirty="0"/>
          </a:p>
        </p:txBody>
      </p:sp>
      <p:sp>
        <p:nvSpPr>
          <p:cNvPr id="66" name="TextBox 65"/>
          <p:cNvSpPr txBox="1"/>
          <p:nvPr/>
        </p:nvSpPr>
        <p:spPr>
          <a:xfrm>
            <a:off x="7091031" y="2932137"/>
            <a:ext cx="1793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/>
              <a:t>T</a:t>
            </a:r>
            <a:r>
              <a:rPr lang="lv-LV" sz="2000" dirty="0" smtClean="0"/>
              <a:t>rimetillizīns</a:t>
            </a:r>
            <a:endParaRPr lang="lv-LV" sz="2000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B82F-AC71-4A2B-BD92-AE371672E33C}" type="slidenum">
              <a:rPr lang="en-US" altLang="lv-LV" smtClean="0">
                <a:solidFill>
                  <a:srgbClr val="000000"/>
                </a:solidFill>
              </a:rPr>
              <a:pPr/>
              <a:t>90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42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18" grpId="0"/>
      <p:bldP spid="19" grpId="0"/>
      <p:bldP spid="30" grpId="0"/>
      <p:bldP spid="31" grpId="0" animBg="1"/>
      <p:bldP spid="32" grpId="0" animBg="1"/>
      <p:bldP spid="33" grpId="0" animBg="1"/>
      <p:bldP spid="34" grpId="0" animBg="1"/>
      <p:bldP spid="35" grpId="0"/>
      <p:bldP spid="36" grpId="0" animBg="1"/>
      <p:bldP spid="37" grpId="0"/>
      <p:bldP spid="38" grpId="0"/>
      <p:bldP spid="40" grpId="0"/>
      <p:bldP spid="41" grpId="0"/>
      <p:bldP spid="47" grpId="0" animBg="1"/>
      <p:bldP spid="48" grpId="0" animBg="1"/>
      <p:bldP spid="49" grpId="0" animBg="1"/>
      <p:bldP spid="50" grpId="0" animBg="1"/>
      <p:bldP spid="51" grpId="0"/>
      <p:bldP spid="52" grpId="0" animBg="1"/>
      <p:bldP spid="53" grpId="0"/>
      <p:bldP spid="54" grpId="0"/>
      <p:bldP spid="56" grpId="0"/>
      <p:bldP spid="57" grpId="0"/>
      <p:bldP spid="61" grpId="0"/>
      <p:bldP spid="63" grpId="0"/>
      <p:bldP spid="64" grpId="0"/>
      <p:bldP spid="65" grpId="0"/>
      <p:bldP spid="6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lv-LV" alt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Hromatīna remodelēšanas faktori</a:t>
            </a:r>
            <a:endParaRPr lang="en-GB" alt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5309" y="1143000"/>
            <a:ext cx="8806648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lv-LV" altLang="lv-LV" sz="2400" dirty="0" smtClean="0"/>
              <a:t>Hromatīna remodelēšanas faktori ir multiproteīnu kompleksi, kuru dažām subvienībām piemīt helikāzes aktivitāte</a:t>
            </a:r>
            <a:endParaRPr lang="lv-LV" altLang="lv-LV" sz="2400" dirty="0"/>
          </a:p>
          <a:p>
            <a:pPr>
              <a:lnSpc>
                <a:spcPct val="90000"/>
              </a:lnSpc>
            </a:pPr>
            <a:r>
              <a:rPr lang="lv-LV" altLang="lv-LV" sz="2400" dirty="0" smtClean="0"/>
              <a:t>Hromatīna remodelēšanas komplekss</a:t>
            </a:r>
            <a:r>
              <a:rPr lang="en-US" altLang="lv-LV" sz="2400" dirty="0" smtClean="0"/>
              <a:t> </a:t>
            </a:r>
            <a:r>
              <a:rPr lang="en-US" altLang="lv-LV" sz="2400" dirty="0"/>
              <a:t>SWI/SNF</a:t>
            </a:r>
            <a:r>
              <a:rPr lang="lv-LV" altLang="lv-LV" sz="2400" dirty="0"/>
              <a:t> </a:t>
            </a:r>
            <a:r>
              <a:rPr lang="lv-LV" altLang="lv-LV" sz="2400" dirty="0" smtClean="0"/>
              <a:t>īslaicīgi disociē DNS no nukleosomas virsmas, dekondensējot hromatīnu un padarot DNS pieejamāku histonu acetiltransferāzēm un citiem transkripcijas faktoriem</a:t>
            </a:r>
            <a:endParaRPr lang="lv-LV" altLang="lv-LV" sz="2400" dirty="0"/>
          </a:p>
          <a:p>
            <a:pPr>
              <a:lnSpc>
                <a:spcPct val="90000"/>
              </a:lnSpc>
            </a:pPr>
            <a:r>
              <a:rPr lang="lv-LV" altLang="lv-LV" sz="2400" dirty="0"/>
              <a:t> </a:t>
            </a:r>
            <a:r>
              <a:rPr lang="lv-LV" altLang="lv-LV" sz="2400" dirty="0" smtClean="0"/>
              <a:t>Kompleksa aktivitāte var izraisīt arī transkripcijas represiju, jo dekondensētais hromatīns ir pieejamāks </a:t>
            </a:r>
            <a:r>
              <a:rPr lang="lv-LV" altLang="lv-LV" sz="2400" dirty="0" smtClean="0"/>
              <a:t>arī histonu </a:t>
            </a:r>
            <a:r>
              <a:rPr lang="lv-LV" altLang="lv-LV" sz="2400" dirty="0" smtClean="0"/>
              <a:t>deacetilāzēm </a:t>
            </a:r>
            <a:endParaRPr lang="lv-LV" altLang="lv-LV" sz="2400" dirty="0"/>
          </a:p>
          <a:p>
            <a:pPr>
              <a:lnSpc>
                <a:spcPct val="90000"/>
              </a:lnSpc>
            </a:pPr>
            <a:endParaRPr lang="en-GB" altLang="lv-LV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B82F-AC71-4A2B-BD92-AE371672E33C}" type="slidenum">
              <a:rPr lang="en-US" altLang="lv-LV" smtClean="0">
                <a:solidFill>
                  <a:srgbClr val="000000"/>
                </a:solidFill>
              </a:rPr>
              <a:pPr/>
              <a:t>91</a:t>
            </a:fld>
            <a:endParaRPr lang="en-US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0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066800"/>
          </a:xfrm>
        </p:spPr>
        <p:txBody>
          <a:bodyPr/>
          <a:lstStyle/>
          <a:p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DNS metilēšana </a:t>
            </a:r>
            <a:r>
              <a:rPr lang="lv-LV" altLang="lv-L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CpG </a:t>
            </a:r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salās</a:t>
            </a:r>
            <a:endParaRPr lang="en-GB" altLang="lv-LV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111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lv-LV" sz="2400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56325" name="Picture 5" descr="http://www.blackwell-synergy.com/na102/home/ACS/blackwell/journals/production/jop/2002/31/8/j.1600-0714.2002.00034.x/images/large/jop_034_f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74662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8" name="Picture 8" descr="http://www.aw-bc.com/mathews/ST/SADOME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34" y="3810000"/>
            <a:ext cx="2906713" cy="264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4761" y="1066800"/>
            <a:ext cx="39860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altLang="lv-LV" sz="2000" dirty="0"/>
              <a:t>DNS metilēšana eikariotos notiek t.s. CpG salās (ar CG dinukleoīdu bagātos rajonos</a:t>
            </a:r>
            <a:r>
              <a:rPr lang="lv-LV" altLang="lv-LV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altLang="lv-LV" sz="2000" dirty="0" smtClean="0"/>
              <a:t>DNS metilēšana var ietekmēt transkripciju divos dažādos veidos</a:t>
            </a:r>
            <a:endParaRPr lang="lv-LV" altLang="lv-LV" sz="2000" dirty="0"/>
          </a:p>
          <a:p>
            <a:endParaRPr lang="lv-LV" sz="2000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2970" y="4252403"/>
            <a:ext cx="4267200" cy="4114800"/>
          </a:xfrm>
        </p:spPr>
        <p:txBody>
          <a:bodyPr/>
          <a:lstStyle/>
          <a:p>
            <a:r>
              <a:rPr lang="lv-LV" altLang="lv-LV" sz="1800" dirty="0"/>
              <a:t>DNMT – </a:t>
            </a:r>
            <a:r>
              <a:rPr lang="lv-LV" altLang="lv-LV" sz="1800" dirty="0" smtClean="0"/>
              <a:t>DNS metilltransferāze</a:t>
            </a:r>
            <a:endParaRPr lang="lv-LV" altLang="lv-LV" sz="1800" dirty="0"/>
          </a:p>
          <a:p>
            <a:r>
              <a:rPr lang="lv-LV" altLang="lv-LV" sz="1800" dirty="0"/>
              <a:t>SAM: </a:t>
            </a:r>
            <a:r>
              <a:rPr lang="lv-LV" altLang="lv-LV" sz="1800" dirty="0" smtClean="0"/>
              <a:t>S-adenozilmetionīns</a:t>
            </a:r>
            <a:endParaRPr lang="en-GB" altLang="lv-LV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EC04-C64C-495B-A15F-86361DB91DBC}" type="slidenum">
              <a:rPr lang="en-GB" altLang="lv-LV" smtClean="0">
                <a:solidFill>
                  <a:srgbClr val="000000"/>
                </a:solidFill>
              </a:rPr>
              <a:pPr/>
              <a:t>92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6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-292963" y="-98424"/>
            <a:ext cx="9436963" cy="1143000"/>
          </a:xfrm>
        </p:spPr>
        <p:txBody>
          <a:bodyPr/>
          <a:lstStyle/>
          <a:p>
            <a:r>
              <a:rPr lang="lv-LV" altLang="lv-LV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DNS metilēšanas izsaukta transkipcijas bloķēšana</a:t>
            </a:r>
            <a:endParaRPr lang="en-GB" altLang="lv-LV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77" y="954881"/>
            <a:ext cx="8966445" cy="2125669"/>
          </a:xfrm>
        </p:spPr>
        <p:txBody>
          <a:bodyPr/>
          <a:lstStyle/>
          <a:p>
            <a:r>
              <a:rPr lang="lv-LV" altLang="lv-LV" sz="2400" dirty="0" smtClean="0"/>
              <a:t>DNS metilēšana CpG promoteru elementos bloķē transkripcijas faktora TFIIB piesaistīšanos</a:t>
            </a:r>
            <a:endParaRPr lang="en-GB" altLang="lv-LV" sz="2400" dirty="0"/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19319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lv-LV" sz="2400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57349" name="Picture 5" descr="http://www.blackwell-synergy.com/na102/home/ACS/blackwell/journals/production/jop/2002/31/8/j.1600-0714.2002.00034.x/images/large/jop_034_f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66" y="3009900"/>
            <a:ext cx="6019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1" name="Oval 7"/>
          <p:cNvSpPr>
            <a:spLocks noChangeArrowheads="1"/>
          </p:cNvSpPr>
          <p:nvPr/>
        </p:nvSpPr>
        <p:spPr bwMode="auto">
          <a:xfrm>
            <a:off x="6858000" y="34290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 smtClean="0">
              <a:solidFill>
                <a:srgbClr val="000000"/>
              </a:solidFill>
            </a:endParaRPr>
          </a:p>
        </p:txBody>
      </p:sp>
      <p:sp>
        <p:nvSpPr>
          <p:cNvPr id="57352" name="Oval 8"/>
          <p:cNvSpPr>
            <a:spLocks noChangeArrowheads="1"/>
          </p:cNvSpPr>
          <p:nvPr/>
        </p:nvSpPr>
        <p:spPr bwMode="auto">
          <a:xfrm>
            <a:off x="6858000" y="48768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 smtClean="0">
              <a:solidFill>
                <a:srgbClr val="000000"/>
              </a:solidFill>
            </a:endParaRP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7315200" y="3276600"/>
            <a:ext cx="1828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000" smtClean="0">
                <a:solidFill>
                  <a:srgbClr val="000000"/>
                </a:solidFill>
              </a:rPr>
              <a:t>Methyl group absent</a:t>
            </a:r>
            <a:endParaRPr lang="en-GB" altLang="lv-LV" sz="2000" smtClean="0">
              <a:solidFill>
                <a:srgbClr val="000000"/>
              </a:solidFill>
            </a:endParaRP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7315200" y="4724400"/>
            <a:ext cx="1828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000" smtClean="0">
                <a:solidFill>
                  <a:srgbClr val="000000"/>
                </a:solidFill>
              </a:rPr>
              <a:t>Methyl group present</a:t>
            </a:r>
            <a:endParaRPr lang="en-GB" altLang="lv-LV" sz="2000" smtClean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EC04-C64C-495B-A15F-86361DB91DBC}" type="slidenum">
              <a:rPr lang="en-GB" altLang="lv-LV" smtClean="0">
                <a:solidFill>
                  <a:srgbClr val="000000"/>
                </a:solidFill>
              </a:rPr>
              <a:pPr/>
              <a:t>93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8683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lv-LV" sz="2400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58373" name="Picture 5" descr="http://www.blackwell-synergy.com/na102/home/ACS/blackwell/journals/production/jop/2002/31/8/j.1600-0714.2002.00034.x/images/large/jop_034_f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693" y="817887"/>
            <a:ext cx="6629400" cy="588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743200"/>
            <a:ext cx="3107185" cy="4114800"/>
          </a:xfrm>
        </p:spPr>
        <p:txBody>
          <a:bodyPr/>
          <a:lstStyle/>
          <a:p>
            <a:r>
              <a:rPr lang="lv-LV" altLang="lv-LV" sz="2000" dirty="0" smtClean="0"/>
              <a:t>CpG metilēšana izsauc metil-CpG-piesaistošā proteīna (MBD) piesaisti</a:t>
            </a:r>
          </a:p>
          <a:p>
            <a:r>
              <a:rPr lang="lv-LV" altLang="lv-LV" sz="2000" dirty="0" smtClean="0"/>
              <a:t>MBD piesaise rekrutē histonu deacetilāzes</a:t>
            </a:r>
          </a:p>
          <a:p>
            <a:r>
              <a:rPr lang="lv-LV" altLang="lv-LV" sz="2000" dirty="0" smtClean="0"/>
              <a:t>Histonu deacetilēšana kondensē hromatīnu</a:t>
            </a:r>
            <a:endParaRPr lang="lv-LV" altLang="lv-LV" sz="2000" dirty="0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6387"/>
            <a:ext cx="7772400" cy="1143000"/>
          </a:xfrm>
        </p:spPr>
        <p:txBody>
          <a:bodyPr/>
          <a:lstStyle/>
          <a:p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DNS metilēšanas izsaukta hromatīna kondensācija</a:t>
            </a:r>
            <a:r>
              <a:rPr lang="en-GB" altLang="lv-LV" sz="3600" dirty="0"/>
              <a:t/>
            </a:r>
            <a:br>
              <a:rPr lang="en-GB" altLang="lv-LV" sz="3600" dirty="0"/>
            </a:br>
            <a:endParaRPr lang="en-GB" altLang="lv-LV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EC04-C64C-495B-A15F-86361DB91DBC}" type="slidenum">
              <a:rPr lang="en-GB" altLang="lv-LV" smtClean="0">
                <a:solidFill>
                  <a:srgbClr val="000000"/>
                </a:solidFill>
              </a:rPr>
              <a:pPr/>
              <a:t>94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8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DNS metilēšana var tikt pārmantota </a:t>
            </a:r>
            <a:endParaRPr lang="en-GB" altLang="lv-LV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514600"/>
            <a:ext cx="2590800" cy="1066800"/>
          </a:xfrm>
        </p:spPr>
        <p:txBody>
          <a:bodyPr/>
          <a:lstStyle/>
          <a:p>
            <a:pPr marL="0">
              <a:buFontTx/>
              <a:buNone/>
            </a:pPr>
            <a:r>
              <a:rPr lang="lv-LV" altLang="lv-LV" sz="2800" dirty="0" smtClean="0">
                <a:latin typeface="Courier New" panose="02070309020205020404" pitchFamily="49" charset="0"/>
              </a:rPr>
              <a:t>CACT</a:t>
            </a:r>
            <a:r>
              <a:rPr lang="lv-LV" altLang="lv-LV" sz="2800" b="1" dirty="0" smtClean="0">
                <a:latin typeface="Courier New" panose="02070309020205020404" pitchFamily="49" charset="0"/>
              </a:rPr>
              <a:t>CG</a:t>
            </a:r>
            <a:r>
              <a:rPr lang="lv-LV" altLang="lv-LV" sz="2800" dirty="0" smtClean="0">
                <a:latin typeface="Courier New" panose="02070309020205020404" pitchFamily="49" charset="0"/>
              </a:rPr>
              <a:t>TCATTGTGA</a:t>
            </a:r>
            <a:r>
              <a:rPr lang="lv-LV" altLang="lv-LV" sz="2800" b="1" dirty="0" smtClean="0">
                <a:latin typeface="Courier New" panose="02070309020205020404" pitchFamily="49" charset="0"/>
              </a:rPr>
              <a:t>GC</a:t>
            </a:r>
            <a:r>
              <a:rPr lang="lv-LV" altLang="lv-LV" sz="2800" dirty="0" smtClean="0">
                <a:latin typeface="Courier New" panose="02070309020205020404" pitchFamily="49" charset="0"/>
              </a:rPr>
              <a:t>AGTAA</a:t>
            </a:r>
            <a:endParaRPr lang="en-GB" altLang="lv-LV" sz="2800" dirty="0">
              <a:latin typeface="Courier New" panose="02070309020205020404" pitchFamily="49" charset="0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4953000" y="1752600"/>
            <a:ext cx="2708429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fontAlgn="base">
              <a:spcBef>
                <a:spcPct val="20000"/>
              </a:spcBef>
              <a:spcAft>
                <a:spcPct val="0"/>
              </a:spcAft>
            </a:pPr>
            <a:r>
              <a:rPr lang="lv-LV" altLang="lv-LV" sz="2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CACT</a:t>
            </a:r>
            <a:r>
              <a:rPr lang="lv-LV" altLang="lv-LV" sz="28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CG</a:t>
            </a:r>
            <a:r>
              <a:rPr lang="lv-LV" altLang="lv-LV" sz="2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TCATTGTGA</a:t>
            </a:r>
            <a:r>
              <a:rPr lang="lv-LV" altLang="lv-LV" sz="28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GC</a:t>
            </a:r>
            <a:r>
              <a:rPr lang="lv-LV" altLang="lv-LV" sz="2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AGTAA</a:t>
            </a:r>
            <a:endParaRPr lang="en-GB" altLang="lv-LV" sz="2800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4953000" y="3276600"/>
            <a:ext cx="2667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fontAlgn="base">
              <a:spcBef>
                <a:spcPct val="20000"/>
              </a:spcBef>
              <a:spcAft>
                <a:spcPct val="0"/>
              </a:spcAft>
            </a:pPr>
            <a:r>
              <a:rPr lang="lv-LV" altLang="lv-LV" sz="2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CACT</a:t>
            </a:r>
            <a:r>
              <a:rPr lang="lv-LV" altLang="lv-LV" sz="28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CG</a:t>
            </a:r>
            <a:r>
              <a:rPr lang="lv-LV" altLang="lv-LV" sz="2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TCATTGTGA</a:t>
            </a:r>
            <a:r>
              <a:rPr lang="lv-LV" altLang="lv-LV" sz="28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GC</a:t>
            </a:r>
            <a:r>
              <a:rPr lang="lv-LV" altLang="lv-LV" sz="2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AGTAA</a:t>
            </a:r>
            <a:endParaRPr lang="en-GB" altLang="lv-LV" sz="2800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1371600" y="5029200"/>
            <a:ext cx="259671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fontAlgn="base">
              <a:spcBef>
                <a:spcPct val="20000"/>
              </a:spcBef>
              <a:spcAft>
                <a:spcPct val="0"/>
              </a:spcAft>
            </a:pPr>
            <a:r>
              <a:rPr lang="lv-LV" altLang="lv-LV" sz="2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CACT</a:t>
            </a:r>
            <a:r>
              <a:rPr lang="lv-LV" altLang="lv-LV" sz="28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CG</a:t>
            </a:r>
            <a:r>
              <a:rPr lang="lv-LV" altLang="lv-LV" sz="2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TCATTGTGA</a:t>
            </a:r>
            <a:r>
              <a:rPr lang="lv-LV" altLang="lv-LV" sz="28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GC</a:t>
            </a:r>
            <a:r>
              <a:rPr lang="lv-LV" altLang="lv-LV" sz="2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AGTAA</a:t>
            </a:r>
            <a:endParaRPr lang="en-GB" altLang="lv-LV" sz="2800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2667000" y="28194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 smtClean="0">
                <a:solidFill>
                  <a:srgbClr val="000000"/>
                </a:solidFill>
              </a:rPr>
              <a:t>Replikācija</a:t>
            </a:r>
            <a:endParaRPr lang="en-GB" altLang="lv-LV" sz="2400" dirty="0" smtClean="0">
              <a:solidFill>
                <a:srgbClr val="000000"/>
              </a:solidFill>
            </a:endParaRPr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 flipV="1">
            <a:off x="2743200" y="2209800"/>
            <a:ext cx="2133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 smtClean="0">
              <a:solidFill>
                <a:srgbClr val="000000"/>
              </a:solidFill>
            </a:endParaRPr>
          </a:p>
        </p:txBody>
      </p:sp>
      <p:sp>
        <p:nvSpPr>
          <p:cNvPr id="59401" name="Line 9"/>
          <p:cNvSpPr>
            <a:spLocks noChangeShapeType="1"/>
          </p:cNvSpPr>
          <p:nvPr/>
        </p:nvSpPr>
        <p:spPr bwMode="auto">
          <a:xfrm>
            <a:off x="2743200" y="3352800"/>
            <a:ext cx="2133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 smtClean="0">
              <a:solidFill>
                <a:srgbClr val="000000"/>
              </a:solidFill>
            </a:endParaRPr>
          </a:p>
        </p:txBody>
      </p:sp>
      <p:sp>
        <p:nvSpPr>
          <p:cNvPr id="59402" name="Line 10"/>
          <p:cNvSpPr>
            <a:spLocks noChangeShapeType="1"/>
          </p:cNvSpPr>
          <p:nvPr/>
        </p:nvSpPr>
        <p:spPr bwMode="auto">
          <a:xfrm flipH="1">
            <a:off x="4114800" y="43434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 smtClean="0">
              <a:solidFill>
                <a:srgbClr val="000000"/>
              </a:solidFill>
            </a:endParaRP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4495800" y="5105400"/>
            <a:ext cx="2590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400" dirty="0" smtClean="0">
                <a:solidFill>
                  <a:srgbClr val="000000"/>
                </a:solidFill>
              </a:rPr>
              <a:t>DNS metiltransferāze </a:t>
            </a:r>
            <a:r>
              <a:rPr lang="lv-LV" altLang="lv-LV" sz="2400" dirty="0" smtClean="0">
                <a:solidFill>
                  <a:srgbClr val="000000"/>
                </a:solidFill>
              </a:rPr>
              <a:t>I</a:t>
            </a:r>
            <a:endParaRPr lang="en-GB" altLang="lv-LV" sz="2400" dirty="0" smtClean="0">
              <a:solidFill>
                <a:srgbClr val="000000"/>
              </a:solidFill>
            </a:endParaRP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838200" y="1905000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800" smtClean="0">
                <a:solidFill>
                  <a:srgbClr val="000000"/>
                </a:solidFill>
                <a:latin typeface="Courier New" panose="02070309020205020404" pitchFamily="49" charset="0"/>
              </a:rPr>
              <a:t>CH</a:t>
            </a:r>
            <a:r>
              <a:rPr lang="lv-LV" altLang="lv-LV" sz="2800" baseline="-25000" smtClean="0">
                <a:solidFill>
                  <a:srgbClr val="000000"/>
                </a:solidFill>
                <a:latin typeface="Courier New" panose="02070309020205020404" pitchFamily="49" charset="0"/>
              </a:rPr>
              <a:t>3</a:t>
            </a:r>
            <a:endParaRPr lang="en-GB" altLang="lv-LV" sz="2800" baseline="-25000" smtClean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1066800" y="3657600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800" smtClean="0">
                <a:solidFill>
                  <a:srgbClr val="000000"/>
                </a:solidFill>
                <a:latin typeface="Courier New" panose="02070309020205020404" pitchFamily="49" charset="0"/>
              </a:rPr>
              <a:t>CH</a:t>
            </a:r>
            <a:r>
              <a:rPr lang="lv-LV" altLang="lv-LV" sz="2800" baseline="-25000" smtClean="0">
                <a:solidFill>
                  <a:srgbClr val="000000"/>
                </a:solidFill>
                <a:latin typeface="Courier New" panose="02070309020205020404" pitchFamily="49" charset="0"/>
              </a:rPr>
              <a:t>3</a:t>
            </a:r>
            <a:endParaRPr lang="en-GB" altLang="lv-LV" sz="2800" baseline="-25000" smtClean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5791200" y="1219200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800" smtClean="0">
                <a:solidFill>
                  <a:srgbClr val="000000"/>
                </a:solidFill>
                <a:latin typeface="Courier New" panose="02070309020205020404" pitchFamily="49" charset="0"/>
              </a:rPr>
              <a:t>CH</a:t>
            </a:r>
            <a:r>
              <a:rPr lang="lv-LV" altLang="lv-LV" sz="2800" baseline="-25000" smtClean="0">
                <a:solidFill>
                  <a:srgbClr val="000000"/>
                </a:solidFill>
                <a:latin typeface="Courier New" panose="02070309020205020404" pitchFamily="49" charset="0"/>
              </a:rPr>
              <a:t>3</a:t>
            </a:r>
            <a:endParaRPr lang="en-GB" altLang="lv-LV" sz="2800" baseline="-25000" smtClean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6019800" y="4343400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800" smtClean="0">
                <a:solidFill>
                  <a:srgbClr val="000000"/>
                </a:solidFill>
                <a:latin typeface="Courier New" panose="02070309020205020404" pitchFamily="49" charset="0"/>
              </a:rPr>
              <a:t>CH</a:t>
            </a:r>
            <a:r>
              <a:rPr lang="lv-LV" altLang="lv-LV" sz="2800" baseline="-25000" smtClean="0">
                <a:solidFill>
                  <a:srgbClr val="000000"/>
                </a:solidFill>
                <a:latin typeface="Courier New" panose="02070309020205020404" pitchFamily="49" charset="0"/>
              </a:rPr>
              <a:t>3</a:t>
            </a:r>
            <a:endParaRPr lang="en-GB" altLang="lv-LV" sz="2800" baseline="-25000" smtClean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2270125" y="4419600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800" smtClean="0">
                <a:solidFill>
                  <a:srgbClr val="000000"/>
                </a:solidFill>
                <a:latin typeface="Courier New" panose="02070309020205020404" pitchFamily="49" charset="0"/>
              </a:rPr>
              <a:t>CH</a:t>
            </a:r>
            <a:r>
              <a:rPr lang="lv-LV" altLang="lv-LV" sz="2800" baseline="-25000" smtClean="0">
                <a:solidFill>
                  <a:srgbClr val="000000"/>
                </a:solidFill>
                <a:latin typeface="Courier New" panose="02070309020205020404" pitchFamily="49" charset="0"/>
              </a:rPr>
              <a:t>3</a:t>
            </a:r>
            <a:endParaRPr lang="en-GB" altLang="lv-LV" sz="2800" baseline="-25000" smtClean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59409" name="Text Box 17"/>
          <p:cNvSpPr txBox="1">
            <a:spLocks noChangeArrowheads="1"/>
          </p:cNvSpPr>
          <p:nvPr/>
        </p:nvSpPr>
        <p:spPr bwMode="auto">
          <a:xfrm>
            <a:off x="2454275" y="6110288"/>
            <a:ext cx="106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800" smtClean="0">
                <a:solidFill>
                  <a:srgbClr val="000000"/>
                </a:solidFill>
                <a:latin typeface="Courier New" panose="02070309020205020404" pitchFamily="49" charset="0"/>
              </a:rPr>
              <a:t>CH</a:t>
            </a:r>
            <a:r>
              <a:rPr lang="lv-LV" altLang="lv-LV" sz="2800" baseline="-25000" smtClean="0">
                <a:solidFill>
                  <a:srgbClr val="000000"/>
                </a:solidFill>
                <a:latin typeface="Courier New" panose="02070309020205020404" pitchFamily="49" charset="0"/>
              </a:rPr>
              <a:t>3</a:t>
            </a:r>
            <a:endParaRPr lang="en-GB" altLang="lv-LV" sz="2800" baseline="-25000" smtClean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59410" name="Line 18"/>
          <p:cNvSpPr>
            <a:spLocks noChangeShapeType="1"/>
          </p:cNvSpPr>
          <p:nvPr/>
        </p:nvSpPr>
        <p:spPr bwMode="auto">
          <a:xfrm>
            <a:off x="1066800" y="2362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 smtClean="0">
              <a:solidFill>
                <a:srgbClr val="000000"/>
              </a:solidFill>
            </a:endParaRPr>
          </a:p>
        </p:txBody>
      </p:sp>
      <p:sp>
        <p:nvSpPr>
          <p:cNvPr id="59411" name="Line 19"/>
          <p:cNvSpPr>
            <a:spLocks noChangeShapeType="1"/>
          </p:cNvSpPr>
          <p:nvPr/>
        </p:nvSpPr>
        <p:spPr bwMode="auto">
          <a:xfrm>
            <a:off x="1295400" y="3505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 smtClean="0">
              <a:solidFill>
                <a:srgbClr val="000000"/>
              </a:solidFill>
            </a:endParaRPr>
          </a:p>
        </p:txBody>
      </p:sp>
      <p:sp>
        <p:nvSpPr>
          <p:cNvPr id="59412" name="Line 20"/>
          <p:cNvSpPr>
            <a:spLocks noChangeShapeType="1"/>
          </p:cNvSpPr>
          <p:nvPr/>
        </p:nvSpPr>
        <p:spPr bwMode="auto">
          <a:xfrm>
            <a:off x="6019800" y="1600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 smtClean="0">
              <a:solidFill>
                <a:srgbClr val="000000"/>
              </a:solidFill>
            </a:endParaRPr>
          </a:p>
        </p:txBody>
      </p:sp>
      <p:sp>
        <p:nvSpPr>
          <p:cNvPr id="59413" name="Line 21"/>
          <p:cNvSpPr>
            <a:spLocks noChangeShapeType="1"/>
          </p:cNvSpPr>
          <p:nvPr/>
        </p:nvSpPr>
        <p:spPr bwMode="auto">
          <a:xfrm>
            <a:off x="6172200" y="4191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 smtClean="0">
              <a:solidFill>
                <a:srgbClr val="000000"/>
              </a:solidFill>
            </a:endParaRPr>
          </a:p>
        </p:txBody>
      </p:sp>
      <p:sp>
        <p:nvSpPr>
          <p:cNvPr id="59414" name="Line 22"/>
          <p:cNvSpPr>
            <a:spLocks noChangeShapeType="1"/>
          </p:cNvSpPr>
          <p:nvPr/>
        </p:nvSpPr>
        <p:spPr bwMode="auto">
          <a:xfrm>
            <a:off x="2438400" y="4876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 smtClean="0">
              <a:solidFill>
                <a:srgbClr val="000000"/>
              </a:solidFill>
            </a:endParaRPr>
          </a:p>
        </p:txBody>
      </p:sp>
      <p:sp>
        <p:nvSpPr>
          <p:cNvPr id="59415" name="Line 23"/>
          <p:cNvSpPr>
            <a:spLocks noChangeShapeType="1"/>
          </p:cNvSpPr>
          <p:nvPr/>
        </p:nvSpPr>
        <p:spPr bwMode="auto">
          <a:xfrm>
            <a:off x="2667000" y="5943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lv-LV" sz="2400" smtClean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EC04-C64C-495B-A15F-86361DB91DBC}" type="slidenum">
              <a:rPr lang="en-GB" altLang="lv-LV" smtClean="0">
                <a:solidFill>
                  <a:srgbClr val="000000"/>
                </a:solidFill>
              </a:rPr>
              <a:pPr/>
              <a:t>95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4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  <p:bldP spid="59396" grpId="0"/>
      <p:bldP spid="59397" grpId="0"/>
      <p:bldP spid="59398" grpId="0"/>
      <p:bldP spid="59399" grpId="0"/>
      <p:bldP spid="59400" grpId="0" animBg="1"/>
      <p:bldP spid="59401" grpId="0" animBg="1"/>
      <p:bldP spid="59402" grpId="0" animBg="1"/>
      <p:bldP spid="59403" grpId="0"/>
      <p:bldP spid="59404" grpId="0"/>
      <p:bldP spid="59405" grpId="0"/>
      <p:bldP spid="59406" grpId="0"/>
      <p:bldP spid="59407" grpId="0"/>
      <p:bldP spid="59408" grpId="0"/>
      <p:bldP spid="59409" grpId="0"/>
      <p:bldP spid="59410" grpId="0" animBg="1"/>
      <p:bldP spid="59411" grpId="0" animBg="1"/>
      <p:bldP spid="59412" grpId="0" animBg="1"/>
      <p:bldP spid="59413" grpId="0" animBg="1"/>
      <p:bldP spid="59414" grpId="0" animBg="1"/>
      <p:bldP spid="5941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695"/>
            <a:ext cx="9144000" cy="1143000"/>
          </a:xfrm>
        </p:spPr>
        <p:txBody>
          <a:bodyPr/>
          <a:lstStyle/>
          <a:p>
            <a:r>
              <a:rPr lang="lv-LV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Kāpēc CpG dinukleotīds ir reti satopams genomā?</a:t>
            </a:r>
            <a:endParaRPr lang="lv-LV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67160"/>
            <a:ext cx="9055223" cy="2226816"/>
          </a:xfrm>
        </p:spPr>
        <p:txBody>
          <a:bodyPr/>
          <a:lstStyle/>
          <a:p>
            <a:r>
              <a:rPr lang="lv-LV" sz="2200" dirty="0" smtClean="0"/>
              <a:t>Cilvēka genomā CpG dinukleotīds ir sastopams tikai 21% no statistiski varbūtīgā skaita</a:t>
            </a:r>
          </a:p>
          <a:p>
            <a:r>
              <a:rPr lang="lv-LV" sz="2200" dirty="0" smtClean="0"/>
              <a:t>Mugurkaulnieku genomā C nukleotīds CpG dinukleotīdā tiek metilēts</a:t>
            </a:r>
          </a:p>
          <a:p>
            <a:r>
              <a:rPr lang="lv-LV" sz="2200" dirty="0" smtClean="0"/>
              <a:t>Metilēts C viegli deaminējas par T:</a:t>
            </a:r>
          </a:p>
          <a:p>
            <a:endParaRPr lang="lv-LV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EC04-C64C-495B-A15F-86361DB91DBC}" type="slidenum">
              <a:rPr lang="en-GB" altLang="lv-LV" smtClean="0">
                <a:solidFill>
                  <a:srgbClr val="000000"/>
                </a:solidFill>
              </a:rPr>
              <a:pPr/>
              <a:t>96</a:t>
            </a:fld>
            <a:endParaRPr lang="en-GB" altLang="lv-LV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4799860"/>
            <a:ext cx="7772400" cy="222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200" dirty="0" smtClean="0"/>
              <a:t>Rezultātā, ar laiku CpG dinukleotīdi pārvēršas pa TpG</a:t>
            </a:r>
          </a:p>
          <a:p>
            <a:r>
              <a:rPr lang="lv-LV" sz="2200" dirty="0" smtClean="0"/>
              <a:t>CpG salās promoteru rajonos C tiek metilēts retāk</a:t>
            </a:r>
          </a:p>
          <a:p>
            <a:r>
              <a:rPr lang="lv-LV" sz="2200" dirty="0" smtClean="0"/>
              <a:t>CpG salās promoteru rajonos ir arī evolucionārs spiediens dinukleotīdu uzturēt</a:t>
            </a:r>
          </a:p>
          <a:p>
            <a:r>
              <a:rPr lang="lv-LV" sz="2200" dirty="0" smtClean="0"/>
              <a:t>Rezultātā, CpG salas promoteru rajonos saglabājas ilgāk</a:t>
            </a:r>
          </a:p>
          <a:p>
            <a:endParaRPr lang="lv-LV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02" y="2911412"/>
            <a:ext cx="453390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6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638" y="68062"/>
            <a:ext cx="8094216" cy="1143000"/>
          </a:xfrm>
        </p:spPr>
        <p:txBody>
          <a:bodyPr/>
          <a:lstStyle/>
          <a:p>
            <a:r>
              <a:rPr 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DNS un histonu metilēšana un epiģenētika</a:t>
            </a:r>
            <a:endParaRPr lang="lv-LV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546" y="1501806"/>
            <a:ext cx="8361656" cy="4114800"/>
          </a:xfrm>
        </p:spPr>
        <p:txBody>
          <a:bodyPr/>
          <a:lstStyle/>
          <a:p>
            <a:r>
              <a:rPr lang="lv-LV" sz="2400" dirty="0" smtClean="0"/>
              <a:t>Epiģēnētika pēta tādu pazīmju pārmantojamību uz meitšūnām, kuras nav saistītas ar izmaiņām DNS nukleotīdu sekvencē</a:t>
            </a:r>
          </a:p>
          <a:p>
            <a:r>
              <a:rPr lang="lv-LV" sz="2400" dirty="0" smtClean="0"/>
              <a:t>Nozīmīgākie pārmantojamie ne-DNS sekvences faktori ir DNS un histonu metilēšana noteiktos </a:t>
            </a:r>
            <a:r>
              <a:rPr lang="lv-LV" sz="2400" dirty="0" smtClean="0"/>
              <a:t>rajonos</a:t>
            </a:r>
          </a:p>
          <a:p>
            <a:r>
              <a:rPr lang="lv-LV" sz="2400" dirty="0" smtClean="0"/>
              <a:t>Metilēti lizīni ir daudz stabilāki par, piemēram, acetilētiem lizīniem, tāpēc tieši histonu metilēšana (nevis citas histonu modifikācijas) ir piemērota ilgtermiņa hromatīna struktūras izmainīšanai</a:t>
            </a:r>
            <a:endParaRPr lang="lv-LV" sz="2400" dirty="0" smtClean="0"/>
          </a:p>
          <a:p>
            <a:r>
              <a:rPr lang="lv-LV" sz="2400" dirty="0" smtClean="0"/>
              <a:t>Epiģenētiskā pārmantojamība pārsvarā darbojas šūnu diferenciācijas procesos</a:t>
            </a:r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EC04-C64C-495B-A15F-86361DB91DBC}" type="slidenum">
              <a:rPr lang="en-GB" altLang="lv-LV" smtClean="0">
                <a:solidFill>
                  <a:srgbClr val="000000"/>
                </a:solidFill>
              </a:rPr>
              <a:pPr/>
              <a:t>97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0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725749" y="142042"/>
            <a:ext cx="7391400" cy="1447800"/>
          </a:xfrm>
        </p:spPr>
        <p:txBody>
          <a:bodyPr/>
          <a:lstStyle/>
          <a:p>
            <a:r>
              <a:rPr lang="lv-LV" altLang="lv-LV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No kondensēta hromatīna līdz mRNS transkripcijai ir tāls ceļš ejams...</a:t>
            </a:r>
            <a:endParaRPr lang="en-GB" altLang="lv-LV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457200" y="2057400"/>
            <a:ext cx="4789503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lv-LV" altLang="lv-LV" sz="2400" dirty="0" smtClean="0">
                <a:solidFill>
                  <a:srgbClr val="000000"/>
                </a:solidFill>
              </a:rPr>
              <a:t>Piemērs: rauga HO gēna aktivācija</a:t>
            </a: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lv-LV" altLang="lv-LV" sz="2400" dirty="0" smtClean="0">
                <a:solidFill>
                  <a:srgbClr val="000000"/>
                </a:solidFill>
              </a:rPr>
              <a:t>HO kodē specifisku nukleāzi, kura iniciē pārošanās tipu a un </a:t>
            </a:r>
            <a:r>
              <a:rPr lang="el-GR" altLang="lv-LV" sz="2400" dirty="0" smtClean="0">
                <a:solidFill>
                  <a:srgbClr val="000000"/>
                </a:solidFill>
              </a:rPr>
              <a:t>α</a:t>
            </a:r>
            <a:r>
              <a:rPr lang="lv-LV" altLang="lv-LV" sz="2400" dirty="0" smtClean="0">
                <a:solidFill>
                  <a:srgbClr val="000000"/>
                </a:solidFill>
              </a:rPr>
              <a:t> pārslēgšanu haploīdajās rauga šūnās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856" y="1474109"/>
            <a:ext cx="3143250" cy="48863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B9C5-F827-4CF9-AF8A-591DF082DAF9}" type="slidenum">
              <a:rPr lang="en-GB" altLang="lv-LV" smtClean="0">
                <a:solidFill>
                  <a:srgbClr val="000000"/>
                </a:solidFill>
              </a:rPr>
              <a:pPr/>
              <a:t>98</a:t>
            </a:fld>
            <a:endParaRPr lang="en-GB" altLang="lv-LV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0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1465555" y="454685"/>
            <a:ext cx="2971800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lv-LV" altLang="lv-LV" sz="2800" dirty="0" smtClean="0">
                <a:solidFill>
                  <a:srgbClr val="000000"/>
                </a:solidFill>
              </a:rPr>
              <a:t>Gēns, iepakots kondensētā hromatīnā</a:t>
            </a:r>
            <a:endParaRPr lang="en-GB" altLang="lv-LV" sz="28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B9C5-F827-4CF9-AF8A-591DF082DAF9}" type="slidenum">
              <a:rPr lang="en-GB" altLang="lv-LV" smtClean="0">
                <a:solidFill>
                  <a:srgbClr val="000000"/>
                </a:solidFill>
              </a:rPr>
              <a:pPr/>
              <a:t>99</a:t>
            </a:fld>
            <a:endParaRPr lang="en-GB" altLang="lv-LV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355" y="454685"/>
            <a:ext cx="3603317" cy="1669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394182"/>
            <a:ext cx="3692741" cy="25938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059" y="3344089"/>
            <a:ext cx="1600541" cy="952703"/>
          </a:xfrm>
          <a:prstGeom prst="rect">
            <a:avLst/>
          </a:prstGeom>
        </p:spPr>
      </p:pic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923276" y="4364176"/>
            <a:ext cx="492710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lv-LV" sz="2400" dirty="0">
                <a:solidFill>
                  <a:srgbClr val="000000"/>
                </a:solidFill>
              </a:rPr>
              <a:t>SWI5 </a:t>
            </a:r>
            <a:r>
              <a:rPr lang="en-US" altLang="lv-LV" sz="2400" dirty="0" err="1" smtClean="0">
                <a:solidFill>
                  <a:srgbClr val="000000"/>
                </a:solidFill>
              </a:rPr>
              <a:t>prote</a:t>
            </a:r>
            <a:r>
              <a:rPr lang="lv-LV" altLang="lv-LV" sz="2400" dirty="0" smtClean="0">
                <a:solidFill>
                  <a:srgbClr val="000000"/>
                </a:solidFill>
              </a:rPr>
              <a:t>īns:</a:t>
            </a: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AutoNum type="arabicParenR"/>
            </a:pPr>
            <a:r>
              <a:rPr lang="lv-LV" altLang="lv-LV" sz="2400" dirty="0" smtClean="0">
                <a:solidFill>
                  <a:srgbClr val="000000"/>
                </a:solidFill>
              </a:rPr>
              <a:t>piesaistas</a:t>
            </a:r>
            <a:r>
              <a:rPr lang="en-US" altLang="lv-LV" sz="2400" dirty="0" smtClean="0">
                <a:solidFill>
                  <a:srgbClr val="000000"/>
                </a:solidFill>
              </a:rPr>
              <a:t> </a:t>
            </a:r>
            <a:r>
              <a:rPr lang="lv-LV" altLang="lv-LV" sz="2400" dirty="0" smtClean="0">
                <a:solidFill>
                  <a:srgbClr val="000000"/>
                </a:solidFill>
              </a:rPr>
              <a:t>enhānserim</a:t>
            </a:r>
            <a:r>
              <a:rPr lang="en-US" altLang="lv-LV" sz="2400" dirty="0" smtClean="0">
                <a:solidFill>
                  <a:srgbClr val="000000"/>
                </a:solidFill>
              </a:rPr>
              <a:t> </a:t>
            </a:r>
            <a:r>
              <a:rPr lang="lv-LV" altLang="lv-LV" sz="2400" dirty="0" smtClean="0">
                <a:solidFill>
                  <a:srgbClr val="000000"/>
                </a:solidFill>
              </a:rPr>
              <a:t>un </a:t>
            </a:r>
            <a:endParaRPr lang="lv-LV" altLang="lv-LV" sz="2400" dirty="0" smtClean="0">
              <a:solidFill>
                <a:srgbClr val="000000"/>
              </a:solidFill>
            </a:endParaRP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AutoNum type="arabicParenR"/>
            </a:pPr>
            <a:r>
              <a:rPr lang="lv-LV" altLang="lv-LV" sz="2400" dirty="0" smtClean="0">
                <a:solidFill>
                  <a:srgbClr val="000000"/>
                </a:solidFill>
              </a:rPr>
              <a:t>rekrutē</a:t>
            </a:r>
            <a:r>
              <a:rPr lang="en-US" altLang="lv-LV" sz="2400" dirty="0" smtClean="0">
                <a:solidFill>
                  <a:srgbClr val="000000"/>
                </a:solidFill>
              </a:rPr>
              <a:t> </a:t>
            </a:r>
            <a:r>
              <a:rPr lang="lv-LV" altLang="lv-LV" sz="2400" dirty="0" smtClean="0">
                <a:solidFill>
                  <a:srgbClr val="000000"/>
                </a:solidFill>
              </a:rPr>
              <a:t>hromatīna remodelēšanas kompleksu SWI/SNF</a:t>
            </a:r>
            <a:endParaRPr lang="en-GB" altLang="lv-LV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9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lv-LV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lv-LV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lv-LV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lv-LV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lv-LV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lv-LV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33468</TotalTime>
  <Words>5733</Words>
  <Application>Microsoft Office PowerPoint</Application>
  <PresentationFormat>On-screen Show (4:3)</PresentationFormat>
  <Paragraphs>976</Paragraphs>
  <Slides>123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123</vt:i4>
      </vt:variant>
    </vt:vector>
  </HeadingPairs>
  <TitlesOfParts>
    <vt:vector size="145" baseType="lpstr">
      <vt:lpstr>Arial</vt:lpstr>
      <vt:lpstr>Calibri</vt:lpstr>
      <vt:lpstr>Calibri Light</vt:lpstr>
      <vt:lpstr>Courier New</vt:lpstr>
      <vt:lpstr>Symbol</vt:lpstr>
      <vt:lpstr>SymbolPS</vt:lpstr>
      <vt:lpstr>Times</vt:lpstr>
      <vt:lpstr>Times New Roman</vt:lpstr>
      <vt:lpstr>Office Theme</vt:lpstr>
      <vt:lpstr>Default Design</vt:lpstr>
      <vt:lpstr>Blank Presentation</vt:lpstr>
      <vt:lpstr>1_Default Design</vt:lpstr>
      <vt:lpstr>2_Default Design</vt:lpstr>
      <vt:lpstr>3_Default Design</vt:lpstr>
      <vt:lpstr>4_Default Design</vt:lpstr>
      <vt:lpstr>1_Blank Presentation</vt:lpstr>
      <vt:lpstr>5_Default Design</vt:lpstr>
      <vt:lpstr>2_Blank Presentation</vt:lpstr>
      <vt:lpstr>6_Default Design</vt:lpstr>
      <vt:lpstr>7_Default Design</vt:lpstr>
      <vt:lpstr>8_Default Design</vt:lpstr>
      <vt:lpstr>9_Default Design</vt:lpstr>
      <vt:lpstr>Bioķīmija II</vt:lpstr>
      <vt:lpstr>Bioķīmija II – kursa saturs</vt:lpstr>
      <vt:lpstr>Lekciju saturs</vt:lpstr>
      <vt:lpstr>Laboratorijas darbi</vt:lpstr>
      <vt:lpstr>Prasības</vt:lpstr>
      <vt:lpstr>Literatūra</vt:lpstr>
      <vt:lpstr>Gēnu ekspresijas kontrole</vt:lpstr>
      <vt:lpstr>Lekcijas saturs</vt:lpstr>
      <vt:lpstr>Kas ir gēnu ekspresija?</vt:lpstr>
      <vt:lpstr>Kāpēc ir nepieciešama gēnu ekspresijas kontrole?</vt:lpstr>
      <vt:lpstr>Gēnu ekspresijas kontroles līmeņi prokariotos</vt:lpstr>
      <vt:lpstr>Gēnu ekspresijas kontroles līmeņi eikariotos</vt:lpstr>
      <vt:lpstr>Transkripcijas kontrole prokariotos</vt:lpstr>
      <vt:lpstr>Bakteriālie promoteri</vt:lpstr>
      <vt:lpstr>Bakteriālā RNS polimerāze (RNAP)</vt:lpstr>
      <vt:lpstr> s faktori</vt:lpstr>
      <vt:lpstr>Daži σ70 promoteri E.coli</vt:lpstr>
      <vt:lpstr>Bakteriālās RNS polimerāzes holoenzīma struktūra kompleksā ar dsDNS</vt:lpstr>
      <vt:lpstr>UP elements</vt:lpstr>
      <vt:lpstr>Bakteriofāga T7 RNS polimerāze</vt:lpstr>
      <vt:lpstr>Konstitutīvie un inducējamie promoteri</vt:lpstr>
      <vt:lpstr>Promoteru regulācija</vt:lpstr>
      <vt:lpstr>Promoteru nomākšanas (represijas) mehānismi</vt:lpstr>
      <vt:lpstr>Represija ar sterisko traucēšanu</vt:lpstr>
      <vt:lpstr>Steriskās traucēšanas piemērs -triptofāna represors</vt:lpstr>
      <vt:lpstr>Trp represora 3D struktūra</vt:lpstr>
      <vt:lpstr>Trp molekulu piesaiste izraisa DNS piesaistīšanās spirāļu savstarpējās orientācijas izmaiņu</vt:lpstr>
      <vt:lpstr>DNS konformācijas izmainīšana</vt:lpstr>
      <vt:lpstr>Laktozes (lac) promoters  </vt:lpstr>
      <vt:lpstr>Lac represora monomēra struktūra</vt:lpstr>
      <vt:lpstr>Lac represora darbības mehānisms</vt:lpstr>
      <vt:lpstr>Konformacionālās izmaiņas pēc IPTG piesaistīšanās</vt:lpstr>
      <vt:lpstr>Represija RNS polimerāzes pārejai uz «atvērto kompleksu»</vt:lpstr>
      <vt:lpstr>Represija polimerāzes virzībai tālāk no promotera</vt:lpstr>
      <vt:lpstr>Represija ar anti-σ faktoriem</vt:lpstr>
      <vt:lpstr>Rsd- anti - σ70  faktors</vt:lpstr>
      <vt:lpstr>Bakteriofāga T4 asiA proteīns – anti - σ70 faktors</vt:lpstr>
      <vt:lpstr>Anti-aktivācija</vt:lpstr>
      <vt:lpstr>Transkripcijas aktivācijas mehānismi</vt:lpstr>
      <vt:lpstr>Piesaistes pastiprināšana</vt:lpstr>
      <vt:lpstr>Katabolītu aktivējošais proteīns (Catabolite Activator Protein): CAP  </vt:lpstr>
      <vt:lpstr>cAMP un adenilāta ciklāzes loma baktēriju metabolismā</vt:lpstr>
      <vt:lpstr>I klases CAP atkarīgie promoteri</vt:lpstr>
      <vt:lpstr>II klases CAP atkarīgie promoteri</vt:lpstr>
      <vt:lpstr>III klases CAP atkarīgie promoteri</vt:lpstr>
      <vt:lpstr>PowerPoint Presentation</vt:lpstr>
      <vt:lpstr>cAMP piesaiste pie CAP</vt:lpstr>
      <vt:lpstr>Lac operona pilna darbības shēma</vt:lpstr>
      <vt:lpstr>Arabinozes promoters: represora pārveide par aktivatoru</vt:lpstr>
      <vt:lpstr>AraC dimēra struktūra ar (A) un bez (B) arabinozes</vt:lpstr>
      <vt:lpstr>Polimerāzes aktivācija</vt:lpstr>
      <vt:lpstr>RNAP-σ54 aktivācija</vt:lpstr>
      <vt:lpstr>Promotera aktivācija</vt:lpstr>
      <vt:lpstr>BmrR-DNS-toksīna komplekss</vt:lpstr>
      <vt:lpstr>PowerPoint Presentation</vt:lpstr>
      <vt:lpstr>Transkripcijas terminācija</vt:lpstr>
      <vt:lpstr>Rho neatkarīgā terminācija</vt:lpstr>
      <vt:lpstr>PowerPoint Presentation</vt:lpstr>
      <vt:lpstr>Rho atkarīgā terminācija</vt:lpstr>
      <vt:lpstr>Anti-terminācija</vt:lpstr>
      <vt:lpstr>Atenuācija</vt:lpstr>
      <vt:lpstr>Atenuācija trp operonā</vt:lpstr>
      <vt:lpstr>Translācijas kontrole prokariotos</vt:lpstr>
      <vt:lpstr>Translācijas starta sekvence prokariotos</vt:lpstr>
      <vt:lpstr>Translācijas regulācijas piemērs – ribosomālo proteīnu sintēze</vt:lpstr>
      <vt:lpstr>Translācijas regulācijas piemērs – ribosomālo proteīnu sintēze</vt:lpstr>
      <vt:lpstr>rRNS sintēze un stringent-kontrole</vt:lpstr>
      <vt:lpstr>rRNS sintēze un stringent-kontrole</vt:lpstr>
      <vt:lpstr>Gēnu ekspresijas kontrole eikariotos</vt:lpstr>
      <vt:lpstr>Transkripcijas kontrole eikariotos</vt:lpstr>
      <vt:lpstr>Galvenās atšķirības eikariotu un prokariotu transkripcijas kontrolē</vt:lpstr>
      <vt:lpstr>Eikariotiskās RNS polimerāzes</vt:lpstr>
      <vt:lpstr>RNS polimerāze II (RNAP II)</vt:lpstr>
      <vt:lpstr>RNAP II C-terminālais domēns (CTD)</vt:lpstr>
      <vt:lpstr>Mitohondriālā RNS polimerāze</vt:lpstr>
      <vt:lpstr>Hloroplastu RNS polimerāzes</vt:lpstr>
      <vt:lpstr>Eikariotisko promoteru elementi</vt:lpstr>
      <vt:lpstr>Vispārējie transkripcijas faktori (GTFi, General transcription factors) </vt:lpstr>
      <vt:lpstr>GTFu funkcijas</vt:lpstr>
      <vt:lpstr>Promoteru proksimālie elementi un enhānseri</vt:lpstr>
      <vt:lpstr>Transkripcijas iniciācija eikariotos - pārskats</vt:lpstr>
      <vt:lpstr>Mediators</vt:lpstr>
      <vt:lpstr>Nukleosomu struktūra</vt:lpstr>
      <vt:lpstr>Hromatīna struktūra</vt:lpstr>
      <vt:lpstr>Mehānismi hromatīna struktūras izmainīšanai</vt:lpstr>
      <vt:lpstr>Histonu kovalentā modificēšana</vt:lpstr>
      <vt:lpstr>Histonu acetilēšana</vt:lpstr>
      <vt:lpstr>Represora virzītā histonu deacetilēšana</vt:lpstr>
      <vt:lpstr>Aktivatora virzītā histonu hiperacetilēšana</vt:lpstr>
      <vt:lpstr>Histonu metilēšana</vt:lpstr>
      <vt:lpstr>Hromatīna remodelēšanas faktori</vt:lpstr>
      <vt:lpstr>DNS metilēšana CpG salās</vt:lpstr>
      <vt:lpstr>DNS metilēšanas izsaukta transkipcijas bloķēšana</vt:lpstr>
      <vt:lpstr>DNS metilēšanas izsaukta hromatīna kondensācija </vt:lpstr>
      <vt:lpstr>DNS metilēšana var tikt pārmantota </vt:lpstr>
      <vt:lpstr>Kāpēc CpG dinukleotīds ir reti satopams genomā?</vt:lpstr>
      <vt:lpstr>DNS un histonu metilēšana un epiģenētika</vt:lpstr>
      <vt:lpstr>No kondensēta hromatīna līdz mRNS transkripcijai ir tāls ceļš ejams...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Pēctranskripcijas kontroles mehānismi </vt:lpstr>
      <vt:lpstr>Alternatīvais splaisings, promoteri &amp; poly-A sekvences</vt:lpstr>
      <vt:lpstr>RNS editēšana</vt:lpstr>
      <vt:lpstr>RNS editēšanas mehānismi</vt:lpstr>
      <vt:lpstr>Transports caur nukleāro membrānu</vt:lpstr>
      <vt:lpstr>Nukleārās poras struktūra</vt:lpstr>
      <vt:lpstr>Nukleārais imports: nukleārās lokalizācijas sekvences  </vt:lpstr>
      <vt:lpstr>Mākslīgi pievienojot NLS sekvenci citoplazmatiskam proteīnam, var panākt tā lokalizāciju kodolā </vt:lpstr>
      <vt:lpstr>Mehānisms mRNS transportam uz citoplazmu</vt:lpstr>
      <vt:lpstr>Piemērs gēnu ekspresijas regulēšanai nukleārā transporta stadijā: HIV mRNS</vt:lpstr>
      <vt:lpstr>mRNS stabilitātes regulēšana</vt:lpstr>
      <vt:lpstr>Prolaktīna loma piena producēsanā</vt:lpstr>
      <vt:lpstr>Prolaktīna loma kazeīna mRNS stabilizēšanā</vt:lpstr>
      <vt:lpstr>Translācijas regulēšana eikariotos</vt:lpstr>
      <vt:lpstr>Translācijas atšķirības eikariotos un prokariotos</vt:lpstr>
      <vt:lpstr>Translācijas regulēšanas mehānismi eikariotos</vt:lpstr>
      <vt:lpstr>PowerPoint Presentation</vt:lpstr>
      <vt:lpstr>Pēctranslācijas regulācijas mehānismi</vt:lpstr>
      <vt:lpstr>Kā fosforilēšana var ietekmēt transkripcijas faktoru darbību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Gēnu ekspresijas kontrole</dc:title>
  <dc:creator>Kaspars Tars</dc:creator>
  <cp:lastModifiedBy>Kaspars Tars</cp:lastModifiedBy>
  <cp:revision>244</cp:revision>
  <dcterms:created xsi:type="dcterms:W3CDTF">2014-12-20T10:58:05Z</dcterms:created>
  <dcterms:modified xsi:type="dcterms:W3CDTF">2015-02-15T21:42:32Z</dcterms:modified>
</cp:coreProperties>
</file>