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9"/>
  </p:notesMasterIdLst>
  <p:sldIdLst>
    <p:sldId id="256" r:id="rId3"/>
    <p:sldId id="315" r:id="rId4"/>
    <p:sldId id="301" r:id="rId5"/>
    <p:sldId id="302" r:id="rId6"/>
    <p:sldId id="317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8" r:id="rId18"/>
    <p:sldId id="257" r:id="rId19"/>
    <p:sldId id="258" r:id="rId20"/>
    <p:sldId id="261" r:id="rId21"/>
    <p:sldId id="262" r:id="rId22"/>
    <p:sldId id="263" r:id="rId23"/>
    <p:sldId id="259" r:id="rId24"/>
    <p:sldId id="319" r:id="rId25"/>
    <p:sldId id="320" r:id="rId26"/>
    <p:sldId id="321" r:id="rId27"/>
    <p:sldId id="322" r:id="rId28"/>
    <p:sldId id="323" r:id="rId29"/>
    <p:sldId id="264" r:id="rId30"/>
    <p:sldId id="266" r:id="rId31"/>
    <p:sldId id="260" r:id="rId32"/>
    <p:sldId id="265" r:id="rId33"/>
    <p:sldId id="267" r:id="rId34"/>
    <p:sldId id="270" r:id="rId35"/>
    <p:sldId id="273" r:id="rId36"/>
    <p:sldId id="274" r:id="rId37"/>
    <p:sldId id="275" r:id="rId38"/>
    <p:sldId id="276" r:id="rId39"/>
    <p:sldId id="277" r:id="rId40"/>
    <p:sldId id="278" r:id="rId41"/>
    <p:sldId id="279" r:id="rId42"/>
    <p:sldId id="280" r:id="rId43"/>
    <p:sldId id="281" r:id="rId44"/>
    <p:sldId id="282" r:id="rId45"/>
    <p:sldId id="283" r:id="rId46"/>
    <p:sldId id="284" r:id="rId47"/>
    <p:sldId id="285" r:id="rId48"/>
    <p:sldId id="286" r:id="rId49"/>
    <p:sldId id="287" r:id="rId50"/>
    <p:sldId id="289" r:id="rId51"/>
    <p:sldId id="290" r:id="rId52"/>
    <p:sldId id="291" r:id="rId53"/>
    <p:sldId id="292" r:id="rId54"/>
    <p:sldId id="294" r:id="rId55"/>
    <p:sldId id="295" r:id="rId56"/>
    <p:sldId id="297" r:id="rId57"/>
    <p:sldId id="298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34" autoAdjust="0"/>
  </p:normalViewPr>
  <p:slideViewPr>
    <p:cSldViewPr>
      <p:cViewPr varScale="1">
        <p:scale>
          <a:sx n="102" d="100"/>
          <a:sy n="102" d="100"/>
        </p:scale>
        <p:origin x="1260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879A2-E013-405C-9AA6-B79A6198FA66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22727-A626-4607-9C41-06B066768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26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22727-A626-4607-9C41-06B066768F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87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lv-LV" smtClean="0"/>
              <a:t>β-CA ir sastopamas baktērijās un hloroplastos (Tanz, et al., 2009). γ-CA ir sastopamas metānu producējošās baktērijās (Parisi, 2000). δ-CA ir sastopamas kramaļģēs (Lane et al., 2005). ε-CA sastopamas hemolitotrofos organismos un ciānbaktērijās (So et al., 2004). Augos sastopamās β-CA pēc struktūras nav līdzīgas α-CA un no evolūcijas viedokļa tās nav radniecīgas, bet tās katalizē tādu pašu reakciju un arī izmanto cinka jonu aktīvajā centrā (Mitsuhashi et al., 1999). Augos β-CA palīdz paaugstināt ogļskābās gāzes koncentrāciju hloroplasta iekšienē, lai paaugstinātu karboksilācijas ātrumu enzīmam RuBisCO (Tanz et al., 2009). δ-CA, kas sastopama kramaļģēs, aktīvajā centrā cinka vietā atrodas kadmijs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CC95C69-9A39-4C79-A846-0D2A51257305}" type="slidenum">
              <a:rPr lang="lv-LV" smtClean="0"/>
              <a:pPr eaLnBrk="1" hangingPunct="1"/>
              <a:t>36</a:t>
            </a:fld>
            <a:endParaRPr lang="lv-LV" smtClean="0"/>
          </a:p>
        </p:txBody>
      </p:sp>
    </p:spTree>
    <p:extLst>
      <p:ext uri="{BB962C8B-B14F-4D97-AF65-F5344CB8AC3E}">
        <p14:creationId xmlns:p14="http://schemas.microsoft.com/office/powerpoint/2010/main" val="2044231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E4DB-2F1A-4B01-BAF3-7B4083EA7EA4}" type="datetime1">
              <a:rPr lang="en-US" smtClean="0"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38A8-69B0-498E-844A-0DCA2325C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42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A60AE-9122-4A81-B378-36E0F3F7A0EE}" type="datetime1">
              <a:rPr lang="en-US" smtClean="0"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38A8-69B0-498E-844A-0DCA2325C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56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FFBD-32D7-4FD2-BE13-470C4813C2DB}" type="datetime1">
              <a:rPr lang="en-US" smtClean="0"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38A8-69B0-498E-844A-0DCA2325C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16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A8FD-9C21-409A-A7AD-6972061CCB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830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5BC08-6881-4C5D-85AC-9D174B7DFD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894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61690-C871-4688-ACCE-B58698045D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031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439C-D259-4B66-9295-2A8D004592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21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47A8-6688-4F09-98DA-86CF5C8A06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35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4EE19-B30E-4DE4-9F38-1D295658CB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300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B02FB-BF3A-4330-A11A-78BEEC5BE6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144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0C66-CF47-409F-89D9-5F0374F3CE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668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CA9A-88D4-48AC-94A1-D5190FDFE3D9}" type="datetime1">
              <a:rPr lang="en-US" smtClean="0"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38A8-69B0-498E-844A-0DCA2325C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75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A11E-BFCF-4FDA-98E4-ECBAC7B49A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2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7C11-7809-4BA5-9D8E-0B686574D7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0366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73CF-BBAB-4895-B116-D7CFB39784C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654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7F37-BD37-46E6-BD82-6D905E1BBD24}" type="datetime1">
              <a:rPr lang="en-US" smtClean="0"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38A8-69B0-498E-844A-0DCA2325C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1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8729-A1D8-4E09-A18E-317300B0F2D6}" type="datetime1">
              <a:rPr lang="en-US" smtClean="0"/>
              <a:t>10/5/2014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38A8-69B0-498E-844A-0DCA2325C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9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1A74D-AC16-4911-95D0-9BD46847C2B4}" type="datetime1">
              <a:rPr lang="en-US" smtClean="0"/>
              <a:t>10/5/2014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38A8-69B0-498E-844A-0DCA2325C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34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80472-C673-4169-AF18-E3A6E9D22C4B}" type="datetime1">
              <a:rPr lang="en-US" smtClean="0"/>
              <a:t>10/5/2014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38A8-69B0-498E-844A-0DCA2325C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90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D06D-B41B-473C-9C59-32A96EE0E2B0}" type="datetime1">
              <a:rPr lang="en-US" smtClean="0"/>
              <a:t>10/5/2014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38A8-69B0-498E-844A-0DCA2325C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20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06DA-3AE6-4607-90BC-250FD87C1988}" type="datetime1">
              <a:rPr lang="en-US" smtClean="0"/>
              <a:t>10/5/2014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38A8-69B0-498E-844A-0DCA2325C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18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797C-A0B0-4065-A642-7EC831741ABF}" type="datetime1">
              <a:rPr lang="en-US" smtClean="0"/>
              <a:t>10/5/2014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38A8-69B0-498E-844A-0DCA2325C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42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27A01-8DE3-4166-B167-6DE81ABFFE5E}" type="datetime1">
              <a:rPr lang="en-US" smtClean="0"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938A8-69B0-498E-844A-0DCA2325C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6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9C883-C129-4E8C-B382-3E3147C59C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7EFF-5B8D-4FCE-9745-6F7B8AC870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439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lv/url?sa=i&amp;rct=j&amp;q=&amp;esrc=s&amp;source=images&amp;cd=&amp;cad=rja&amp;docid=9CnngOkIvJJHMM&amp;tbnid=dLXsyT4zyJNv3M:&amp;ved=0CAUQjRw&amp;url=http://www.bio.miami.edu/tom/courses/bil255/bil255goods/12_membrane.html&amp;ei=cB72Up-YEoWlyAP_l4GYCQ&amp;bvm=bv.60983673,d.bGQ&amp;psig=AFQjCNFnrYjMlY3kIPOYPV2yYPX01j-YXg&amp;ust=1391947296662863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3y1dO4nNaKY" TargetMode="Externa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hyperlink" Target="http://upload.wikimedia.org/wikipedia/commons/4/40/Scheme_secundary_active_transport-en.svg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tSJ0LnOHpTw" TargetMode="Externa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996952"/>
            <a:ext cx="7772400" cy="1470025"/>
          </a:xfrm>
        </p:spPr>
        <p:txBody>
          <a:bodyPr/>
          <a:lstStyle/>
          <a:p>
            <a:r>
              <a:rPr lang="lv-LV" dirty="0" smtClean="0"/>
              <a:t>Transports caur šūnu membrānām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4797152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79984" y="134076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dirty="0" smtClean="0"/>
              <a:t>Šūnu membrānu dinamika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38A8-69B0-498E-844A-0DCA2325C5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7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828" y="3933056"/>
            <a:ext cx="8229600" cy="2581747"/>
          </a:xfrm>
        </p:spPr>
        <p:txBody>
          <a:bodyPr>
            <a:normAutofit/>
          </a:bodyPr>
          <a:lstStyle/>
          <a:p>
            <a:r>
              <a:rPr lang="lv-LV" sz="2400" dirty="0" smtClean="0"/>
              <a:t>Proteīnam var būt ieliekta forma ar pozitīviem lādiņiem, kuri mijiedarbojas ar fosfolipīdu negatīvajiem lādiņiem</a:t>
            </a:r>
          </a:p>
          <a:p>
            <a:r>
              <a:rPr lang="lv-LV" sz="2400" dirty="0" smtClean="0"/>
              <a:t>Tikai vienā membrānas pusē ievietota spirāle «sablīvē» tajā pašā pusē esošos fosfolipīdus, pastiprinot membrānas izliekumu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816424" cy="198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26250"/>
            <a:ext cx="4968552" cy="2552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Veidi, kā proteīni panāk membrānas izliekšanu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38A8-69B0-498E-844A-0DCA2325C5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BAR domēnu proteīni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04907"/>
            <a:ext cx="8229600" cy="2581904"/>
          </a:xfrm>
        </p:spPr>
        <p:txBody>
          <a:bodyPr>
            <a:normAutofit lnSpcReduction="10000"/>
          </a:bodyPr>
          <a:lstStyle/>
          <a:p>
            <a:r>
              <a:rPr lang="lv-LV" dirty="0" err="1" smtClean="0"/>
              <a:t>Dimerizējoties</a:t>
            </a:r>
            <a:r>
              <a:rPr lang="lv-LV" dirty="0" smtClean="0"/>
              <a:t>, veido pusmēness formas virsmu, kura mijiedarbojas ar fosfolipīdiem</a:t>
            </a:r>
          </a:p>
          <a:p>
            <a:r>
              <a:rPr lang="lv-LV" dirty="0" smtClean="0"/>
              <a:t>Daži BAR domēnu proteīni satur arī hidrofobas spirāles, kuras ievietojas tikai vienā membrānas pusē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5711353" cy="2592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38A8-69B0-498E-844A-0DCA2325C5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1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Membrānu saplūšana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Process, kurā apvienojas divi lipīdu </a:t>
            </a:r>
            <a:r>
              <a:rPr lang="lv-LV" dirty="0" err="1" smtClean="0"/>
              <a:t>bislāņi</a:t>
            </a:r>
            <a:endParaRPr lang="lv-LV" dirty="0" smtClean="0"/>
          </a:p>
          <a:p>
            <a:r>
              <a:rPr lang="lv-LV" dirty="0" smtClean="0"/>
              <a:t>Viens no svarīgākajiem bioloģiskajiem procesiem, kurš nodrošina šūnu dalīšanos, endocitozi</a:t>
            </a:r>
            <a:r>
              <a:rPr lang="lv-LV" dirty="0"/>
              <a:t> </a:t>
            </a:r>
            <a:r>
              <a:rPr lang="lv-LV" dirty="0" smtClean="0"/>
              <a:t>un eksocitozi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18" y="4479429"/>
            <a:ext cx="16383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359903"/>
            <a:ext cx="1933575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383419"/>
            <a:ext cx="18954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360" y="4328900"/>
            <a:ext cx="21812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38A8-69B0-498E-844A-0DCA2325C5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3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2936"/>
            <a:ext cx="3059832" cy="1143000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Membrānu saplūšanu piemēri</a:t>
            </a:r>
            <a:endParaRPr lang="en-US" dirty="0"/>
          </a:p>
        </p:txBody>
      </p:sp>
      <p:pic>
        <p:nvPicPr>
          <p:cNvPr id="4" name="Picture 2" descr="figure_11_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576" y="151254"/>
            <a:ext cx="4448760" cy="7310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38A8-69B0-498E-844A-0DCA2325C5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9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M</a:t>
            </a:r>
            <a:r>
              <a:rPr lang="lv-LV" dirty="0" smtClean="0"/>
              <a:t>embrānu saplūšanas proteīni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Proteīni, kuri:</a:t>
            </a:r>
          </a:p>
          <a:p>
            <a:pPr lvl="1"/>
            <a:r>
              <a:rPr lang="lv-LV" dirty="0" smtClean="0"/>
              <a:t>1) Veicina abu membrānu savstarpēju atpazīšanu</a:t>
            </a:r>
          </a:p>
          <a:p>
            <a:pPr lvl="1"/>
            <a:r>
              <a:rPr lang="lv-LV" dirty="0" smtClean="0"/>
              <a:t>2) Membrānā ievieš deformācijas, kuras veicina membrānu saplūšanu</a:t>
            </a:r>
          </a:p>
          <a:p>
            <a:r>
              <a:rPr lang="lv-LV" dirty="0" smtClean="0"/>
              <a:t>Daudzi vīrusi satur membrānu saplūšanas proteīnus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38A8-69B0-498E-844A-0DCA2325C5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46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685" y="1381528"/>
            <a:ext cx="5419683" cy="400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3513"/>
            <a:ext cx="8229600" cy="1143000"/>
          </a:xfrm>
        </p:spPr>
        <p:txBody>
          <a:bodyPr>
            <a:normAutofit/>
          </a:bodyPr>
          <a:lstStyle/>
          <a:p>
            <a:r>
              <a:rPr lang="lv-LV" sz="3200" dirty="0" smtClean="0"/>
              <a:t>Membrānu saplūšanas piemērs – </a:t>
            </a:r>
            <a:r>
              <a:rPr lang="lv-LV" sz="3200" dirty="0" err="1" smtClean="0"/>
              <a:t>neirotransmiteru</a:t>
            </a:r>
            <a:r>
              <a:rPr lang="lv-LV" sz="3200" dirty="0" smtClean="0"/>
              <a:t> sekrēcija sinapsēs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000161"/>
            <a:ext cx="8229600" cy="825313"/>
          </a:xfrm>
        </p:spPr>
        <p:txBody>
          <a:bodyPr>
            <a:normAutofit/>
          </a:bodyPr>
          <a:lstStyle/>
          <a:p>
            <a:r>
              <a:rPr lang="lv-LV" sz="2400" dirty="0" smtClean="0"/>
              <a:t>Membrānu atpazīšanu un saplūšanu nodrošina saplūšanas proteīnu v-SNARE, t-SNARE un SNAP25 mijiedarbības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4" y="1597551"/>
            <a:ext cx="4229100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eform 3"/>
          <p:cNvSpPr/>
          <p:nvPr/>
        </p:nvSpPr>
        <p:spPr>
          <a:xfrm>
            <a:off x="851180" y="1146661"/>
            <a:ext cx="4324865" cy="4853500"/>
          </a:xfrm>
          <a:custGeom>
            <a:avLst/>
            <a:gdLst>
              <a:gd name="connsiteX0" fmla="*/ 0 w 4324865"/>
              <a:gd name="connsiteY0" fmla="*/ 4718835 h 4853500"/>
              <a:gd name="connsiteX1" fmla="*/ 247136 w 4324865"/>
              <a:gd name="connsiteY1" fmla="*/ 4817689 h 4853500"/>
              <a:gd name="connsiteX2" fmla="*/ 1248033 w 4324865"/>
              <a:gd name="connsiteY2" fmla="*/ 4805332 h 4853500"/>
              <a:gd name="connsiteX3" fmla="*/ 2582563 w 4324865"/>
              <a:gd name="connsiteY3" fmla="*/ 4830046 h 4853500"/>
              <a:gd name="connsiteX4" fmla="*/ 3237471 w 4324865"/>
              <a:gd name="connsiteY4" fmla="*/ 4422273 h 4853500"/>
              <a:gd name="connsiteX5" fmla="*/ 3410465 w 4324865"/>
              <a:gd name="connsiteY5" fmla="*/ 3594370 h 4853500"/>
              <a:gd name="connsiteX6" fmla="*/ 3435179 w 4324865"/>
              <a:gd name="connsiteY6" fmla="*/ 517538 h 4853500"/>
              <a:gd name="connsiteX7" fmla="*/ 3793525 w 4324865"/>
              <a:gd name="connsiteY7" fmla="*/ 10911 h 4853500"/>
              <a:gd name="connsiteX8" fmla="*/ 4324865 w 4324865"/>
              <a:gd name="connsiteY8" fmla="*/ 604035 h 485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4865" h="4853500">
                <a:moveTo>
                  <a:pt x="0" y="4718835"/>
                </a:moveTo>
                <a:cubicBezTo>
                  <a:pt x="19565" y="4761054"/>
                  <a:pt x="39131" y="4803273"/>
                  <a:pt x="247136" y="4817689"/>
                </a:cubicBezTo>
                <a:cubicBezTo>
                  <a:pt x="455142" y="4832105"/>
                  <a:pt x="858795" y="4803273"/>
                  <a:pt x="1248033" y="4805332"/>
                </a:cubicBezTo>
                <a:cubicBezTo>
                  <a:pt x="1637271" y="4807391"/>
                  <a:pt x="2250990" y="4893889"/>
                  <a:pt x="2582563" y="4830046"/>
                </a:cubicBezTo>
                <a:cubicBezTo>
                  <a:pt x="2914136" y="4766203"/>
                  <a:pt x="3099487" y="4628219"/>
                  <a:pt x="3237471" y="4422273"/>
                </a:cubicBezTo>
                <a:cubicBezTo>
                  <a:pt x="3375455" y="4216327"/>
                  <a:pt x="3377514" y="4245159"/>
                  <a:pt x="3410465" y="3594370"/>
                </a:cubicBezTo>
                <a:cubicBezTo>
                  <a:pt x="3443416" y="2943581"/>
                  <a:pt x="3371336" y="1114781"/>
                  <a:pt x="3435179" y="517538"/>
                </a:cubicBezTo>
                <a:cubicBezTo>
                  <a:pt x="3499022" y="-79705"/>
                  <a:pt x="3645244" y="-3505"/>
                  <a:pt x="3793525" y="10911"/>
                </a:cubicBezTo>
                <a:cubicBezTo>
                  <a:pt x="3941806" y="25327"/>
                  <a:pt x="4133335" y="314681"/>
                  <a:pt x="4324865" y="604035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38A8-69B0-498E-844A-0DCA2325C5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1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66733"/>
            <a:ext cx="6067425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358891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/>
              <a:t>v</a:t>
            </a:r>
            <a:r>
              <a:rPr lang="lv-LV" sz="2000" dirty="0" smtClean="0"/>
              <a:t>-SNARE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5405454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smtClean="0"/>
              <a:t>t-SNARE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5448" y="116632"/>
            <a:ext cx="4968552" cy="2114533"/>
          </a:xfrm>
        </p:spPr>
        <p:txBody>
          <a:bodyPr>
            <a:noAutofit/>
          </a:bodyPr>
          <a:lstStyle/>
          <a:p>
            <a:r>
              <a:rPr lang="lv-LV" sz="2400" dirty="0" smtClean="0"/>
              <a:t>v-SNARE (</a:t>
            </a:r>
            <a:r>
              <a:rPr lang="lv-LV" sz="2400" dirty="0" err="1" smtClean="0"/>
              <a:t>vesicle-SNARE)</a:t>
            </a:r>
            <a:r>
              <a:rPr lang="lv-LV" sz="2400" dirty="0" smtClean="0"/>
              <a:t> un t-SNARE (</a:t>
            </a:r>
            <a:r>
              <a:rPr lang="lv-LV" sz="2400" dirty="0" err="1" smtClean="0"/>
              <a:t>target</a:t>
            </a:r>
            <a:r>
              <a:rPr lang="lv-LV" sz="2400" dirty="0" smtClean="0"/>
              <a:t> –SNARE) satur </a:t>
            </a:r>
            <a:r>
              <a:rPr lang="lv-LV" sz="2400" dirty="0" err="1" smtClean="0"/>
              <a:t>transmebmrānas</a:t>
            </a:r>
            <a:r>
              <a:rPr lang="lv-LV" sz="2400" dirty="0" smtClean="0"/>
              <a:t> un </a:t>
            </a:r>
            <a:r>
              <a:rPr lang="lv-LV" sz="2400" dirty="0" err="1" smtClean="0"/>
              <a:t>estracellulāru</a:t>
            </a:r>
            <a:r>
              <a:rPr lang="lv-LV" sz="2400" dirty="0" smtClean="0"/>
              <a:t> </a:t>
            </a:r>
            <a:r>
              <a:rPr lang="el-GR" sz="2400" dirty="0" smtClean="0"/>
              <a:t>α</a:t>
            </a:r>
            <a:r>
              <a:rPr lang="lv-LV" sz="2400" dirty="0" smtClean="0"/>
              <a:t>-spirāli</a:t>
            </a:r>
          </a:p>
          <a:p>
            <a:r>
              <a:rPr lang="lv-LV" sz="2400" dirty="0" smtClean="0"/>
              <a:t>Kopā ar SNAP-25 proteīna </a:t>
            </a:r>
            <a:r>
              <a:rPr lang="el-GR" sz="2400" dirty="0"/>
              <a:t>α</a:t>
            </a:r>
            <a:r>
              <a:rPr lang="lv-LV" sz="2400" dirty="0" smtClean="0"/>
              <a:t>-spirālēm veidojas 4 spirāļu saišķis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38A8-69B0-498E-844A-0DCA2325C51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1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Transports caur šūnu membrānām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Dažas nepolāras molekulas spēj izkļūt caur šūnas membrānu bez īpašu kanālu vai </a:t>
            </a:r>
            <a:r>
              <a:rPr lang="lv-LV" dirty="0" err="1" smtClean="0"/>
              <a:t>transporteru</a:t>
            </a:r>
            <a:r>
              <a:rPr lang="lv-LV" dirty="0" smtClean="0"/>
              <a:t> palīdzību – gāzes, lipīdu hormoni, u.c. </a:t>
            </a:r>
            <a:r>
              <a:rPr lang="lv-LV" dirty="0" err="1" smtClean="0"/>
              <a:t>lipofili</a:t>
            </a:r>
            <a:r>
              <a:rPr lang="lv-LV" dirty="0" smtClean="0"/>
              <a:t> savienojumi</a:t>
            </a:r>
          </a:p>
          <a:p>
            <a:r>
              <a:rPr lang="lv-LV" dirty="0" smtClean="0"/>
              <a:t>Polāru molekulu vai jonu transportam ir nepieciešami </a:t>
            </a:r>
            <a:r>
              <a:rPr lang="lv-LV" dirty="0" err="1" smtClean="0"/>
              <a:t>transporteri</a:t>
            </a:r>
            <a:r>
              <a:rPr lang="lv-LV" dirty="0" smtClean="0"/>
              <a:t> vai kanāli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38A8-69B0-498E-844A-0DCA2325C51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figure_11_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0"/>
            <a:ext cx="6442387" cy="731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38A8-69B0-498E-844A-0DCA2325C51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7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2339975" y="274638"/>
            <a:ext cx="4176713" cy="1143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lv-LV" smtClean="0"/>
              <a:t>Transportproteīni</a:t>
            </a:r>
            <a:endParaRPr lang="en-US" smtClean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8313" y="3500438"/>
            <a:ext cx="8229600" cy="3286125"/>
          </a:xfrm>
        </p:spPr>
        <p:txBody>
          <a:bodyPr/>
          <a:lstStyle/>
          <a:p>
            <a:r>
              <a:rPr lang="lv-LV" sz="2400" smtClean="0"/>
              <a:t>Jonu vai molekulu plūsma kanālos notiek ar brīvajai difūzijai pielīdzināmu ātrumu un kanāli nav piesātināmi</a:t>
            </a:r>
          </a:p>
          <a:p>
            <a:r>
              <a:rPr lang="lv-LV" sz="2400" smtClean="0"/>
              <a:t>Jonu vai molekulu plūsma kanālos ir pasīva – t.i., tikai pa koncentrācijas gradientu</a:t>
            </a:r>
          </a:p>
          <a:p>
            <a:r>
              <a:rPr lang="lv-LV" sz="2400" smtClean="0"/>
              <a:t>Jonu un molekulu plūsma transporteros ir daudz lēnāka un transporteri ir piesātināmi</a:t>
            </a:r>
          </a:p>
          <a:p>
            <a:r>
              <a:rPr lang="lv-LV" sz="2400" smtClean="0"/>
              <a:t>Transporteri var būt aktīvi vai pasīvi – t.i. transportēt molekulas pa vai pret koncentrācijas gradientu</a:t>
            </a:r>
            <a:endParaRPr lang="en-US" sz="2400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8313" y="1862138"/>
            <a:ext cx="1223962" cy="522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lv-LV" sz="2800"/>
              <a:t>Kanāli</a:t>
            </a:r>
            <a:endParaRPr lang="en-US" sz="280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743450" y="1862138"/>
            <a:ext cx="1944688" cy="522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lv-LV" sz="2800"/>
              <a:t>Tansporteri</a:t>
            </a:r>
            <a:endParaRPr lang="en-US" sz="280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095750" y="2781300"/>
            <a:ext cx="1295400" cy="52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lv-LV" sz="2800"/>
              <a:t>Aktīvie</a:t>
            </a:r>
            <a:endParaRPr lang="en-US" sz="280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940425" y="2779713"/>
            <a:ext cx="1439863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lv-LV" sz="2800"/>
              <a:t>Pasīvie</a:t>
            </a:r>
            <a:endParaRPr lang="en-US" sz="280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547813" y="1412875"/>
            <a:ext cx="1152525" cy="44926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564063" y="2384425"/>
            <a:ext cx="728662" cy="3952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927600" y="1412875"/>
            <a:ext cx="787400" cy="44926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897563" y="2384425"/>
            <a:ext cx="546100" cy="3952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38A8-69B0-498E-844A-0DCA2325C51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2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Šūnu membrānu dinamika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r>
              <a:rPr lang="lv-LV" dirty="0" smtClean="0"/>
              <a:t>Fosfolipīdu </a:t>
            </a:r>
            <a:r>
              <a:rPr lang="lv-LV" dirty="0"/>
              <a:t>pārvietošanās membrānā</a:t>
            </a:r>
          </a:p>
          <a:p>
            <a:r>
              <a:rPr lang="lv-LV" dirty="0" smtClean="0"/>
              <a:t>Membrānas asimetrija</a:t>
            </a:r>
          </a:p>
          <a:p>
            <a:r>
              <a:rPr lang="lv-LV" dirty="0" smtClean="0"/>
              <a:t>Membrānu izliekšana</a:t>
            </a:r>
          </a:p>
          <a:p>
            <a:r>
              <a:rPr lang="lv-LV" dirty="0" smtClean="0"/>
              <a:t>Membrānu saplūšana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38A8-69B0-498E-844A-0DCA2325C5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3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8" y="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v-LV" dirty="0" smtClean="0"/>
              <a:t>Kanālu un </a:t>
            </a:r>
            <a:r>
              <a:rPr lang="lv-LV" dirty="0" err="1" smtClean="0"/>
              <a:t>transporteru</a:t>
            </a:r>
            <a:r>
              <a:rPr lang="lv-LV" dirty="0" smtClean="0"/>
              <a:t> salīdzinājums</a:t>
            </a:r>
            <a:endParaRPr lang="en-US" dirty="0"/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981075"/>
            <a:ext cx="868680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80" name="TextBox 3"/>
          <p:cNvSpPr txBox="1">
            <a:spLocks noChangeArrowheads="1"/>
          </p:cNvSpPr>
          <p:nvPr/>
        </p:nvSpPr>
        <p:spPr bwMode="auto">
          <a:xfrm>
            <a:off x="468313" y="2781300"/>
            <a:ext cx="172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lv-LV" sz="2400"/>
              <a:t>Membrāna</a:t>
            </a:r>
            <a:endParaRPr lang="en-US" sz="2400"/>
          </a:p>
        </p:txBody>
      </p:sp>
      <p:sp>
        <p:nvSpPr>
          <p:cNvPr id="50181" name="TextBox 4"/>
          <p:cNvSpPr txBox="1">
            <a:spLocks noChangeArrowheads="1"/>
          </p:cNvSpPr>
          <p:nvPr/>
        </p:nvSpPr>
        <p:spPr bwMode="auto">
          <a:xfrm>
            <a:off x="1295400" y="1965325"/>
            <a:ext cx="1081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lv-LV" sz="2400"/>
              <a:t>Kanāls</a:t>
            </a:r>
            <a:endParaRPr lang="en-US" sz="240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195513" y="2197100"/>
            <a:ext cx="180975" cy="2301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3" name="TextBox 7"/>
          <p:cNvSpPr txBox="1">
            <a:spLocks noChangeArrowheads="1"/>
          </p:cNvSpPr>
          <p:nvPr/>
        </p:nvSpPr>
        <p:spPr bwMode="auto">
          <a:xfrm>
            <a:off x="5580063" y="3544888"/>
            <a:ext cx="1871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lv-LV" sz="2400"/>
              <a:t>Transporteris</a:t>
            </a:r>
            <a:endParaRPr lang="en-US" sz="240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555875" y="4221163"/>
            <a:ext cx="0" cy="20161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555875" y="6237288"/>
            <a:ext cx="252095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6" name="TextBox 12"/>
          <p:cNvSpPr txBox="1">
            <a:spLocks noChangeArrowheads="1"/>
          </p:cNvSpPr>
          <p:nvPr/>
        </p:nvSpPr>
        <p:spPr bwMode="auto">
          <a:xfrm>
            <a:off x="323850" y="4575175"/>
            <a:ext cx="2232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lv-LV" sz="2000"/>
              <a:t>Transportmolekulas koncentrācija</a:t>
            </a:r>
            <a:endParaRPr lang="en-US" sz="2000"/>
          </a:p>
        </p:txBody>
      </p:sp>
      <p:sp>
        <p:nvSpPr>
          <p:cNvPr id="50187" name="TextBox 13"/>
          <p:cNvSpPr txBox="1">
            <a:spLocks noChangeArrowheads="1"/>
          </p:cNvSpPr>
          <p:nvPr/>
        </p:nvSpPr>
        <p:spPr bwMode="auto">
          <a:xfrm>
            <a:off x="4140200" y="6381750"/>
            <a:ext cx="2376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lv-LV"/>
              <a:t>Transporta ātrums</a:t>
            </a:r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555875" y="4381500"/>
            <a:ext cx="1871663" cy="18557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2571750" y="5162550"/>
            <a:ext cx="2492375" cy="1077913"/>
          </a:xfrm>
          <a:custGeom>
            <a:avLst/>
            <a:gdLst>
              <a:gd name="connsiteX0" fmla="*/ 0 w 2491740"/>
              <a:gd name="connsiteY0" fmla="*/ 1078519 h 1078519"/>
              <a:gd name="connsiteX1" fmla="*/ 525780 w 2491740"/>
              <a:gd name="connsiteY1" fmla="*/ 609889 h 1078519"/>
              <a:gd name="connsiteX2" fmla="*/ 1051560 w 2491740"/>
              <a:gd name="connsiteY2" fmla="*/ 129829 h 1078519"/>
              <a:gd name="connsiteX3" fmla="*/ 1531620 w 2491740"/>
              <a:gd name="connsiteY3" fmla="*/ 15529 h 1078519"/>
              <a:gd name="connsiteX4" fmla="*/ 2491740 w 2491740"/>
              <a:gd name="connsiteY4" fmla="*/ 4099 h 107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1740" h="1078519">
                <a:moveTo>
                  <a:pt x="0" y="1078519"/>
                </a:moveTo>
                <a:lnTo>
                  <a:pt x="525780" y="609889"/>
                </a:lnTo>
                <a:cubicBezTo>
                  <a:pt x="701040" y="451774"/>
                  <a:pt x="883920" y="228889"/>
                  <a:pt x="1051560" y="129829"/>
                </a:cubicBezTo>
                <a:cubicBezTo>
                  <a:pt x="1219200" y="30769"/>
                  <a:pt x="1291590" y="36484"/>
                  <a:pt x="1531620" y="15529"/>
                </a:cubicBezTo>
                <a:cubicBezTo>
                  <a:pt x="1771650" y="-5426"/>
                  <a:pt x="2131695" y="-664"/>
                  <a:pt x="2491740" y="4099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190" name="TextBox 21"/>
          <p:cNvSpPr txBox="1">
            <a:spLocks noChangeArrowheads="1"/>
          </p:cNvSpPr>
          <p:nvPr/>
        </p:nvSpPr>
        <p:spPr bwMode="auto">
          <a:xfrm>
            <a:off x="4371975" y="4221163"/>
            <a:ext cx="2087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lv-LV" sz="2400"/>
              <a:t>Kanāli</a:t>
            </a:r>
            <a:endParaRPr lang="en-US" sz="2400"/>
          </a:p>
        </p:txBody>
      </p:sp>
      <p:sp>
        <p:nvSpPr>
          <p:cNvPr id="50191" name="TextBox 22"/>
          <p:cNvSpPr txBox="1">
            <a:spLocks noChangeArrowheads="1"/>
          </p:cNvSpPr>
          <p:nvPr/>
        </p:nvSpPr>
        <p:spPr bwMode="auto">
          <a:xfrm>
            <a:off x="5030788" y="4940300"/>
            <a:ext cx="172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lv-LV" sz="2400"/>
              <a:t>Transporteri</a:t>
            </a:r>
            <a:endParaRPr lang="en-US" sz="24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38A8-69B0-498E-844A-0DCA2325C51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6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lv-LV" dirty="0" smtClean="0"/>
              <a:t>Kanālu un transporteru vārti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0438" y="1628800"/>
            <a:ext cx="3098262" cy="4525963"/>
          </a:xfrm>
        </p:spPr>
        <p:txBody>
          <a:bodyPr>
            <a:normAutofit fontScale="92500"/>
          </a:bodyPr>
          <a:lstStyle/>
          <a:p>
            <a:r>
              <a:rPr lang="lv-LV" sz="2400" dirty="0" smtClean="0"/>
              <a:t>Struktūras, kas regulē transportējamās molekulas vai jona caurplūdi</a:t>
            </a:r>
          </a:p>
          <a:p>
            <a:r>
              <a:rPr lang="lv-LV" sz="2400" dirty="0" smtClean="0"/>
              <a:t>Jonu </a:t>
            </a:r>
            <a:r>
              <a:rPr lang="lv-LV" sz="2400" dirty="0" smtClean="0"/>
              <a:t>kanāliem ir tikai vieni vārti</a:t>
            </a:r>
          </a:p>
          <a:p>
            <a:r>
              <a:rPr lang="lv-LV" sz="2400" dirty="0" err="1" smtClean="0"/>
              <a:t>Transporterim</a:t>
            </a:r>
            <a:r>
              <a:rPr lang="lv-LV" sz="2400" dirty="0" smtClean="0"/>
              <a:t> ir divi vārti un tie nekad nav vienlaicīgi atvērti</a:t>
            </a:r>
          </a:p>
          <a:p>
            <a:r>
              <a:rPr lang="lv-LV" sz="2400" dirty="0" smtClean="0"/>
              <a:t>Vārtu aizvēršana /atvēršana prasa laiku</a:t>
            </a:r>
          </a:p>
          <a:p>
            <a:endParaRPr lang="en-US" sz="2400" dirty="0"/>
          </a:p>
        </p:txBody>
      </p:sp>
      <p:pic>
        <p:nvPicPr>
          <p:cNvPr id="4" name="Picture 3" descr="figure 11-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47386"/>
            <a:ext cx="6045737" cy="582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38A8-69B0-498E-844A-0DCA2325C51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7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lv-LV" dirty="0" smtClean="0"/>
              <a:t>Pasīvais transports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r>
              <a:rPr lang="lv-LV" sz="2800" dirty="0" smtClean="0"/>
              <a:t>Var notikt tikai pa elektroķīmisko gradientu</a:t>
            </a:r>
          </a:p>
          <a:p>
            <a:r>
              <a:rPr lang="lv-LV" sz="2800" dirty="0" smtClean="0"/>
              <a:t>Neitrālu molekulu gadījumā procesu virza tikai koncentrāciju atšķirība abās membrānas pusēs</a:t>
            </a:r>
          </a:p>
          <a:p>
            <a:r>
              <a:rPr lang="lv-LV" sz="2800" dirty="0" smtClean="0"/>
              <a:t>Jonu gadījumā procesu virza arī elektriskais potenciāls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660" y="3589027"/>
            <a:ext cx="3362740" cy="2472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19859"/>
            <a:ext cx="3312368" cy="2434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38A8-69B0-498E-844A-0DCA2325C51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lv-LV" sz="3200" dirty="0" smtClean="0"/>
              <a:t>Jonu kanāla piemērs: Bakteriālais K</a:t>
            </a:r>
            <a:r>
              <a:rPr lang="lv-LV" sz="3200" baseline="30000" dirty="0" smtClean="0"/>
              <a:t>+</a:t>
            </a:r>
            <a:r>
              <a:rPr lang="lv-LV" sz="3200" dirty="0" smtClean="0"/>
              <a:t> kanāls</a:t>
            </a:r>
            <a:endParaRPr lang="lv-LV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7"/>
            <a:ext cx="8229600" cy="1512168"/>
          </a:xfrm>
        </p:spPr>
        <p:txBody>
          <a:bodyPr>
            <a:normAutofit/>
          </a:bodyPr>
          <a:lstStyle/>
          <a:p>
            <a:r>
              <a:rPr lang="lv-LV" sz="2400" dirty="0" err="1" smtClean="0"/>
              <a:t>Homotetramērs</a:t>
            </a:r>
            <a:r>
              <a:rPr lang="lv-LV" sz="2400" dirty="0" smtClean="0"/>
              <a:t>, katrā </a:t>
            </a:r>
            <a:r>
              <a:rPr lang="lv-LV" sz="2400" dirty="0" err="1" smtClean="0"/>
              <a:t>monomērā</a:t>
            </a:r>
            <a:r>
              <a:rPr lang="lv-LV" sz="2400" dirty="0" smtClean="0"/>
              <a:t> ir divas </a:t>
            </a:r>
            <a:r>
              <a:rPr lang="lv-LV" sz="2400" dirty="0" err="1" smtClean="0"/>
              <a:t>transmembrānu</a:t>
            </a:r>
            <a:r>
              <a:rPr lang="lv-LV" sz="2400" dirty="0" smtClean="0"/>
              <a:t> spirāles</a:t>
            </a:r>
          </a:p>
          <a:p>
            <a:r>
              <a:rPr lang="lv-LV" sz="2400" dirty="0" smtClean="0"/>
              <a:t>Starp spirālēm ir šaurs kanāls jonu transportam</a:t>
            </a:r>
          </a:p>
          <a:p>
            <a:endParaRPr lang="lv-LV" sz="24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2971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492896"/>
            <a:ext cx="32194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-58057" y="3077029"/>
            <a:ext cx="1146628" cy="2452914"/>
          </a:xfrm>
          <a:custGeom>
            <a:avLst/>
            <a:gdLst>
              <a:gd name="connsiteX0" fmla="*/ 72571 w 1146628"/>
              <a:gd name="connsiteY0" fmla="*/ 0 h 2452914"/>
              <a:gd name="connsiteX1" fmla="*/ 783771 w 1146628"/>
              <a:gd name="connsiteY1" fmla="*/ 14514 h 2452914"/>
              <a:gd name="connsiteX2" fmla="*/ 696686 w 1146628"/>
              <a:gd name="connsiteY2" fmla="*/ 261257 h 2452914"/>
              <a:gd name="connsiteX3" fmla="*/ 870857 w 1146628"/>
              <a:gd name="connsiteY3" fmla="*/ 682171 h 2452914"/>
              <a:gd name="connsiteX4" fmla="*/ 827314 w 1146628"/>
              <a:gd name="connsiteY4" fmla="*/ 1117600 h 2452914"/>
              <a:gd name="connsiteX5" fmla="*/ 943428 w 1146628"/>
              <a:gd name="connsiteY5" fmla="*/ 1901371 h 2452914"/>
              <a:gd name="connsiteX6" fmla="*/ 1146628 w 1146628"/>
              <a:gd name="connsiteY6" fmla="*/ 2438400 h 2452914"/>
              <a:gd name="connsiteX7" fmla="*/ 0 w 1146628"/>
              <a:gd name="connsiteY7" fmla="*/ 2452914 h 245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6628" h="2452914">
                <a:moveTo>
                  <a:pt x="72571" y="0"/>
                </a:moveTo>
                <a:lnTo>
                  <a:pt x="783771" y="14514"/>
                </a:lnTo>
                <a:lnTo>
                  <a:pt x="696686" y="261257"/>
                </a:lnTo>
                <a:lnTo>
                  <a:pt x="870857" y="682171"/>
                </a:lnTo>
                <a:lnTo>
                  <a:pt x="827314" y="1117600"/>
                </a:lnTo>
                <a:lnTo>
                  <a:pt x="943428" y="1901371"/>
                </a:lnTo>
                <a:lnTo>
                  <a:pt x="1146628" y="2438400"/>
                </a:lnTo>
                <a:lnTo>
                  <a:pt x="0" y="2452914"/>
                </a:lnTo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black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120571" y="3120571"/>
            <a:ext cx="1175658" cy="2322286"/>
          </a:xfrm>
          <a:custGeom>
            <a:avLst/>
            <a:gdLst>
              <a:gd name="connsiteX0" fmla="*/ 1045029 w 1175658"/>
              <a:gd name="connsiteY0" fmla="*/ 0 h 2322286"/>
              <a:gd name="connsiteX1" fmla="*/ 246743 w 1175658"/>
              <a:gd name="connsiteY1" fmla="*/ 14515 h 2322286"/>
              <a:gd name="connsiteX2" fmla="*/ 290286 w 1175658"/>
              <a:gd name="connsiteY2" fmla="*/ 333829 h 2322286"/>
              <a:gd name="connsiteX3" fmla="*/ 87086 w 1175658"/>
              <a:gd name="connsiteY3" fmla="*/ 609600 h 2322286"/>
              <a:gd name="connsiteX4" fmla="*/ 29029 w 1175658"/>
              <a:gd name="connsiteY4" fmla="*/ 1654629 h 2322286"/>
              <a:gd name="connsiteX5" fmla="*/ 0 w 1175658"/>
              <a:gd name="connsiteY5" fmla="*/ 2322286 h 2322286"/>
              <a:gd name="connsiteX6" fmla="*/ 1175658 w 1175658"/>
              <a:gd name="connsiteY6" fmla="*/ 2293258 h 232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5658" h="2322286">
                <a:moveTo>
                  <a:pt x="1045029" y="0"/>
                </a:moveTo>
                <a:lnTo>
                  <a:pt x="246743" y="14515"/>
                </a:lnTo>
                <a:lnTo>
                  <a:pt x="290286" y="333829"/>
                </a:lnTo>
                <a:lnTo>
                  <a:pt x="87086" y="609600"/>
                </a:lnTo>
                <a:lnTo>
                  <a:pt x="29029" y="1654629"/>
                </a:lnTo>
                <a:lnTo>
                  <a:pt x="0" y="2322286"/>
                </a:lnTo>
                <a:lnTo>
                  <a:pt x="1175658" y="2293258"/>
                </a:lnTo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50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lv-LV" sz="3600" dirty="0" smtClean="0"/>
              <a:t>Selektivitātes filtrs K</a:t>
            </a:r>
            <a:r>
              <a:rPr lang="lv-LV" sz="3600" baseline="30000" dirty="0" smtClean="0"/>
              <a:t>+</a:t>
            </a:r>
            <a:r>
              <a:rPr lang="lv-LV" sz="3600" dirty="0" smtClean="0"/>
              <a:t> kanālā</a:t>
            </a:r>
            <a:endParaRPr lang="lv-LV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725144"/>
            <a:ext cx="9144000" cy="2132856"/>
          </a:xfrm>
        </p:spPr>
        <p:txBody>
          <a:bodyPr>
            <a:normAutofit lnSpcReduction="10000"/>
          </a:bodyPr>
          <a:lstStyle/>
          <a:p>
            <a:r>
              <a:rPr lang="lv-LV" sz="2400" dirty="0" smtClean="0"/>
              <a:t>Selektivitātes filtru veido 4 cilpas (parādītas tikai 2) ar uz kanāla iekšpusi eksponētām galvenās </a:t>
            </a:r>
            <a:r>
              <a:rPr lang="lv-LV" sz="2400" dirty="0"/>
              <a:t>ķ</a:t>
            </a:r>
            <a:r>
              <a:rPr lang="lv-LV" sz="2400" dirty="0" smtClean="0"/>
              <a:t>ēdes </a:t>
            </a:r>
            <a:r>
              <a:rPr lang="lv-LV" sz="2400" dirty="0" err="1" smtClean="0"/>
              <a:t>karbonilgrupām</a:t>
            </a:r>
            <a:endParaRPr lang="lv-LV" sz="2400" dirty="0" smtClean="0"/>
          </a:p>
          <a:p>
            <a:r>
              <a:rPr lang="lv-LV" sz="2400" dirty="0" smtClean="0"/>
              <a:t>Kanāla diametrs precīzi atbilst </a:t>
            </a:r>
            <a:r>
              <a:rPr lang="lv-LV" sz="2400" dirty="0" err="1" smtClean="0"/>
              <a:t>hidratētam</a:t>
            </a:r>
            <a:r>
              <a:rPr lang="lv-LV" sz="2400" dirty="0" smtClean="0"/>
              <a:t> K</a:t>
            </a:r>
            <a:r>
              <a:rPr lang="lv-LV" sz="2400" baseline="30000" dirty="0" smtClean="0"/>
              <a:t>+</a:t>
            </a:r>
            <a:r>
              <a:rPr lang="lv-LV" sz="2400" dirty="0" smtClean="0"/>
              <a:t> jonam</a:t>
            </a:r>
          </a:p>
          <a:p>
            <a:r>
              <a:rPr lang="lv-LV" sz="2400" dirty="0"/>
              <a:t>K</a:t>
            </a:r>
            <a:r>
              <a:rPr lang="lv-LV" sz="2400" dirty="0" smtClean="0"/>
              <a:t>anāls transportē 10</a:t>
            </a:r>
            <a:r>
              <a:rPr lang="lv-LV" sz="2400" baseline="30000" dirty="0" smtClean="0"/>
              <a:t>8</a:t>
            </a:r>
            <a:r>
              <a:rPr lang="lv-LV" sz="2400" dirty="0" smtClean="0"/>
              <a:t> jonus sekundē</a:t>
            </a:r>
          </a:p>
          <a:p>
            <a:r>
              <a:rPr lang="lv-LV" sz="2400" dirty="0" err="1" smtClean="0"/>
              <a:t>Na</a:t>
            </a:r>
            <a:r>
              <a:rPr lang="lv-LV" sz="2400" baseline="30000" dirty="0" smtClean="0"/>
              <a:t>+</a:t>
            </a:r>
            <a:r>
              <a:rPr lang="lv-LV" sz="2400" dirty="0" smtClean="0"/>
              <a:t>/K</a:t>
            </a:r>
            <a:r>
              <a:rPr lang="lv-LV" sz="2400" baseline="30000" dirty="0" smtClean="0"/>
              <a:t>+</a:t>
            </a:r>
            <a:r>
              <a:rPr lang="lv-LV" sz="2400" dirty="0" smtClean="0"/>
              <a:t> selektivitāte ir 1 : 10000</a:t>
            </a:r>
            <a:endParaRPr lang="lv-LV" sz="24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836712"/>
            <a:ext cx="4824536" cy="350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2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912768" y="1340768"/>
            <a:ext cx="864096" cy="93610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-171400"/>
            <a:ext cx="8229600" cy="1143000"/>
          </a:xfrm>
        </p:spPr>
        <p:txBody>
          <a:bodyPr/>
          <a:lstStyle/>
          <a:p>
            <a:r>
              <a:rPr lang="lv-LV" dirty="0" smtClean="0"/>
              <a:t>Kanālu vārti</a:t>
            </a:r>
            <a:endParaRPr lang="lv-LV" dirty="0"/>
          </a:p>
        </p:txBody>
      </p:sp>
      <p:sp>
        <p:nvSpPr>
          <p:cNvPr id="4" name="Rectangle 3"/>
          <p:cNvSpPr/>
          <p:nvPr/>
        </p:nvSpPr>
        <p:spPr>
          <a:xfrm>
            <a:off x="1296144" y="1340768"/>
            <a:ext cx="864096" cy="93610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5" name="Can 4"/>
          <p:cNvSpPr/>
          <p:nvPr/>
        </p:nvSpPr>
        <p:spPr>
          <a:xfrm>
            <a:off x="2088232" y="1196752"/>
            <a:ext cx="432048" cy="122413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2736304" y="1196752"/>
            <a:ext cx="432048" cy="122413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68352" y="1340768"/>
            <a:ext cx="864096" cy="93610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12568" y="1340768"/>
            <a:ext cx="864096" cy="93610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 rot="450234">
            <a:off x="5904656" y="1196752"/>
            <a:ext cx="432048" cy="122413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 rot="21085161">
            <a:off x="6552728" y="1196752"/>
            <a:ext cx="432048" cy="122413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408712" y="1124744"/>
            <a:ext cx="144016" cy="21602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196752"/>
            <a:ext cx="1835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err="1" smtClean="0">
                <a:solidFill>
                  <a:prstClr val="black"/>
                </a:solidFill>
              </a:rPr>
              <a:t>Ligandu</a:t>
            </a:r>
            <a:r>
              <a:rPr lang="lv-LV" sz="2400" dirty="0" smtClean="0">
                <a:solidFill>
                  <a:prstClr val="black"/>
                </a:solidFill>
              </a:rPr>
              <a:t> regulētie vārti</a:t>
            </a:r>
            <a:endParaRPr lang="lv-LV" sz="2400" dirty="0">
              <a:solidFill>
                <a:prstClr val="black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248472" y="1772816"/>
            <a:ext cx="79208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550883" y="1516629"/>
            <a:ext cx="144016" cy="21602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5112" y="364502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>
                <a:solidFill>
                  <a:prstClr val="black"/>
                </a:solidFill>
              </a:rPr>
              <a:t>Atvērti</a:t>
            </a:r>
            <a:endParaRPr lang="lv-LV" sz="24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67480" y="357301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>
                <a:solidFill>
                  <a:prstClr val="black"/>
                </a:solidFill>
              </a:rPr>
              <a:t>Aizvērti</a:t>
            </a:r>
            <a:endParaRPr lang="lv-LV" sz="2400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91016" y="4437112"/>
            <a:ext cx="864096" cy="93610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22" name="Can 21"/>
          <p:cNvSpPr/>
          <p:nvPr/>
        </p:nvSpPr>
        <p:spPr>
          <a:xfrm>
            <a:off x="2283104" y="4293096"/>
            <a:ext cx="432048" cy="122413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23" name="Can 22"/>
          <p:cNvSpPr/>
          <p:nvPr/>
        </p:nvSpPr>
        <p:spPr>
          <a:xfrm>
            <a:off x="2931176" y="4293096"/>
            <a:ext cx="432048" cy="122413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63224" y="4437112"/>
            <a:ext cx="864096" cy="93610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443344" y="4869160"/>
            <a:ext cx="79208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308273" y="4408083"/>
            <a:ext cx="864096" cy="93610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32" name="Can 31"/>
          <p:cNvSpPr/>
          <p:nvPr/>
        </p:nvSpPr>
        <p:spPr>
          <a:xfrm>
            <a:off x="6129390" y="4278582"/>
            <a:ext cx="432048" cy="122413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33" name="Can 32"/>
          <p:cNvSpPr/>
          <p:nvPr/>
        </p:nvSpPr>
        <p:spPr>
          <a:xfrm>
            <a:off x="6603584" y="4278582"/>
            <a:ext cx="432048" cy="122413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035632" y="4365104"/>
            <a:ext cx="864096" cy="93610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7683704" y="4149080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prstClr val="white"/>
                </a:solidFill>
              </a:rPr>
              <a:t>+</a:t>
            </a:r>
            <a:endParaRPr lang="lv-LV" dirty="0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5274309" y="4151334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prstClr val="white"/>
                </a:solidFill>
              </a:rPr>
              <a:t>+</a:t>
            </a:r>
            <a:endParaRPr lang="lv-LV" dirty="0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5550080" y="4165848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prstClr val="white"/>
                </a:solidFill>
              </a:rPr>
              <a:t>+</a:t>
            </a:r>
            <a:endParaRPr lang="lv-LV" dirty="0">
              <a:solidFill>
                <a:prstClr val="white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7467680" y="4149080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prstClr val="white"/>
                </a:solidFill>
              </a:rPr>
              <a:t>+</a:t>
            </a:r>
            <a:endParaRPr lang="lv-LV" dirty="0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7179648" y="4149080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prstClr val="white"/>
                </a:solidFill>
              </a:rPr>
              <a:t>+</a:t>
            </a:r>
            <a:endParaRPr lang="lv-LV" dirty="0">
              <a:solidFill>
                <a:prstClr val="white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5811496" y="4149080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prstClr val="white"/>
                </a:solidFill>
              </a:rPr>
              <a:t>+</a:t>
            </a:r>
            <a:endParaRPr lang="lv-LV" dirty="0">
              <a:solidFill>
                <a:prstClr val="white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12486365" y="4096094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prstClr val="white"/>
                </a:solidFill>
              </a:rPr>
              <a:t>+</a:t>
            </a:r>
            <a:endParaRPr lang="lv-LV" dirty="0">
              <a:solidFill>
                <a:prstClr val="white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5300726" y="5357123"/>
            <a:ext cx="216024" cy="21602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prstClr val="white"/>
                </a:solidFill>
              </a:rPr>
              <a:t>-</a:t>
            </a:r>
            <a:endParaRPr lang="lv-LV" dirty="0">
              <a:solidFill>
                <a:prstClr val="white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5525578" y="5357123"/>
            <a:ext cx="216024" cy="21602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prstClr val="white"/>
                </a:solidFill>
              </a:rPr>
              <a:t>-</a:t>
            </a:r>
            <a:endParaRPr lang="lv-LV" dirty="0">
              <a:solidFill>
                <a:prstClr val="white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5739488" y="5373216"/>
            <a:ext cx="216024" cy="21602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prstClr val="white"/>
                </a:solidFill>
              </a:rPr>
              <a:t>-</a:t>
            </a:r>
            <a:endParaRPr lang="lv-LV" dirty="0">
              <a:solidFill>
                <a:prstClr val="white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7099546" y="5297162"/>
            <a:ext cx="216024" cy="21602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prstClr val="white"/>
                </a:solidFill>
              </a:rPr>
              <a:t>-</a:t>
            </a:r>
            <a:endParaRPr lang="lv-LV" dirty="0">
              <a:solidFill>
                <a:prstClr val="white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7414339" y="5312152"/>
            <a:ext cx="216024" cy="21602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prstClr val="white"/>
                </a:solidFill>
              </a:rPr>
              <a:t>-</a:t>
            </a:r>
            <a:endParaRPr lang="lv-LV" dirty="0">
              <a:solidFill>
                <a:prstClr val="white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7669172" y="5312152"/>
            <a:ext cx="216024" cy="21602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prstClr val="white"/>
                </a:solidFill>
              </a:rPr>
              <a:t>-</a:t>
            </a:r>
            <a:endParaRPr lang="lv-LV" dirty="0">
              <a:solidFill>
                <a:prstClr val="white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0" y="4309372"/>
            <a:ext cx="1835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>
                <a:solidFill>
                  <a:prstClr val="black"/>
                </a:solidFill>
              </a:rPr>
              <a:t>Sprieguma regulētie vārti</a:t>
            </a:r>
            <a:endParaRPr lang="lv-LV" sz="2400" dirty="0">
              <a:solidFill>
                <a:prstClr val="black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0" y="2564904"/>
            <a:ext cx="8820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err="1" smtClean="0">
                <a:solidFill>
                  <a:prstClr val="black"/>
                </a:solidFill>
              </a:rPr>
              <a:t>Liganda</a:t>
            </a:r>
            <a:r>
              <a:rPr lang="lv-LV" sz="2000" dirty="0" smtClean="0">
                <a:solidFill>
                  <a:prstClr val="black"/>
                </a:solidFill>
              </a:rPr>
              <a:t> piesaistīšanās izraisa spirāļu pārbīdīšanos vai “vāka” atvēršanos/aizvēršanos</a:t>
            </a:r>
            <a:endParaRPr lang="lv-LV" sz="2000" dirty="0">
              <a:solidFill>
                <a:prstClr val="black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0" y="587727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smtClean="0">
                <a:solidFill>
                  <a:prstClr val="black"/>
                </a:solidFill>
              </a:rPr>
              <a:t>Potenciālu starpības izmaiņas izraisa nobīdi lādētā proteīna daļā (“sprieguma sensorā”), kas izraisa spirāļu pārbīdīšanos vai “vāka” atvēršanos/ aizvēršanos</a:t>
            </a:r>
            <a:endParaRPr lang="lv-LV" sz="2000" dirty="0">
              <a:solidFill>
                <a:prstClr val="black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2483768" y="4149080"/>
            <a:ext cx="216024" cy="8640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prstClr val="black"/>
                </a:solidFill>
              </a:rPr>
              <a:t>+++</a:t>
            </a:r>
            <a:endParaRPr lang="lv-LV" dirty="0">
              <a:solidFill>
                <a:prstClr val="black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2952328" y="4148989"/>
            <a:ext cx="216024" cy="8640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prstClr val="black"/>
                </a:solidFill>
              </a:rPr>
              <a:t>+++</a:t>
            </a:r>
            <a:endParaRPr lang="lv-LV" dirty="0">
              <a:solidFill>
                <a:prstClr val="black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6598615" y="4437112"/>
            <a:ext cx="220993" cy="8600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prstClr val="black"/>
                </a:solidFill>
              </a:rPr>
              <a:t>+++</a:t>
            </a:r>
            <a:endParaRPr lang="lv-LV" dirty="0">
              <a:solidFill>
                <a:prstClr val="black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6345414" y="4437112"/>
            <a:ext cx="216025" cy="86004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prstClr val="black"/>
                </a:solidFill>
              </a:rPr>
              <a:t>+++</a:t>
            </a:r>
            <a:endParaRPr lang="lv-LV" dirty="0">
              <a:solidFill>
                <a:prstClr val="black"/>
              </a:solidFill>
            </a:endParaRPr>
          </a:p>
        </p:txBody>
      </p:sp>
      <p:cxnSp>
        <p:nvCxnSpPr>
          <p:cNvPr id="60" name="Straight Arrow Connector 59"/>
          <p:cNvCxnSpPr>
            <a:endCxn id="55" idx="1"/>
          </p:cNvCxnSpPr>
          <p:nvPr/>
        </p:nvCxnSpPr>
        <p:spPr>
          <a:xfrm>
            <a:off x="1691680" y="3645024"/>
            <a:ext cx="792088" cy="93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07504" y="3356992"/>
            <a:ext cx="2052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smtClean="0">
                <a:solidFill>
                  <a:prstClr val="black"/>
                </a:solidFill>
              </a:rPr>
              <a:t>Sprieguma sensors (daudz arginīnu)</a:t>
            </a:r>
            <a:endParaRPr lang="lv-LV" sz="2000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01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/>
      <p:bldP spid="16" grpId="0" animBg="1"/>
      <p:bldP spid="17" grpId="0"/>
      <p:bldP spid="18" grpId="0"/>
      <p:bldP spid="21" grpId="0" animBg="1"/>
      <p:bldP spid="22" grpId="0" animBg="1"/>
      <p:bldP spid="23" grpId="0" animBg="1"/>
      <p:bldP spid="24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3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/>
      <p:bldP spid="53" grpId="0"/>
      <p:bldP spid="54" grpId="0"/>
      <p:bldP spid="55" grpId="0" animBg="1"/>
      <p:bldP spid="56" grpId="0" animBg="1"/>
      <p:bldP spid="57" grpId="0" animBg="1"/>
      <p:bldP spid="58" grpId="0" animBg="1"/>
      <p:bldP spid="6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35566"/>
            <a:ext cx="8229600" cy="1143000"/>
          </a:xfrm>
        </p:spPr>
        <p:txBody>
          <a:bodyPr/>
          <a:lstStyle/>
          <a:p>
            <a:r>
              <a:rPr lang="lv-LV" dirty="0" err="1" smtClean="0"/>
              <a:t>Akvaporīni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83" y="1268760"/>
            <a:ext cx="8229600" cy="5357192"/>
          </a:xfrm>
        </p:spPr>
        <p:txBody>
          <a:bodyPr>
            <a:normAutofit fontScale="92500" lnSpcReduction="20000"/>
          </a:bodyPr>
          <a:lstStyle/>
          <a:p>
            <a:r>
              <a:rPr lang="lv-LV" dirty="0" smtClean="0"/>
              <a:t>Kanāli ūdens molekulu transportam caur membrānu</a:t>
            </a:r>
          </a:p>
          <a:p>
            <a:r>
              <a:rPr lang="lv-LV" dirty="0" smtClean="0"/>
              <a:t>Zīdītājos ir 11 dažādi </a:t>
            </a:r>
            <a:r>
              <a:rPr lang="lv-LV" dirty="0" err="1" smtClean="0"/>
              <a:t>akvaporīni</a:t>
            </a:r>
            <a:r>
              <a:rPr lang="lv-LV" dirty="0" smtClean="0"/>
              <a:t> ar dažādām funkcijām</a:t>
            </a:r>
          </a:p>
          <a:p>
            <a:r>
              <a:rPr lang="lv-LV" dirty="0" smtClean="0"/>
              <a:t>Daži ir nozīmīgi sviedru, siekalu un asaru producēšanā</a:t>
            </a:r>
          </a:p>
          <a:p>
            <a:r>
              <a:rPr lang="lv-LV" dirty="0" smtClean="0"/>
              <a:t>Citi darbojas nierēs urīna atdalīšanā</a:t>
            </a:r>
          </a:p>
          <a:p>
            <a:r>
              <a:rPr lang="lv-LV" dirty="0" err="1" smtClean="0"/>
              <a:t>Akvaporīnu</a:t>
            </a:r>
            <a:r>
              <a:rPr lang="lv-LV" dirty="0" smtClean="0"/>
              <a:t> kanālā ir sašaurinājums 2.8Å diametrā, kas precīzi atbilst ūdens molekulas izmēram</a:t>
            </a:r>
          </a:p>
          <a:p>
            <a:r>
              <a:rPr lang="lv-LV" dirty="0" smtClean="0"/>
              <a:t>Pozitīvi lādēti atlikumi atgrūž līdzīga izmēra H</a:t>
            </a:r>
            <a:r>
              <a:rPr lang="lv-LV" baseline="-25000" dirty="0" smtClean="0"/>
              <a:t>3</a:t>
            </a:r>
            <a:r>
              <a:rPr lang="lv-LV" dirty="0" smtClean="0"/>
              <a:t>O</a:t>
            </a:r>
            <a:r>
              <a:rPr lang="lv-LV" baseline="30000" dirty="0" smtClean="0"/>
              <a:t>+</a:t>
            </a:r>
            <a:r>
              <a:rPr lang="lv-LV" dirty="0" smtClean="0"/>
              <a:t> jonus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66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Akvaporīnu</a:t>
            </a:r>
            <a:r>
              <a:rPr lang="lv-LV" dirty="0" smtClean="0"/>
              <a:t> uzbūve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figure_11_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531225" cy="557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79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772" y="4467225"/>
            <a:ext cx="1962150" cy="2390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lv-LV" dirty="0" smtClean="0"/>
              <a:t>Eritrocītu glikozes </a:t>
            </a:r>
            <a:r>
              <a:rPr lang="lv-LV" dirty="0" err="1" smtClean="0"/>
              <a:t>transporteris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96" y="902088"/>
            <a:ext cx="8784976" cy="2404864"/>
          </a:xfrm>
        </p:spPr>
        <p:txBody>
          <a:bodyPr>
            <a:normAutofit/>
          </a:bodyPr>
          <a:lstStyle/>
          <a:p>
            <a:r>
              <a:rPr lang="lv-LV" sz="2400" dirty="0" smtClean="0"/>
              <a:t>Pasīvais glikozes transporteris</a:t>
            </a:r>
          </a:p>
          <a:p>
            <a:r>
              <a:rPr lang="lv-LV" sz="2400" dirty="0" smtClean="0"/>
              <a:t>Sastāv </a:t>
            </a:r>
            <a:r>
              <a:rPr lang="lv-LV" sz="2400" dirty="0" smtClean="0"/>
              <a:t>no 12 transmembrānu </a:t>
            </a:r>
            <a:r>
              <a:rPr lang="lv-LV" sz="2400" dirty="0" smtClean="0"/>
              <a:t>spirālēm</a:t>
            </a:r>
          </a:p>
          <a:p>
            <a:r>
              <a:rPr lang="lv-LV" sz="2400" dirty="0" smtClean="0"/>
              <a:t>Var pastāvēt 2 atšķirīgās konformācijās – uz šūnas ārpusi un iekšpusi atvērtās</a:t>
            </a:r>
            <a:endParaRPr lang="lv-LV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38A8-69B0-498E-844A-0DCA2325C510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2386128"/>
            <a:ext cx="4464496" cy="2264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4572000"/>
            <a:ext cx="2124075" cy="2286000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3799002" y="4967926"/>
            <a:ext cx="1197204" cy="1140643"/>
          </a:xfrm>
          <a:custGeom>
            <a:avLst/>
            <a:gdLst>
              <a:gd name="connsiteX0" fmla="*/ 188536 w 1197204"/>
              <a:gd name="connsiteY0" fmla="*/ 94268 h 1140643"/>
              <a:gd name="connsiteX1" fmla="*/ 263951 w 1197204"/>
              <a:gd name="connsiteY1" fmla="*/ 367645 h 1140643"/>
              <a:gd name="connsiteX2" fmla="*/ 235670 w 1197204"/>
              <a:gd name="connsiteY2" fmla="*/ 697583 h 1140643"/>
              <a:gd name="connsiteX3" fmla="*/ 75414 w 1197204"/>
              <a:gd name="connsiteY3" fmla="*/ 1036948 h 1140643"/>
              <a:gd name="connsiteX4" fmla="*/ 0 w 1197204"/>
              <a:gd name="connsiteY4" fmla="*/ 1131216 h 1140643"/>
              <a:gd name="connsiteX5" fmla="*/ 1150070 w 1197204"/>
              <a:gd name="connsiteY5" fmla="*/ 1140643 h 1140643"/>
              <a:gd name="connsiteX6" fmla="*/ 1046375 w 1197204"/>
              <a:gd name="connsiteY6" fmla="*/ 989814 h 1140643"/>
              <a:gd name="connsiteX7" fmla="*/ 970961 w 1197204"/>
              <a:gd name="connsiteY7" fmla="*/ 650449 h 1140643"/>
              <a:gd name="connsiteX8" fmla="*/ 1027522 w 1197204"/>
              <a:gd name="connsiteY8" fmla="*/ 254523 h 1140643"/>
              <a:gd name="connsiteX9" fmla="*/ 1197204 w 1197204"/>
              <a:gd name="connsiteY9" fmla="*/ 0 h 1140643"/>
              <a:gd name="connsiteX10" fmla="*/ 113122 w 1197204"/>
              <a:gd name="connsiteY10" fmla="*/ 0 h 1140643"/>
              <a:gd name="connsiteX11" fmla="*/ 188536 w 1197204"/>
              <a:gd name="connsiteY11" fmla="*/ 94268 h 114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97204" h="1140643">
                <a:moveTo>
                  <a:pt x="188536" y="94268"/>
                </a:moveTo>
                <a:lnTo>
                  <a:pt x="263951" y="367645"/>
                </a:lnTo>
                <a:lnTo>
                  <a:pt x="235670" y="697583"/>
                </a:lnTo>
                <a:lnTo>
                  <a:pt x="75414" y="1036948"/>
                </a:lnTo>
                <a:lnTo>
                  <a:pt x="0" y="1131216"/>
                </a:lnTo>
                <a:lnTo>
                  <a:pt x="1150070" y="1140643"/>
                </a:lnTo>
                <a:lnTo>
                  <a:pt x="1046375" y="989814"/>
                </a:lnTo>
                <a:lnTo>
                  <a:pt x="970961" y="650449"/>
                </a:lnTo>
                <a:lnTo>
                  <a:pt x="1027522" y="254523"/>
                </a:lnTo>
                <a:lnTo>
                  <a:pt x="1197204" y="0"/>
                </a:lnTo>
                <a:lnTo>
                  <a:pt x="113122" y="0"/>
                </a:lnTo>
                <a:lnTo>
                  <a:pt x="188536" y="9426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091233" y="5542961"/>
            <a:ext cx="669303" cy="9427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1290908" y="5012898"/>
            <a:ext cx="1140644" cy="1008668"/>
          </a:xfrm>
          <a:custGeom>
            <a:avLst/>
            <a:gdLst>
              <a:gd name="connsiteX0" fmla="*/ 0 w 1140644"/>
              <a:gd name="connsiteY0" fmla="*/ 0 h 1008668"/>
              <a:gd name="connsiteX1" fmla="*/ 970961 w 1140644"/>
              <a:gd name="connsiteY1" fmla="*/ 0 h 1008668"/>
              <a:gd name="connsiteX2" fmla="*/ 933254 w 1140644"/>
              <a:gd name="connsiteY2" fmla="*/ 254524 h 1008668"/>
              <a:gd name="connsiteX3" fmla="*/ 933254 w 1140644"/>
              <a:gd name="connsiteY3" fmla="*/ 575035 h 1008668"/>
              <a:gd name="connsiteX4" fmla="*/ 1102936 w 1140644"/>
              <a:gd name="connsiteY4" fmla="*/ 895546 h 1008668"/>
              <a:gd name="connsiteX5" fmla="*/ 1140644 w 1140644"/>
              <a:gd name="connsiteY5" fmla="*/ 1008668 h 1008668"/>
              <a:gd name="connsiteX6" fmla="*/ 18854 w 1140644"/>
              <a:gd name="connsiteY6" fmla="*/ 989814 h 1008668"/>
              <a:gd name="connsiteX7" fmla="*/ 0 w 1140644"/>
              <a:gd name="connsiteY7" fmla="*/ 0 h 1008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0644" h="1008668">
                <a:moveTo>
                  <a:pt x="0" y="0"/>
                </a:moveTo>
                <a:lnTo>
                  <a:pt x="970961" y="0"/>
                </a:lnTo>
                <a:lnTo>
                  <a:pt x="933254" y="254524"/>
                </a:lnTo>
                <a:lnTo>
                  <a:pt x="933254" y="575035"/>
                </a:lnTo>
                <a:lnTo>
                  <a:pt x="1102936" y="895546"/>
                </a:lnTo>
                <a:lnTo>
                  <a:pt x="1140644" y="1008668"/>
                </a:lnTo>
                <a:lnTo>
                  <a:pt x="18854" y="98981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Freeform 17"/>
          <p:cNvSpPr/>
          <p:nvPr/>
        </p:nvSpPr>
        <p:spPr>
          <a:xfrm>
            <a:off x="6278252" y="4958499"/>
            <a:ext cx="1140643" cy="1187777"/>
          </a:xfrm>
          <a:custGeom>
            <a:avLst/>
            <a:gdLst>
              <a:gd name="connsiteX0" fmla="*/ 0 w 1140643"/>
              <a:gd name="connsiteY0" fmla="*/ 0 h 1187777"/>
              <a:gd name="connsiteX1" fmla="*/ 131975 w 1140643"/>
              <a:gd name="connsiteY1" fmla="*/ 282804 h 1187777"/>
              <a:gd name="connsiteX2" fmla="*/ 235670 w 1140643"/>
              <a:gd name="connsiteY2" fmla="*/ 716437 h 1187777"/>
              <a:gd name="connsiteX3" fmla="*/ 113121 w 1140643"/>
              <a:gd name="connsiteY3" fmla="*/ 1121790 h 1187777"/>
              <a:gd name="connsiteX4" fmla="*/ 65987 w 1140643"/>
              <a:gd name="connsiteY4" fmla="*/ 1187777 h 1187777"/>
              <a:gd name="connsiteX5" fmla="*/ 1140643 w 1140643"/>
              <a:gd name="connsiteY5" fmla="*/ 1178350 h 1187777"/>
              <a:gd name="connsiteX6" fmla="*/ 1102936 w 1140643"/>
              <a:gd name="connsiteY6" fmla="*/ 9427 h 1187777"/>
              <a:gd name="connsiteX7" fmla="*/ 0 w 1140643"/>
              <a:gd name="connsiteY7" fmla="*/ 0 h 118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0643" h="1187777">
                <a:moveTo>
                  <a:pt x="0" y="0"/>
                </a:moveTo>
                <a:lnTo>
                  <a:pt x="131975" y="282804"/>
                </a:lnTo>
                <a:lnTo>
                  <a:pt x="235670" y="716437"/>
                </a:lnTo>
                <a:lnTo>
                  <a:pt x="113121" y="1121790"/>
                </a:lnTo>
                <a:lnTo>
                  <a:pt x="65987" y="1187777"/>
                </a:lnTo>
                <a:lnTo>
                  <a:pt x="1140643" y="1178350"/>
                </a:lnTo>
                <a:lnTo>
                  <a:pt x="1102936" y="94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1755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Glikozes </a:t>
            </a:r>
            <a:r>
              <a:rPr lang="lv-LV" dirty="0" err="1" smtClean="0"/>
              <a:t>transportera</a:t>
            </a:r>
            <a:r>
              <a:rPr lang="lv-LV" dirty="0" smtClean="0"/>
              <a:t> darbības modelis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681" y="4865054"/>
            <a:ext cx="8229600" cy="1872208"/>
          </a:xfrm>
        </p:spPr>
        <p:txBody>
          <a:bodyPr/>
          <a:lstStyle/>
          <a:p>
            <a:r>
              <a:rPr lang="lv-LV" dirty="0" smtClean="0"/>
              <a:t>T</a:t>
            </a:r>
            <a:r>
              <a:rPr lang="lv-LV" baseline="-25000" dirty="0" smtClean="0"/>
              <a:t>1</a:t>
            </a:r>
            <a:r>
              <a:rPr lang="lv-LV" dirty="0" smtClean="0"/>
              <a:t> un T</a:t>
            </a:r>
            <a:r>
              <a:rPr lang="lv-LV" baseline="-25000" dirty="0" smtClean="0"/>
              <a:t>2</a:t>
            </a:r>
            <a:r>
              <a:rPr lang="lv-LV" dirty="0" smtClean="0"/>
              <a:t> – </a:t>
            </a:r>
            <a:r>
              <a:rPr lang="lv-LV" dirty="0" err="1" smtClean="0"/>
              <a:t>transportera</a:t>
            </a:r>
            <a:r>
              <a:rPr lang="lv-LV" dirty="0" smtClean="0"/>
              <a:t> divas </a:t>
            </a:r>
            <a:r>
              <a:rPr lang="lv-LV" dirty="0" err="1" smtClean="0"/>
              <a:t>konformācijas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81" y="1556792"/>
            <a:ext cx="8382000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38A8-69B0-498E-844A-0DCA2325C51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0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614" y="-171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Lipīdu pārvietošanās šūnu membrānā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800200"/>
          </a:xfrm>
        </p:spPr>
        <p:txBody>
          <a:bodyPr>
            <a:normAutofit/>
          </a:bodyPr>
          <a:lstStyle/>
          <a:p>
            <a:r>
              <a:rPr lang="lv-LV" sz="2400" dirty="0" smtClean="0"/>
              <a:t>Laterālā difūzija notiek ļoti ātri un tai nevajag katalizatoru</a:t>
            </a:r>
          </a:p>
          <a:p>
            <a:r>
              <a:rPr lang="lv-LV" sz="2400" dirty="0" smtClean="0"/>
              <a:t>Lipīdu pārnese no vienas membrānas puses uz otru bez katalizatora ir ļoti lēna</a:t>
            </a:r>
            <a:endParaRPr lang="en-US" sz="24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5156621" cy="191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24944"/>
            <a:ext cx="5835144" cy="189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38A8-69B0-498E-844A-0DCA2325C5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4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760" cy="1143000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Transporta kinētika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94720" cy="4525963"/>
          </a:xfrm>
        </p:spPr>
        <p:txBody>
          <a:bodyPr>
            <a:normAutofit/>
          </a:bodyPr>
          <a:lstStyle/>
          <a:p>
            <a:r>
              <a:rPr lang="lv-LV" sz="2400" dirty="0" smtClean="0"/>
              <a:t>Lai polāru molekulu transportētu tieši caur membrānu, nepieciešama liela aktivācijas enerģija</a:t>
            </a:r>
          </a:p>
          <a:p>
            <a:r>
              <a:rPr lang="lv-LV" sz="2400" dirty="0" smtClean="0"/>
              <a:t>Aktivācijas enerģiju var samazināt ar </a:t>
            </a:r>
            <a:r>
              <a:rPr lang="lv-LV" sz="2400" dirty="0" err="1" smtClean="0"/>
              <a:t>transportera</a:t>
            </a:r>
            <a:r>
              <a:rPr lang="lv-LV" sz="2400" dirty="0" smtClean="0"/>
              <a:t> vai kanāla palīdzību</a:t>
            </a:r>
          </a:p>
          <a:p>
            <a:r>
              <a:rPr lang="lv-LV" sz="2400" dirty="0" smtClean="0"/>
              <a:t>Procesu var salīdzināt ar enzīmu katalīzi</a:t>
            </a:r>
            <a:endParaRPr lang="en-US" sz="2400" dirty="0"/>
          </a:p>
        </p:txBody>
      </p:sp>
      <p:pic>
        <p:nvPicPr>
          <p:cNvPr id="4" name="Picture 2" descr="figure_11_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974" y="130579"/>
            <a:ext cx="4865712" cy="704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38A8-69B0-498E-844A-0DCA2325C51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7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lv-LV" dirty="0" err="1" smtClean="0"/>
              <a:t>Transporteru</a:t>
            </a:r>
            <a:r>
              <a:rPr lang="lv-LV" dirty="0" smtClean="0"/>
              <a:t> kinētika ir analoga enzīmiem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240" y="1045713"/>
            <a:ext cx="8579296" cy="4525963"/>
          </a:xfrm>
        </p:spPr>
        <p:txBody>
          <a:bodyPr>
            <a:normAutofit/>
          </a:bodyPr>
          <a:lstStyle/>
          <a:p>
            <a:r>
              <a:rPr lang="lv-LV" sz="2400" dirty="0" smtClean="0"/>
              <a:t>Glikozi ārpus šūnas var uzskatīt par «substrātu»</a:t>
            </a:r>
          </a:p>
          <a:p>
            <a:r>
              <a:rPr lang="lv-LV" sz="2400" dirty="0" smtClean="0"/>
              <a:t>Glikozi </a:t>
            </a:r>
            <a:r>
              <a:rPr lang="lv-LV" sz="2400" dirty="0" err="1" smtClean="0"/>
              <a:t>iekššūnā</a:t>
            </a:r>
            <a:r>
              <a:rPr lang="lv-LV" sz="2400" dirty="0"/>
              <a:t> </a:t>
            </a:r>
            <a:r>
              <a:rPr lang="lv-LV" sz="2400" dirty="0" smtClean="0"/>
              <a:t>var uzskatīt par «produktu»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93970"/>
            <a:ext cx="3672408" cy="258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3968" y="3212976"/>
            <a:ext cx="48600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err="1" smtClean="0"/>
              <a:t>S</a:t>
            </a:r>
            <a:r>
              <a:rPr lang="lv-LV" sz="2400" baseline="-25000" dirty="0" err="1" smtClean="0"/>
              <a:t>in</a:t>
            </a:r>
            <a:r>
              <a:rPr lang="lv-LV" sz="2400" dirty="0" smtClean="0"/>
              <a:t>/</a:t>
            </a:r>
            <a:r>
              <a:rPr lang="lv-LV" sz="2400" dirty="0" err="1" smtClean="0"/>
              <a:t>S</a:t>
            </a:r>
            <a:r>
              <a:rPr lang="lv-LV" sz="2400" baseline="-25000" dirty="0" err="1" smtClean="0"/>
              <a:t>out</a:t>
            </a:r>
            <a:r>
              <a:rPr lang="lv-LV" sz="2400" dirty="0" smtClean="0"/>
              <a:t> – glikoze šūnas iekšpusē un </a:t>
            </a:r>
            <a:r>
              <a:rPr lang="lv-LV" sz="2400" dirty="0"/>
              <a:t>ā</a:t>
            </a:r>
            <a:r>
              <a:rPr lang="lv-LV" sz="2400" dirty="0" smtClean="0"/>
              <a:t>rpusē</a:t>
            </a:r>
          </a:p>
          <a:p>
            <a:r>
              <a:rPr lang="lv-LV" sz="2400" dirty="0" smtClean="0"/>
              <a:t>T1- </a:t>
            </a:r>
            <a:r>
              <a:rPr lang="lv-LV" sz="2400" dirty="0" err="1" smtClean="0"/>
              <a:t>transportera</a:t>
            </a:r>
            <a:r>
              <a:rPr lang="lv-LV" sz="2400" dirty="0" smtClean="0"/>
              <a:t> </a:t>
            </a:r>
            <a:r>
              <a:rPr lang="lv-LV" sz="2400" dirty="0" err="1" smtClean="0"/>
              <a:t>konformācija</a:t>
            </a:r>
            <a:r>
              <a:rPr lang="lv-LV" sz="2400" dirty="0" smtClean="0"/>
              <a:t>, kad glikozes piesaistīšanās centrs ir vērsts uz </a:t>
            </a:r>
            <a:r>
              <a:rPr lang="lv-LV" sz="2400" dirty="0" err="1" smtClean="0"/>
              <a:t>āršūnu</a:t>
            </a:r>
            <a:endParaRPr lang="lv-LV" sz="2400" dirty="0" smtClean="0"/>
          </a:p>
          <a:p>
            <a:r>
              <a:rPr lang="lv-LV" sz="2400" dirty="0" smtClean="0"/>
              <a:t>T2- </a:t>
            </a:r>
            <a:r>
              <a:rPr lang="lv-LV" sz="2400" dirty="0" err="1" smtClean="0"/>
              <a:t>transportera</a:t>
            </a:r>
            <a:r>
              <a:rPr lang="lv-LV" sz="2400" dirty="0" smtClean="0"/>
              <a:t> </a:t>
            </a:r>
            <a:r>
              <a:rPr lang="lv-LV" sz="2400" dirty="0" err="1" smtClean="0"/>
              <a:t>konformācija</a:t>
            </a:r>
            <a:r>
              <a:rPr lang="lv-LV" sz="2400" dirty="0" smtClean="0"/>
              <a:t>, kad glikozes piesaistīšanās centrs ir vērsts uz </a:t>
            </a:r>
            <a:r>
              <a:rPr lang="lv-LV" sz="2400" dirty="0" err="1" smtClean="0"/>
              <a:t>iekššūnu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38A8-69B0-498E-844A-0DCA2325C510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168059"/>
            <a:ext cx="648072" cy="12795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2276872"/>
            <a:ext cx="516154" cy="10266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824" y="5699026"/>
            <a:ext cx="684408" cy="9432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679" y="5568031"/>
            <a:ext cx="720080" cy="12361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5596" y="206009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«substrāts»</a:t>
            </a:r>
            <a:endParaRPr lang="lv-LV" dirty="0"/>
          </a:p>
        </p:txBody>
      </p:sp>
      <p:sp>
        <p:nvSpPr>
          <p:cNvPr id="12" name="TextBox 11"/>
          <p:cNvSpPr txBox="1"/>
          <p:nvPr/>
        </p:nvSpPr>
        <p:spPr>
          <a:xfrm>
            <a:off x="935596" y="652557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«produkts»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53536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err="1" smtClean="0"/>
              <a:t>Mihaelisa-Mentenas</a:t>
            </a:r>
            <a:r>
              <a:rPr lang="lv-LV" dirty="0" smtClean="0"/>
              <a:t> vienādojuma analogs </a:t>
            </a:r>
            <a:r>
              <a:rPr lang="lv-LV" dirty="0" err="1" smtClean="0"/>
              <a:t>transporteriem</a:t>
            </a:r>
            <a:r>
              <a:rPr lang="lv-LV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437112"/>
            <a:ext cx="8496944" cy="1545035"/>
          </a:xfrm>
        </p:spPr>
        <p:txBody>
          <a:bodyPr>
            <a:noAutofit/>
          </a:bodyPr>
          <a:lstStyle/>
          <a:p>
            <a:r>
              <a:rPr lang="lv-LV" sz="2400" dirty="0" smtClean="0"/>
              <a:t>K</a:t>
            </a:r>
            <a:r>
              <a:rPr lang="lv-LV" sz="2400" baseline="-25000" dirty="0" smtClean="0"/>
              <a:t>t</a:t>
            </a:r>
            <a:r>
              <a:rPr lang="lv-LV" sz="2400" dirty="0" smtClean="0"/>
              <a:t> – transporta konstante, analoga Mihaelisa konstantei </a:t>
            </a:r>
            <a:r>
              <a:rPr lang="lv-LV" sz="2400" dirty="0" smtClean="0"/>
              <a:t>K</a:t>
            </a:r>
            <a:r>
              <a:rPr lang="lv-LV" sz="2400" baseline="-25000" dirty="0" smtClean="0"/>
              <a:t>m, </a:t>
            </a:r>
            <a:r>
              <a:rPr lang="lv-LV" sz="2400" dirty="0" smtClean="0"/>
              <a:t>atbilst transportmolekulas koncentrācijai, pie kuras tiek sasniegta puse no maksimāli iespējamā transporta ārtuma V</a:t>
            </a:r>
            <a:r>
              <a:rPr lang="lv-LV" sz="2400" baseline="-25000" dirty="0" smtClean="0"/>
              <a:t>max</a:t>
            </a:r>
            <a:r>
              <a:rPr lang="lv-LV" sz="2400" dirty="0" smtClean="0"/>
              <a:t> </a:t>
            </a:r>
            <a:endParaRPr lang="lv-LV" sz="2400" baseline="-25000" dirty="0" smtClean="0"/>
          </a:p>
          <a:p>
            <a:r>
              <a:rPr lang="lv-LV" sz="2400" dirty="0" err="1" smtClean="0"/>
              <a:t>S</a:t>
            </a:r>
            <a:r>
              <a:rPr lang="lv-LV" sz="2400" baseline="-25000" dirty="0" err="1" smtClean="0"/>
              <a:t>out</a:t>
            </a:r>
            <a:r>
              <a:rPr lang="lv-LV" sz="2400" dirty="0" smtClean="0"/>
              <a:t> – </a:t>
            </a:r>
            <a:r>
              <a:rPr lang="lv-LV" sz="2400" dirty="0" err="1" smtClean="0"/>
              <a:t>transportmolekulas</a:t>
            </a:r>
            <a:r>
              <a:rPr lang="lv-LV" sz="2400" dirty="0" smtClean="0"/>
              <a:t> koncentrācija </a:t>
            </a:r>
            <a:r>
              <a:rPr lang="lv-LV" sz="2400" dirty="0" err="1" smtClean="0"/>
              <a:t>āršūnā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55576" y="2423706"/>
                <a:ext cx="2425857" cy="9911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v-LV" sz="2800" b="0" i="1" smtClean="0">
                          <a:latin typeface="Cambria Math"/>
                        </a:rPr>
                        <m:t>𝑉</m:t>
                      </m:r>
                      <m:r>
                        <a:rPr lang="lv-LV" sz="2800" b="0" i="1" baseline="-25000" smtClean="0">
                          <a:latin typeface="Cambria Math"/>
                        </a:rPr>
                        <m:t>𝑜</m:t>
                      </m:r>
                      <m:r>
                        <a:rPr lang="lv-LV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lv-LV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lv-LV" sz="2800" b="0" i="1" smtClean="0">
                              <a:latin typeface="Cambria Math"/>
                            </a:rPr>
                            <m:t>𝑉</m:t>
                          </m:r>
                          <m:r>
                            <a:rPr lang="lv-LV" sz="2800" b="0" i="1" baseline="-25000" smtClean="0">
                              <a:latin typeface="Cambria Math"/>
                            </a:rPr>
                            <m:t>𝑚𝑎𝑥</m:t>
                          </m:r>
                          <m:r>
                            <a:rPr lang="lv-LV" sz="2800" b="0" i="1" smtClean="0">
                              <a:latin typeface="Cambria Math"/>
                            </a:rPr>
                            <m:t>[</m:t>
                          </m:r>
                          <m:r>
                            <a:rPr lang="lv-LV" sz="2800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lv-LV" sz="2800" b="0" i="1" smtClean="0"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lv-LV" sz="2800" b="0" i="1" smtClean="0">
                              <a:latin typeface="Cambria Math"/>
                            </a:rPr>
                            <m:t>𝐾</m:t>
                          </m:r>
                          <m:r>
                            <a:rPr lang="lv-LV" sz="2800" b="0" i="1" baseline="-25000" smtClean="0">
                              <a:latin typeface="Cambria Math"/>
                            </a:rPr>
                            <m:t>𝑚</m:t>
                          </m:r>
                          <m:r>
                            <a:rPr lang="lv-LV" sz="2800" b="0" i="1" smtClean="0">
                              <a:latin typeface="Cambria Math"/>
                            </a:rPr>
                            <m:t>+[</m:t>
                          </m:r>
                          <m:r>
                            <a:rPr lang="lv-LV" sz="2800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lv-LV" sz="2800" b="0" i="1" smtClean="0">
                              <a:latin typeface="Cambria Math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lv-LV" sz="2800" dirty="0" smtClean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423706"/>
                <a:ext cx="2425857" cy="991169"/>
              </a:xfrm>
              <a:prstGeom prst="rect">
                <a:avLst/>
              </a:prstGeom>
              <a:blipFill rotWithShape="1">
                <a:blip r:embed="rId2"/>
                <a:stretch>
                  <a:fillRect r="-6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283968" y="2423706"/>
                <a:ext cx="2693558" cy="9911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v-LV" sz="2800" b="0" i="1" smtClean="0">
                          <a:latin typeface="Cambria Math"/>
                        </a:rPr>
                        <m:t>𝑉</m:t>
                      </m:r>
                      <m:r>
                        <a:rPr lang="lv-LV" sz="2800" b="0" i="1" baseline="-25000" smtClean="0">
                          <a:latin typeface="Cambria Math"/>
                        </a:rPr>
                        <m:t>𝑜</m:t>
                      </m:r>
                      <m:r>
                        <a:rPr lang="lv-LV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lv-LV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lv-LV" sz="2800" b="0" i="1" smtClean="0">
                              <a:latin typeface="Cambria Math"/>
                            </a:rPr>
                            <m:t>𝑉</m:t>
                          </m:r>
                          <m:r>
                            <a:rPr lang="lv-LV" sz="2800" b="0" i="1" baseline="-25000" smtClean="0">
                              <a:latin typeface="Cambria Math"/>
                            </a:rPr>
                            <m:t>𝑚𝑎𝑥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lv-LV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lv-LV" sz="28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  <m:r>
                            <a:rPr lang="lv-LV" sz="2800" b="0" i="1" baseline="-25000" smtClean="0">
                              <a:latin typeface="Cambria Math"/>
                            </a:rPr>
                            <m:t>𝑜𝑢𝑡</m:t>
                          </m:r>
                        </m:num>
                        <m:den>
                          <m:r>
                            <a:rPr lang="lv-LV" sz="2800" b="0" i="1" smtClean="0">
                              <a:latin typeface="Cambria Math"/>
                            </a:rPr>
                            <m:t>𝐾</m:t>
                          </m:r>
                          <m:r>
                            <a:rPr lang="lv-LV" sz="2800" b="0" i="1" baseline="-25000" smtClean="0">
                              <a:latin typeface="Cambria Math"/>
                            </a:rPr>
                            <m:t>𝑡</m:t>
                          </m:r>
                          <m:r>
                            <a:rPr lang="lv-LV" sz="2800" b="0" i="1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lv-LV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lv-LV" sz="28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  <m:r>
                            <a:rPr lang="lv-LV" sz="2800" b="0" i="1" baseline="-25000" smtClean="0">
                              <a:latin typeface="Cambria Math"/>
                            </a:rPr>
                            <m:t>𝑜𝑢𝑡</m:t>
                          </m:r>
                        </m:den>
                      </m:f>
                    </m:oMath>
                  </m:oMathPara>
                </a14:m>
                <a:endParaRPr lang="lv-LV" sz="2800" dirty="0" smtClean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2423706"/>
                <a:ext cx="2693558" cy="991169"/>
              </a:xfrm>
              <a:prstGeom prst="rect">
                <a:avLst/>
              </a:prstGeom>
              <a:blipFill rotWithShape="1">
                <a:blip r:embed="rId3"/>
                <a:stretch>
                  <a:fillRect r="-5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547664" y="181346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Enzīmiem: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1735033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err="1" smtClean="0"/>
              <a:t>Transporteriem</a:t>
            </a:r>
            <a:r>
              <a:rPr lang="lv-LV" sz="2400" dirty="0" smtClean="0"/>
              <a:t>: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38A8-69B0-498E-844A-0DCA2325C51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3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0" y="0"/>
            <a:ext cx="8686800" cy="1143000"/>
          </a:xfrm>
        </p:spPr>
        <p:txBody>
          <a:bodyPr>
            <a:noAutofit/>
          </a:bodyPr>
          <a:lstStyle/>
          <a:p>
            <a:r>
              <a:rPr lang="lv-LV" sz="3600" dirty="0" err="1" smtClean="0"/>
              <a:t>Transporteru</a:t>
            </a:r>
            <a:r>
              <a:rPr lang="lv-LV" sz="3600" dirty="0" smtClean="0"/>
              <a:t> kinētikas analoģija ar enzīmiem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4797152"/>
            <a:ext cx="3825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Transporta sākuma ātruma atkarība no molekulas koncentrācijas </a:t>
            </a:r>
            <a:r>
              <a:rPr lang="lv-LV" sz="2400" dirty="0" err="1" smtClean="0"/>
              <a:t>āršūnā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84716" y="4798964"/>
            <a:ext cx="4235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err="1" smtClean="0"/>
              <a:t>Dubultinversais</a:t>
            </a:r>
            <a:r>
              <a:rPr lang="lv-LV" sz="2400" dirty="0" smtClean="0"/>
              <a:t> </a:t>
            </a:r>
            <a:r>
              <a:rPr lang="lv-LV" sz="2400" dirty="0" err="1" smtClean="0"/>
              <a:t>plots</a:t>
            </a:r>
            <a:r>
              <a:rPr lang="lv-LV" sz="2400" dirty="0" smtClean="0"/>
              <a:t> maksimālā sākuma ātruma un transporta konstantes noteikšanai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3819525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13" y="936724"/>
            <a:ext cx="3829050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38A8-69B0-498E-844A-0DCA2325C51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2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584200" y="0"/>
            <a:ext cx="8229600" cy="1143000"/>
          </a:xfrm>
        </p:spPr>
        <p:txBody>
          <a:bodyPr/>
          <a:lstStyle/>
          <a:p>
            <a:r>
              <a:rPr lang="lv-LV" dirty="0" err="1" smtClean="0"/>
              <a:t>Uniports</a:t>
            </a:r>
            <a:r>
              <a:rPr lang="lv-LV" dirty="0" smtClean="0"/>
              <a:t>, </a:t>
            </a:r>
            <a:r>
              <a:rPr lang="lv-LV" dirty="0" err="1" smtClean="0"/>
              <a:t>simports</a:t>
            </a:r>
            <a:r>
              <a:rPr lang="lv-LV" dirty="0" smtClean="0"/>
              <a:t> un </a:t>
            </a:r>
            <a:r>
              <a:rPr lang="lv-LV" dirty="0" err="1" smtClean="0"/>
              <a:t>antiports</a:t>
            </a:r>
            <a:endParaRPr lang="en-US" dirty="0" smtClean="0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584200" y="1196752"/>
            <a:ext cx="8229600" cy="2332037"/>
          </a:xfrm>
        </p:spPr>
        <p:txBody>
          <a:bodyPr>
            <a:normAutofit/>
          </a:bodyPr>
          <a:lstStyle/>
          <a:p>
            <a:r>
              <a:rPr lang="lv-LV" sz="2400" dirty="0" err="1" smtClean="0"/>
              <a:t>Transporterus</a:t>
            </a:r>
            <a:r>
              <a:rPr lang="lv-LV" sz="2400" dirty="0" smtClean="0"/>
              <a:t> var iedalīt </a:t>
            </a:r>
            <a:r>
              <a:rPr lang="lv-LV" sz="2400" dirty="0" err="1" smtClean="0"/>
              <a:t>iedalīt</a:t>
            </a:r>
            <a:r>
              <a:rPr lang="lv-LV" sz="2400" dirty="0" smtClean="0"/>
              <a:t> atkarībā no </a:t>
            </a:r>
            <a:r>
              <a:rPr lang="lv-LV" sz="2400" dirty="0" err="1"/>
              <a:t>t</a:t>
            </a:r>
            <a:r>
              <a:rPr lang="lv-LV" sz="2400" dirty="0" err="1" smtClean="0"/>
              <a:t>ransportmolekulu</a:t>
            </a:r>
            <a:r>
              <a:rPr lang="lv-LV" sz="2400" dirty="0" smtClean="0"/>
              <a:t> skaita un transporta virziena</a:t>
            </a:r>
          </a:p>
          <a:p>
            <a:r>
              <a:rPr lang="lv-LV" sz="2400" dirty="0" smtClean="0"/>
              <a:t>Apskatītais glikozes </a:t>
            </a:r>
            <a:r>
              <a:rPr lang="lv-LV" sz="2400" dirty="0" err="1" smtClean="0"/>
              <a:t>transporteris</a:t>
            </a:r>
            <a:r>
              <a:rPr lang="lv-LV" sz="2400" dirty="0" smtClean="0"/>
              <a:t> ir </a:t>
            </a:r>
            <a:r>
              <a:rPr lang="lv-LV" sz="2400" dirty="0" err="1" smtClean="0"/>
              <a:t>uniporteris</a:t>
            </a:r>
            <a:endParaRPr lang="lv-LV" sz="2400" dirty="0" smtClean="0"/>
          </a:p>
          <a:p>
            <a:r>
              <a:rPr lang="lv-LV" sz="2400" dirty="0" smtClean="0"/>
              <a:t>Daudzi </a:t>
            </a:r>
            <a:r>
              <a:rPr lang="lv-LV" sz="2400" dirty="0" err="1" smtClean="0"/>
              <a:t>transporteri</a:t>
            </a:r>
            <a:r>
              <a:rPr lang="lv-LV" sz="2400" dirty="0" smtClean="0"/>
              <a:t> vienlaicīgi transportē divas molekulas vai jonus vienā vai pretējos virzienos</a:t>
            </a:r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381375"/>
            <a:ext cx="5367337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5" name="TextBox 3"/>
          <p:cNvSpPr txBox="1">
            <a:spLocks noChangeArrowheads="1"/>
          </p:cNvSpPr>
          <p:nvPr/>
        </p:nvSpPr>
        <p:spPr bwMode="auto">
          <a:xfrm>
            <a:off x="1979613" y="6092825"/>
            <a:ext cx="1512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lv-LV" sz="2400"/>
              <a:t>Uniports</a:t>
            </a:r>
            <a:endParaRPr lang="en-US" sz="2400"/>
          </a:p>
        </p:txBody>
      </p:sp>
      <p:sp>
        <p:nvSpPr>
          <p:cNvPr id="56326" name="TextBox 4"/>
          <p:cNvSpPr txBox="1">
            <a:spLocks noChangeArrowheads="1"/>
          </p:cNvSpPr>
          <p:nvPr/>
        </p:nvSpPr>
        <p:spPr bwMode="auto">
          <a:xfrm>
            <a:off x="3330575" y="6092825"/>
            <a:ext cx="1368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lv-LV" sz="2400"/>
              <a:t>Simports</a:t>
            </a:r>
            <a:endParaRPr lang="en-US" sz="2400"/>
          </a:p>
        </p:txBody>
      </p:sp>
      <p:sp>
        <p:nvSpPr>
          <p:cNvPr id="56327" name="TextBox 5"/>
          <p:cNvSpPr txBox="1">
            <a:spLocks noChangeArrowheads="1"/>
          </p:cNvSpPr>
          <p:nvPr/>
        </p:nvSpPr>
        <p:spPr bwMode="auto">
          <a:xfrm>
            <a:off x="4932363" y="6092825"/>
            <a:ext cx="1943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lv-LV" sz="2400"/>
              <a:t>Antiports</a:t>
            </a:r>
            <a:endParaRPr lang="en-US" sz="24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38A8-69B0-498E-844A-0DCA2325C51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  <p:bldP spid="56325" grpId="0"/>
      <p:bldP spid="56326" grpId="0"/>
      <p:bldP spid="5632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CO</a:t>
            </a:r>
            <a:r>
              <a:rPr lang="lv-LV" baseline="-25000" dirty="0" smtClean="0"/>
              <a:t>2</a:t>
            </a:r>
            <a:r>
              <a:rPr lang="lv-LV" dirty="0" smtClean="0"/>
              <a:t> transports organismā un ogļskābes </a:t>
            </a:r>
            <a:r>
              <a:rPr lang="lv-LV" dirty="0" err="1" smtClean="0"/>
              <a:t>anhidrāzes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lv-LV" sz="2400" dirty="0" smtClean="0"/>
              <a:t>Katabolismā šūnas saražo CO</a:t>
            </a:r>
            <a:r>
              <a:rPr lang="lv-LV" sz="2400" baseline="-25000" dirty="0" smtClean="0"/>
              <a:t>2</a:t>
            </a:r>
            <a:r>
              <a:rPr lang="lv-LV" sz="2400" dirty="0" smtClean="0"/>
              <a:t>, kurš ir jāizvada no organisma</a:t>
            </a:r>
          </a:p>
          <a:p>
            <a:r>
              <a:rPr lang="lv-LV" sz="2400" dirty="0" smtClean="0"/>
              <a:t>CO</a:t>
            </a:r>
            <a:r>
              <a:rPr lang="lv-LV" sz="2400" baseline="-25000" dirty="0" smtClean="0"/>
              <a:t>2</a:t>
            </a:r>
            <a:r>
              <a:rPr lang="lv-LV" sz="2400" dirty="0" smtClean="0"/>
              <a:t> slikti šķīst ūdenī</a:t>
            </a:r>
          </a:p>
          <a:p>
            <a:r>
              <a:rPr lang="lv-LV" sz="2400" dirty="0" smtClean="0"/>
              <a:t>CO</a:t>
            </a:r>
            <a:r>
              <a:rPr lang="lv-LV" sz="2400" baseline="-25000" dirty="0" smtClean="0"/>
              <a:t>2</a:t>
            </a:r>
            <a:r>
              <a:rPr lang="lv-LV" sz="2400" dirty="0" smtClean="0"/>
              <a:t> spontāni pārvēršas par HCO</a:t>
            </a:r>
            <a:r>
              <a:rPr lang="lv-LV" sz="2400" baseline="-25000" dirty="0" smtClean="0"/>
              <a:t>3</a:t>
            </a:r>
            <a:r>
              <a:rPr lang="lv-LV" sz="2400" baseline="30000" dirty="0" smtClean="0"/>
              <a:t>-</a:t>
            </a:r>
            <a:r>
              <a:rPr lang="lv-LV" sz="2400" dirty="0" smtClean="0"/>
              <a:t> jonu, kurš ūdenī šķīst labi</a:t>
            </a:r>
          </a:p>
          <a:p>
            <a:r>
              <a:rPr lang="lv-LV" sz="2400" dirty="0" smtClean="0"/>
              <a:t>Plaušās no organisma var izdalīt tikai gāzveida CO</a:t>
            </a:r>
            <a:r>
              <a:rPr lang="lv-LV" sz="2400" baseline="-25000" dirty="0" smtClean="0"/>
              <a:t>2</a:t>
            </a:r>
          </a:p>
          <a:p>
            <a:r>
              <a:rPr lang="lv-LV" sz="2400" dirty="0" smtClean="0"/>
              <a:t>Efektīvs risinājums būtu lieko CO</a:t>
            </a:r>
            <a:r>
              <a:rPr lang="lv-LV" sz="2400" baseline="-25000" dirty="0" smtClean="0"/>
              <a:t>2</a:t>
            </a:r>
            <a:r>
              <a:rPr lang="lv-LV" sz="2400" dirty="0" smtClean="0"/>
              <a:t> organismā transportēt HCO</a:t>
            </a:r>
            <a:r>
              <a:rPr lang="lv-LV" sz="2400" baseline="-25000" dirty="0" smtClean="0"/>
              <a:t>3</a:t>
            </a:r>
            <a:r>
              <a:rPr lang="lv-LV" sz="2400" baseline="30000" dirty="0" smtClean="0"/>
              <a:t>-</a:t>
            </a:r>
            <a:r>
              <a:rPr lang="lv-LV" sz="2400" dirty="0" smtClean="0"/>
              <a:t> jona veidā, bet plaušās pārvērst atpakaļ gāzveida stāvoklī</a:t>
            </a:r>
          </a:p>
          <a:p>
            <a:r>
              <a:rPr lang="lv-LV" sz="2400" dirty="0" smtClean="0"/>
              <a:t>CO</a:t>
            </a:r>
            <a:r>
              <a:rPr lang="lv-LV" sz="2400" baseline="-25000" dirty="0" smtClean="0"/>
              <a:t>2</a:t>
            </a:r>
            <a:r>
              <a:rPr lang="lv-LV" sz="2400" dirty="0" smtClean="0"/>
              <a:t> atgriezeniskā reakcija ar ūdeni bez enzīmu klātbūtnes ir </a:t>
            </a:r>
            <a:r>
              <a:rPr lang="lv-LV" sz="2400" dirty="0" err="1" smtClean="0"/>
              <a:t>parāk</a:t>
            </a:r>
            <a:r>
              <a:rPr lang="lv-LV" sz="2400" dirty="0" smtClean="0"/>
              <a:t> lēna</a:t>
            </a:r>
          </a:p>
          <a:p>
            <a:r>
              <a:rPr lang="lv-LV" sz="2400" dirty="0" smtClean="0"/>
              <a:t>CO</a:t>
            </a:r>
            <a:r>
              <a:rPr lang="lv-LV" sz="2400" baseline="-25000" dirty="0" smtClean="0"/>
              <a:t>2</a:t>
            </a:r>
            <a:r>
              <a:rPr lang="lv-LV" sz="2400" dirty="0" smtClean="0"/>
              <a:t> un HCO</a:t>
            </a:r>
            <a:r>
              <a:rPr lang="lv-LV" sz="2400" baseline="-25000" dirty="0" smtClean="0"/>
              <a:t>3</a:t>
            </a:r>
            <a:r>
              <a:rPr lang="lv-LV" sz="2400" baseline="30000" dirty="0" smtClean="0"/>
              <a:t>-</a:t>
            </a:r>
            <a:r>
              <a:rPr lang="lv-LV" sz="2400" dirty="0" smtClean="0"/>
              <a:t> savstarpējo pārvērtību </a:t>
            </a:r>
            <a:r>
              <a:rPr lang="lv-LV" sz="2400" dirty="0" err="1" smtClean="0"/>
              <a:t>katalizē</a:t>
            </a:r>
            <a:r>
              <a:rPr lang="lv-LV" sz="2400" dirty="0" smtClean="0"/>
              <a:t> ogļskābes </a:t>
            </a:r>
            <a:r>
              <a:rPr lang="lv-LV" sz="2400" dirty="0" err="1" smtClean="0"/>
              <a:t>anhidrāzes</a:t>
            </a:r>
            <a:r>
              <a:rPr lang="lv-LV" sz="2400" dirty="0" smtClean="0"/>
              <a:t>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38A8-69B0-498E-844A-0DCA2325C51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4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smtClean="0"/>
              <a:t>Ogļskābes anhidrāzes nozīmīgums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7315200" cy="5486400"/>
          </a:xfrm>
        </p:spPr>
        <p:txBody>
          <a:bodyPr>
            <a:normAutofit/>
          </a:bodyPr>
          <a:lstStyle/>
          <a:p>
            <a:pPr eaLnBrk="1" hangingPunct="1"/>
            <a:r>
              <a:rPr lang="lv-LV" sz="2400" dirty="0" err="1" smtClean="0"/>
              <a:t>Katalizē</a:t>
            </a:r>
            <a:r>
              <a:rPr lang="lv-LV" sz="2400" dirty="0" smtClean="0"/>
              <a:t> reakciju CO</a:t>
            </a:r>
            <a:r>
              <a:rPr lang="lv-LV" sz="2400" baseline="-25000" dirty="0" smtClean="0"/>
              <a:t>2</a:t>
            </a:r>
            <a:r>
              <a:rPr lang="lv-LV" sz="2400" dirty="0" smtClean="0"/>
              <a:t>+H</a:t>
            </a:r>
            <a:r>
              <a:rPr lang="lv-LV" sz="2400" baseline="-25000" dirty="0" smtClean="0"/>
              <a:t>2</a:t>
            </a:r>
            <a:r>
              <a:rPr lang="lv-LV" sz="2400" dirty="0" smtClean="0"/>
              <a:t>O </a:t>
            </a:r>
            <a:r>
              <a:rPr lang="lv-LV" sz="2400" dirty="0" smtClean="0">
                <a:sym typeface="Symbol" pitchFamily="18" charset="2"/>
              </a:rPr>
              <a:t> </a:t>
            </a:r>
            <a:r>
              <a:rPr lang="lv-LV" sz="2400" dirty="0" smtClean="0"/>
              <a:t>HCO</a:t>
            </a:r>
            <a:r>
              <a:rPr lang="lv-LV" sz="2400" baseline="-25000" dirty="0" smtClean="0"/>
              <a:t>3</a:t>
            </a:r>
            <a:r>
              <a:rPr lang="lv-LV" sz="2400" baseline="30000" dirty="0" smtClean="0"/>
              <a:t>-</a:t>
            </a:r>
            <a:r>
              <a:rPr lang="lv-LV" sz="2400" dirty="0" smtClean="0"/>
              <a:t> + H</a:t>
            </a:r>
            <a:r>
              <a:rPr lang="lv-LV" sz="2400" baseline="30000" dirty="0" smtClean="0"/>
              <a:t>+</a:t>
            </a:r>
            <a:r>
              <a:rPr lang="lv-LV" sz="2400" dirty="0" smtClean="0"/>
              <a:t>;</a:t>
            </a:r>
          </a:p>
          <a:p>
            <a:pPr eaLnBrk="1" hangingPunct="1"/>
            <a:r>
              <a:rPr lang="lv-LV" sz="2400" dirty="0" smtClean="0"/>
              <a:t>α-CA ogļskābes </a:t>
            </a:r>
            <a:r>
              <a:rPr lang="lv-LV" sz="2400" dirty="0" err="1" smtClean="0"/>
              <a:t>anhidrāzes</a:t>
            </a:r>
            <a:r>
              <a:rPr lang="lv-LV" sz="2400" dirty="0" smtClean="0"/>
              <a:t> iesaistās daudzos bioloģiskos procesos:</a:t>
            </a:r>
          </a:p>
          <a:p>
            <a:pPr lvl="1" eaLnBrk="1" hangingPunct="1"/>
            <a:r>
              <a:rPr lang="lv-LV" sz="2400" dirty="0" smtClean="0"/>
              <a:t>Elpošanas;</a:t>
            </a:r>
          </a:p>
          <a:p>
            <a:pPr lvl="1" eaLnBrk="1" hangingPunct="1"/>
            <a:r>
              <a:rPr lang="lv-LV" sz="2400" dirty="0" smtClean="0"/>
              <a:t>skābju-bāzu līdzsvara uzturēšanā; </a:t>
            </a:r>
          </a:p>
          <a:p>
            <a:pPr lvl="1" eaLnBrk="1" hangingPunct="1"/>
            <a:r>
              <a:rPr lang="lv-LV" sz="2400" dirty="0" smtClean="0"/>
              <a:t>siekalu un kuņģa sulas veidošanā;</a:t>
            </a:r>
          </a:p>
          <a:p>
            <a:pPr lvl="1" eaLnBrk="1" hangingPunct="1"/>
            <a:r>
              <a:rPr lang="lv-LV" sz="2400" dirty="0" smtClean="0"/>
              <a:t>u.c.</a:t>
            </a:r>
          </a:p>
          <a:p>
            <a:r>
              <a:rPr lang="lv-LV" sz="2400" dirty="0" smtClean="0"/>
              <a:t>Asinīs esošā </a:t>
            </a:r>
            <a:r>
              <a:rPr lang="lv-LV" sz="2400" dirty="0"/>
              <a:t> </a:t>
            </a:r>
            <a:r>
              <a:rPr lang="lv-LV" sz="2400" dirty="0" smtClean="0"/>
              <a:t>CO</a:t>
            </a:r>
            <a:r>
              <a:rPr lang="lv-LV" sz="2400" baseline="-25000" dirty="0" smtClean="0"/>
              <a:t>2 </a:t>
            </a:r>
            <a:r>
              <a:rPr lang="lv-LV" sz="2400" dirty="0" smtClean="0"/>
              <a:t>nokļūst eritrocītos, kur tiek pārvērsta par </a:t>
            </a:r>
            <a:r>
              <a:rPr lang="lv-LV" sz="2400" dirty="0"/>
              <a:t>HCO</a:t>
            </a:r>
            <a:r>
              <a:rPr lang="lv-LV" sz="2400" baseline="-25000" dirty="0"/>
              <a:t>3</a:t>
            </a:r>
            <a:r>
              <a:rPr lang="lv-LV" sz="2400" baseline="30000" dirty="0"/>
              <a:t>-</a:t>
            </a:r>
            <a:r>
              <a:rPr lang="lv-LV" sz="2400" dirty="0"/>
              <a:t> </a:t>
            </a:r>
            <a:endParaRPr lang="lv-LV" sz="2400" dirty="0" smtClean="0"/>
          </a:p>
          <a:p>
            <a:r>
              <a:rPr lang="lv-LV" sz="2400" dirty="0"/>
              <a:t>HCO</a:t>
            </a:r>
            <a:r>
              <a:rPr lang="lv-LV" sz="2400" baseline="-25000" dirty="0"/>
              <a:t>3</a:t>
            </a:r>
            <a:r>
              <a:rPr lang="lv-LV" sz="2400" baseline="30000" dirty="0"/>
              <a:t>- </a:t>
            </a:r>
            <a:r>
              <a:rPr lang="lv-LV" sz="2400" baseline="30000" dirty="0" smtClean="0"/>
              <a:t> </a:t>
            </a:r>
            <a:r>
              <a:rPr lang="lv-LV" sz="2400" dirty="0" smtClean="0"/>
              <a:t>jonu ir jāizvada no eritrocītiem, to dara </a:t>
            </a:r>
            <a:r>
              <a:rPr lang="lv-LV" sz="2400" dirty="0" err="1" smtClean="0"/>
              <a:t>transporteris</a:t>
            </a:r>
            <a:r>
              <a:rPr lang="lv-LV" sz="2400" dirty="0" smtClean="0"/>
              <a:t> – hlorīda-bikarbonāta apmainītājs</a:t>
            </a:r>
          </a:p>
          <a:p>
            <a:endParaRPr lang="lv-LV" sz="2400" dirty="0" smtClean="0"/>
          </a:p>
          <a:p>
            <a:pPr lvl="1" eaLnBrk="1" hangingPunct="1">
              <a:buFont typeface="Arial" charset="0"/>
              <a:buNone/>
            </a:pPr>
            <a:endParaRPr lang="lv-LV" sz="2400" dirty="0" smtClean="0"/>
          </a:p>
          <a:p>
            <a:pPr lvl="1" eaLnBrk="1" hangingPunct="1"/>
            <a:endParaRPr lang="lv-LV" sz="2400" dirty="0" smtClean="0"/>
          </a:p>
        </p:txBody>
      </p:sp>
      <p:pic>
        <p:nvPicPr>
          <p:cNvPr id="4101" name="Picture 2" descr="http://images.sciencedaily.com/2009/04/090401134602-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268760"/>
            <a:ext cx="1762227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38A8-69B0-498E-844A-0DCA2325C51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8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CO</a:t>
            </a:r>
            <a:r>
              <a:rPr lang="lv-LV" baseline="-25000" dirty="0" smtClean="0"/>
              <a:t>2</a:t>
            </a:r>
            <a:r>
              <a:rPr lang="lv-LV" dirty="0" smtClean="0"/>
              <a:t> izvadīšana no </a:t>
            </a:r>
            <a:r>
              <a:rPr lang="lv-LV" dirty="0" smtClean="0"/>
              <a:t>organisma ar hlorīda - bikarbonāta kanāla palīdzību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94592"/>
            <a:ext cx="6624736" cy="555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971600" y="4437112"/>
            <a:ext cx="1008112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7504" y="4581128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 smtClean="0"/>
              <a:t>Eritrocīts</a:t>
            </a:r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>
            <a:off x="1702304" y="1713617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b="1" dirty="0" smtClean="0"/>
              <a:t>1</a:t>
            </a:r>
            <a:endParaRPr lang="en-US" sz="2800" b="1" dirty="0"/>
          </a:p>
        </p:txBody>
      </p:sp>
      <p:sp>
        <p:nvSpPr>
          <p:cNvPr id="9" name="Oval 8"/>
          <p:cNvSpPr/>
          <p:nvPr/>
        </p:nvSpPr>
        <p:spPr>
          <a:xfrm>
            <a:off x="4798068" y="3068960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b="1" dirty="0"/>
              <a:t>2</a:t>
            </a:r>
            <a:endParaRPr lang="en-US" sz="2800" b="1" dirty="0"/>
          </a:p>
        </p:txBody>
      </p:sp>
      <p:sp>
        <p:nvSpPr>
          <p:cNvPr id="10" name="Oval 9"/>
          <p:cNvSpPr/>
          <p:nvPr/>
        </p:nvSpPr>
        <p:spPr>
          <a:xfrm>
            <a:off x="8384410" y="1692443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b="1" dirty="0"/>
              <a:t>3</a:t>
            </a:r>
            <a:endParaRPr lang="en-US" sz="2800" b="1" dirty="0"/>
          </a:p>
        </p:txBody>
      </p:sp>
      <p:sp>
        <p:nvSpPr>
          <p:cNvPr id="11" name="Oval 10"/>
          <p:cNvSpPr/>
          <p:nvPr/>
        </p:nvSpPr>
        <p:spPr>
          <a:xfrm>
            <a:off x="8396603" y="5805264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b="1" dirty="0"/>
              <a:t>4</a:t>
            </a:r>
            <a:endParaRPr lang="en-US" sz="2800" b="1" dirty="0"/>
          </a:p>
        </p:txBody>
      </p:sp>
      <p:sp>
        <p:nvSpPr>
          <p:cNvPr id="12" name="Oval 11"/>
          <p:cNvSpPr/>
          <p:nvPr/>
        </p:nvSpPr>
        <p:spPr>
          <a:xfrm>
            <a:off x="4798068" y="4725427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b="1" dirty="0" smtClean="0"/>
              <a:t>5</a:t>
            </a:r>
            <a:endParaRPr lang="en-US" sz="2800" b="1" dirty="0"/>
          </a:p>
        </p:txBody>
      </p:sp>
      <p:sp>
        <p:nvSpPr>
          <p:cNvPr id="13" name="Oval 12"/>
          <p:cNvSpPr/>
          <p:nvPr/>
        </p:nvSpPr>
        <p:spPr>
          <a:xfrm>
            <a:off x="1702304" y="582986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b="1" dirty="0" smtClean="0"/>
              <a:t>6</a:t>
            </a:r>
            <a:endParaRPr lang="en-US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38A8-69B0-498E-844A-0DCA2325C51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1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lv-LV" dirty="0"/>
              <a:t>Hlorīda-bikarbonāta apmainītājs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88" y="911764"/>
            <a:ext cx="9124911" cy="4525963"/>
          </a:xfrm>
        </p:spPr>
        <p:txBody>
          <a:bodyPr>
            <a:normAutofit/>
          </a:bodyPr>
          <a:lstStyle/>
          <a:p>
            <a:r>
              <a:rPr lang="lv-LV" sz="2400" dirty="0" smtClean="0"/>
              <a:t>Zināms arī kā «anjonu apmainītājs 1» un «josla 3</a:t>
            </a:r>
            <a:r>
              <a:rPr lang="lv-LV" sz="2400" dirty="0" smtClean="0"/>
              <a:t>» («band 3»)</a:t>
            </a:r>
            <a:endParaRPr lang="lv-LV" sz="2400" dirty="0" smtClean="0"/>
          </a:p>
          <a:p>
            <a:r>
              <a:rPr lang="lv-LV" sz="2400" dirty="0" smtClean="0"/>
              <a:t>Etimoloģija: eritrocītu membrānu SDS elektroforēzē ir vairākas </a:t>
            </a:r>
            <a:r>
              <a:rPr lang="lv-LV" sz="2400" dirty="0" err="1" smtClean="0"/>
              <a:t>mažorās</a:t>
            </a:r>
            <a:r>
              <a:rPr lang="lv-LV" sz="2400" dirty="0" smtClean="0"/>
              <a:t> zonas, anjonu apmainītāja josla ir 3. no augšas </a:t>
            </a:r>
          </a:p>
          <a:p>
            <a:r>
              <a:rPr lang="lv-LV" sz="2400" dirty="0" smtClean="0"/>
              <a:t>Transportējot tikai </a:t>
            </a:r>
            <a:r>
              <a:rPr lang="lv-LV" sz="2400" dirty="0"/>
              <a:t>HCO</a:t>
            </a:r>
            <a:r>
              <a:rPr lang="lv-LV" sz="2400" baseline="-25000" dirty="0"/>
              <a:t>3</a:t>
            </a:r>
            <a:r>
              <a:rPr lang="lv-LV" sz="2400" baseline="30000" dirty="0"/>
              <a:t>-</a:t>
            </a:r>
            <a:r>
              <a:rPr lang="lv-LV" sz="2400" dirty="0" smtClean="0"/>
              <a:t> jonu, šūna ātri iegūtu lādiņu</a:t>
            </a:r>
          </a:p>
          <a:p>
            <a:r>
              <a:rPr lang="lv-LV" sz="2400" dirty="0" smtClean="0"/>
              <a:t>Transportējot vienlaicīgi divus anjonus pretējos virzienos process kopumā ir </a:t>
            </a:r>
            <a:r>
              <a:rPr lang="lv-LV" sz="2400" dirty="0" err="1" smtClean="0"/>
              <a:t>elektroneitrāls</a:t>
            </a:r>
            <a:endParaRPr lang="lv-LV" sz="2400" dirty="0" smtClean="0"/>
          </a:p>
          <a:p>
            <a:r>
              <a:rPr lang="lv-LV" sz="2400" dirty="0" smtClean="0"/>
              <a:t>Hlorīda jons ir obligāti nepieciešams kanāla darbībai</a:t>
            </a:r>
          </a:p>
          <a:p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4598466" cy="257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38A8-69B0-498E-844A-0DCA2325C51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6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Aktīvais transports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Aktīvajā transportā molekula vai jons tiek transportēts pret elektroķīmisko gradientu</a:t>
            </a:r>
          </a:p>
          <a:p>
            <a:r>
              <a:rPr lang="lv-LV" dirty="0" smtClean="0"/>
              <a:t>Aktīvais transports patērē enerģiju</a:t>
            </a:r>
          </a:p>
          <a:p>
            <a:r>
              <a:rPr lang="lv-LV" dirty="0" smtClean="0"/>
              <a:t>Enerģija var tikt iegūta ATF hidrolīzē, gaismas absorbcijā, no oksidējošas reakcijas vai citas molekulas transporta pa elektroķīmisko gradientu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38A8-69B0-498E-844A-0DCA2325C51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05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909" y="25870"/>
            <a:ext cx="9144000" cy="1143000"/>
          </a:xfrm>
        </p:spPr>
        <p:txBody>
          <a:bodyPr>
            <a:normAutofit/>
          </a:bodyPr>
          <a:lstStyle/>
          <a:p>
            <a:r>
              <a:rPr lang="lv-LV" sz="2800" dirty="0" smtClean="0"/>
              <a:t>Eksperiments, lai pierādītu lipīdu laterālo difūziju </a:t>
            </a:r>
            <a:r>
              <a:rPr lang="lv-LV" sz="2800" dirty="0" err="1" smtClean="0"/>
              <a:t>bislānī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9511"/>
            <a:ext cx="8229600" cy="1672889"/>
          </a:xfrm>
        </p:spPr>
        <p:txBody>
          <a:bodyPr>
            <a:normAutofit/>
          </a:bodyPr>
          <a:lstStyle/>
          <a:p>
            <a:r>
              <a:rPr lang="lv-LV" sz="2000" dirty="0" smtClean="0"/>
              <a:t>Lipīdus var iezīmēt ar krāsvielu</a:t>
            </a:r>
          </a:p>
          <a:p>
            <a:r>
              <a:rPr lang="lv-LV" sz="2000" dirty="0" smtClean="0"/>
              <a:t>Nelielu šūnas membrānas daļu izbalina ar lāzeru</a:t>
            </a:r>
          </a:p>
          <a:p>
            <a:r>
              <a:rPr lang="lv-LV" sz="2000" dirty="0" smtClean="0"/>
              <a:t>Pēc laika krāsviela atkal parādās «caurumā»</a:t>
            </a:r>
            <a:endParaRPr lang="en-US" sz="20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708920"/>
            <a:ext cx="4968672" cy="404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331" y="4233505"/>
            <a:ext cx="3377109" cy="252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3843139" y="5061695"/>
            <a:ext cx="305595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974" y="2067540"/>
            <a:ext cx="3878560" cy="209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5868142" y="4158326"/>
            <a:ext cx="216025" cy="1145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1772816"/>
            <a:ext cx="2044056" cy="86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38A8-69B0-498E-844A-0DCA2325C5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9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Primārais aktīvais transports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2400" dirty="0" smtClean="0"/>
              <a:t>Primārajā aktīvajā transportā molekulas vai jona transports pret elektroķīmisko gradientu ir tieši sajūgts ar </a:t>
            </a:r>
            <a:r>
              <a:rPr lang="lv-LV" sz="2400" dirty="0" err="1" smtClean="0"/>
              <a:t>ekserogēnisku</a:t>
            </a:r>
            <a:r>
              <a:rPr lang="lv-LV" sz="2400" dirty="0" smtClean="0"/>
              <a:t> ķīmisko reakciju</a:t>
            </a:r>
          </a:p>
          <a:p>
            <a:r>
              <a:rPr lang="lv-LV" sz="2400" dirty="0" smtClean="0"/>
              <a:t>Kā </a:t>
            </a:r>
            <a:r>
              <a:rPr lang="lv-LV" sz="2400" dirty="0" err="1" smtClean="0"/>
              <a:t>ekserogēniska</a:t>
            </a:r>
            <a:r>
              <a:rPr lang="lv-LV" sz="2400" dirty="0" smtClean="0"/>
              <a:t> reakcija bieži tiek izmantota ATF hidrolīze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12976"/>
            <a:ext cx="2537445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38A8-69B0-498E-844A-0DCA2325C51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9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Sekundārais aktīvais transports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2188840"/>
          </a:xfrm>
        </p:spPr>
        <p:txBody>
          <a:bodyPr>
            <a:normAutofit/>
          </a:bodyPr>
          <a:lstStyle/>
          <a:p>
            <a:r>
              <a:rPr lang="lv-LV" sz="2400" dirty="0" smtClean="0"/>
              <a:t>Sekundārajā aktīvajā transportā kā enerģijas avots tiek izmantota cita jona vai molekulas plūsma pa elektroķīmisko gradientu</a:t>
            </a:r>
          </a:p>
          <a:p>
            <a:r>
              <a:rPr lang="lv-LV" sz="2400" dirty="0" smtClean="0"/>
              <a:t>Cita jona vai molekulas koncentrācijas gradients ir jāuztur citam, primārajam </a:t>
            </a:r>
            <a:r>
              <a:rPr lang="lv-LV" sz="2400" dirty="0" err="1" smtClean="0"/>
              <a:t>transporterim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3310208"/>
            <a:ext cx="3260005" cy="356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38A8-69B0-498E-844A-0DCA2325C51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9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229600" cy="1143000"/>
          </a:xfrm>
        </p:spPr>
        <p:txBody>
          <a:bodyPr>
            <a:normAutofit/>
          </a:bodyPr>
          <a:lstStyle/>
          <a:p>
            <a:r>
              <a:rPr lang="lv-LV" sz="3200" dirty="0" smtClean="0"/>
              <a:t>Brīvās enerģijas izmaiņa aktīvajā transportā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 lnSpcReduction="10000"/>
          </a:bodyPr>
          <a:lstStyle/>
          <a:p>
            <a:r>
              <a:rPr lang="lv-LV" sz="2400" dirty="0" smtClean="0"/>
              <a:t>Lai transportētu molekulu no vietas ar koncentrāciju C</a:t>
            </a:r>
            <a:r>
              <a:rPr lang="lv-LV" sz="2400" baseline="-25000" dirty="0" smtClean="0"/>
              <a:t>1</a:t>
            </a:r>
            <a:r>
              <a:rPr lang="lv-LV" sz="2400" dirty="0" smtClean="0"/>
              <a:t> uz vietu ar koncentrāciju C</a:t>
            </a:r>
            <a:r>
              <a:rPr lang="lv-LV" sz="2400" baseline="-25000" dirty="0" smtClean="0"/>
              <a:t>2</a:t>
            </a:r>
            <a:r>
              <a:rPr lang="lv-LV" sz="2400" dirty="0" smtClean="0"/>
              <a:t>, nepieciešamās enerģijas daudzums ir:</a:t>
            </a:r>
          </a:p>
          <a:p>
            <a:pPr algn="ctr"/>
            <a:r>
              <a:rPr lang="lv-LV" b="1" dirty="0" smtClean="0"/>
              <a:t>ΔG</a:t>
            </a:r>
            <a:r>
              <a:rPr lang="lv-LV" b="1" baseline="-25000" dirty="0" smtClean="0"/>
              <a:t>t</a:t>
            </a:r>
            <a:r>
              <a:rPr lang="lv-LV" b="1" dirty="0" smtClean="0"/>
              <a:t>=RTln(C</a:t>
            </a:r>
            <a:r>
              <a:rPr lang="lv-LV" b="1" baseline="-25000" dirty="0" smtClean="0"/>
              <a:t>2</a:t>
            </a:r>
            <a:r>
              <a:rPr lang="lv-LV" b="1" dirty="0" smtClean="0"/>
              <a:t>/C</a:t>
            </a:r>
            <a:r>
              <a:rPr lang="lv-LV" b="1" baseline="-25000" dirty="0" smtClean="0"/>
              <a:t>1</a:t>
            </a:r>
            <a:r>
              <a:rPr lang="lv-LV" b="1" dirty="0" smtClean="0"/>
              <a:t>)</a:t>
            </a:r>
          </a:p>
          <a:p>
            <a:r>
              <a:rPr lang="lv-LV" sz="2400" dirty="0" smtClean="0"/>
              <a:t>Piemēram, lai transportētu molekulu pret koncentrācijas gradientu 10:1 pie 25</a:t>
            </a:r>
            <a:r>
              <a:rPr lang="lv-LV" sz="2400" baseline="30000" dirty="0" smtClean="0"/>
              <a:t>o</a:t>
            </a:r>
            <a:r>
              <a:rPr lang="lv-LV" sz="2400" dirty="0" smtClean="0"/>
              <a:t>C:</a:t>
            </a:r>
          </a:p>
          <a:p>
            <a:r>
              <a:rPr lang="lv-LV" sz="2400" dirty="0" smtClean="0"/>
              <a:t>ΔG</a:t>
            </a:r>
            <a:r>
              <a:rPr lang="lv-LV" sz="2400" baseline="-25000" dirty="0" smtClean="0"/>
              <a:t>t</a:t>
            </a:r>
            <a:r>
              <a:rPr lang="lv-LV" sz="2400" dirty="0" smtClean="0"/>
              <a:t>=8.3x298xln(10/1) = 5.7 </a:t>
            </a:r>
            <a:r>
              <a:rPr lang="lv-LV" sz="2400" dirty="0" err="1" smtClean="0"/>
              <a:t>kJ</a:t>
            </a:r>
            <a:r>
              <a:rPr lang="lv-LV" sz="2400" dirty="0" smtClean="0"/>
              <a:t>/mol</a:t>
            </a:r>
          </a:p>
          <a:p>
            <a:r>
              <a:rPr lang="lv-LV" sz="2400" dirty="0" smtClean="0"/>
              <a:t>Ja tiek transportēts jons un vienlaicīgi nenotiek lādiņu kompensējošs </a:t>
            </a:r>
            <a:r>
              <a:rPr lang="lv-LV" sz="2400" dirty="0" err="1" smtClean="0"/>
              <a:t>antiports</a:t>
            </a:r>
            <a:r>
              <a:rPr lang="lv-LV" sz="2400" dirty="0" smtClean="0"/>
              <a:t> vai </a:t>
            </a:r>
            <a:r>
              <a:rPr lang="lv-LV" sz="2400" dirty="0" err="1" smtClean="0"/>
              <a:t>simports</a:t>
            </a:r>
            <a:r>
              <a:rPr lang="lv-LV" sz="2400" dirty="0" smtClean="0"/>
              <a:t>, ir jāņem vērā arī elektrostatiskais efekts:</a:t>
            </a:r>
          </a:p>
          <a:p>
            <a:pPr algn="ctr"/>
            <a:r>
              <a:rPr lang="lv-LV" b="1" dirty="0"/>
              <a:t>ΔG</a:t>
            </a:r>
            <a:r>
              <a:rPr lang="lv-LV" b="1" baseline="-25000" dirty="0"/>
              <a:t>t</a:t>
            </a:r>
            <a:r>
              <a:rPr lang="lv-LV" b="1" dirty="0"/>
              <a:t>=RTln(C</a:t>
            </a:r>
            <a:r>
              <a:rPr lang="lv-LV" b="1" baseline="-25000" dirty="0"/>
              <a:t>2</a:t>
            </a:r>
            <a:r>
              <a:rPr lang="lv-LV" b="1" dirty="0"/>
              <a:t>/C</a:t>
            </a:r>
            <a:r>
              <a:rPr lang="lv-LV" b="1" baseline="-25000" dirty="0"/>
              <a:t>1</a:t>
            </a:r>
            <a:r>
              <a:rPr lang="lv-LV" b="1" dirty="0" smtClean="0"/>
              <a:t>) + </a:t>
            </a:r>
            <a:r>
              <a:rPr lang="lv-LV" b="1" dirty="0" err="1" smtClean="0"/>
              <a:t>zJΔ</a:t>
            </a:r>
            <a:r>
              <a:rPr lang="el-GR" b="1" dirty="0" smtClean="0"/>
              <a:t>Ψ</a:t>
            </a:r>
            <a:endParaRPr lang="lv-LV" b="1" dirty="0"/>
          </a:p>
          <a:p>
            <a:r>
              <a:rPr lang="lv-LV" sz="2400" dirty="0" smtClean="0"/>
              <a:t>z- jona lādiņš, J – </a:t>
            </a:r>
            <a:r>
              <a:rPr lang="lv-LV" sz="2400" dirty="0" err="1" smtClean="0"/>
              <a:t>Faradeja</a:t>
            </a:r>
            <a:r>
              <a:rPr lang="lv-LV" sz="2400" dirty="0" smtClean="0"/>
              <a:t> konstante , </a:t>
            </a:r>
            <a:r>
              <a:rPr lang="lv-LV" sz="2400" dirty="0"/>
              <a:t>Δ</a:t>
            </a:r>
            <a:r>
              <a:rPr lang="el-GR" sz="2400" dirty="0" smtClean="0"/>
              <a:t>Ψ</a:t>
            </a:r>
            <a:r>
              <a:rPr lang="lv-LV" sz="2400" dirty="0" smtClean="0"/>
              <a:t> – </a:t>
            </a:r>
            <a:r>
              <a:rPr lang="lv-LV" sz="2400" dirty="0" err="1" smtClean="0"/>
              <a:t>transmembrānas</a:t>
            </a:r>
            <a:r>
              <a:rPr lang="lv-LV" sz="2400" dirty="0" smtClean="0"/>
              <a:t> elektriskais potenciāls</a:t>
            </a:r>
          </a:p>
          <a:p>
            <a:r>
              <a:rPr lang="lv-LV" sz="2400" dirty="0" smtClean="0"/>
              <a:t>Parasti </a:t>
            </a:r>
            <a:r>
              <a:rPr lang="lv-LV" sz="2400" dirty="0" err="1" smtClean="0"/>
              <a:t>eikariotiskajās</a:t>
            </a:r>
            <a:r>
              <a:rPr lang="lv-LV" sz="2400" dirty="0" smtClean="0"/>
              <a:t> šūnās </a:t>
            </a:r>
            <a:r>
              <a:rPr lang="lv-LV" sz="2400" dirty="0"/>
              <a:t>Δ</a:t>
            </a:r>
            <a:r>
              <a:rPr lang="el-GR" sz="2400" dirty="0" smtClean="0"/>
              <a:t>Ψ</a:t>
            </a:r>
            <a:r>
              <a:rPr lang="lv-LV" sz="2400" dirty="0" smtClean="0"/>
              <a:t> ir ap 50 </a:t>
            </a:r>
            <a:r>
              <a:rPr lang="lv-LV" sz="2400" dirty="0" err="1" smtClean="0"/>
              <a:t>mV</a:t>
            </a:r>
            <a:endParaRPr lang="lv-LV" sz="2400" dirty="0" smtClean="0"/>
          </a:p>
          <a:p>
            <a:r>
              <a:rPr lang="lv-LV" sz="2400" dirty="0" smtClean="0"/>
              <a:t>Piemēram, lai šūnā uzturētu zemu Ca</a:t>
            </a:r>
            <a:r>
              <a:rPr lang="lv-LV" sz="2400" baseline="30000" dirty="0" smtClean="0"/>
              <a:t>2+</a:t>
            </a:r>
            <a:r>
              <a:rPr lang="lv-LV" sz="2400" dirty="0" smtClean="0"/>
              <a:t> koncentrāciju (10</a:t>
            </a:r>
            <a:r>
              <a:rPr lang="lv-LV" sz="2400" baseline="30000" dirty="0" smtClean="0"/>
              <a:t>-7</a:t>
            </a:r>
            <a:r>
              <a:rPr lang="lv-LV" sz="2400" dirty="0" smtClean="0"/>
              <a:t>M) salīdzinot ar </a:t>
            </a:r>
            <a:r>
              <a:rPr lang="lv-LV" sz="2400" dirty="0" err="1" smtClean="0"/>
              <a:t>āršūnu</a:t>
            </a:r>
            <a:r>
              <a:rPr lang="lv-LV" sz="2400" dirty="0" smtClean="0"/>
              <a:t> (10</a:t>
            </a:r>
            <a:r>
              <a:rPr lang="lv-LV" sz="2400" baseline="30000" dirty="0" smtClean="0"/>
              <a:t>-3</a:t>
            </a:r>
            <a:r>
              <a:rPr lang="lv-LV" sz="2400" dirty="0" smtClean="0"/>
              <a:t> M), enerģijas daudzums pie 37</a:t>
            </a:r>
            <a:r>
              <a:rPr lang="lv-LV" sz="2400" baseline="30000" dirty="0" smtClean="0"/>
              <a:t>o</a:t>
            </a:r>
            <a:r>
              <a:rPr lang="lv-LV" sz="2400" dirty="0" smtClean="0"/>
              <a:t>C:</a:t>
            </a:r>
          </a:p>
          <a:p>
            <a:r>
              <a:rPr lang="lv-LV" sz="2400" dirty="0" smtClean="0"/>
              <a:t>ΔG</a:t>
            </a:r>
            <a:r>
              <a:rPr lang="lv-LV" sz="2400" baseline="-25000" dirty="0" smtClean="0"/>
              <a:t>t</a:t>
            </a:r>
            <a:r>
              <a:rPr lang="lv-LV" sz="2400" dirty="0" smtClean="0"/>
              <a:t>=8.3x310xln(10</a:t>
            </a:r>
            <a:r>
              <a:rPr lang="lv-LV" sz="2400" baseline="30000" dirty="0" smtClean="0"/>
              <a:t>-3</a:t>
            </a:r>
            <a:r>
              <a:rPr lang="lv-LV" sz="2400" dirty="0" smtClean="0"/>
              <a:t>/10</a:t>
            </a:r>
            <a:r>
              <a:rPr lang="lv-LV" sz="2400" baseline="30000" dirty="0" smtClean="0"/>
              <a:t>-7</a:t>
            </a:r>
            <a:r>
              <a:rPr lang="lv-LV" sz="2400" dirty="0" smtClean="0"/>
              <a:t>) + 2x96500x0.05 = 33 </a:t>
            </a:r>
            <a:r>
              <a:rPr lang="lv-LV" sz="2400" dirty="0" err="1" smtClean="0"/>
              <a:t>kJ</a:t>
            </a:r>
            <a:r>
              <a:rPr lang="lv-LV" sz="2400" dirty="0" smtClean="0"/>
              <a:t>/mol </a:t>
            </a:r>
          </a:p>
          <a:p>
            <a:endParaRPr lang="lv-LV" sz="2400" dirty="0"/>
          </a:p>
          <a:p>
            <a:endParaRPr lang="lv-LV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38A8-69B0-498E-844A-0DCA2325C51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5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lv-LV" dirty="0" smtClean="0"/>
              <a:t>P-tipa ATF-</a:t>
            </a:r>
            <a:r>
              <a:rPr lang="lv-LV" dirty="0" err="1" smtClean="0"/>
              <a:t>āzes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4929411"/>
          </a:xfrm>
        </p:spPr>
        <p:txBody>
          <a:bodyPr>
            <a:normAutofit/>
          </a:bodyPr>
          <a:lstStyle/>
          <a:p>
            <a:r>
              <a:rPr lang="lv-LV" sz="2400" dirty="0" smtClean="0"/>
              <a:t>Katjonu </a:t>
            </a:r>
            <a:r>
              <a:rPr lang="lv-LV" sz="2400" dirty="0" err="1" smtClean="0"/>
              <a:t>transporteri</a:t>
            </a:r>
            <a:r>
              <a:rPr lang="lv-LV" sz="2400" dirty="0" smtClean="0"/>
              <a:t>, kuriem transporta cikla gaitā tiek atgriezeniski </a:t>
            </a:r>
            <a:r>
              <a:rPr lang="lv-LV" sz="2400" dirty="0" err="1" smtClean="0"/>
              <a:t>fosforilēts</a:t>
            </a:r>
            <a:r>
              <a:rPr lang="lv-LV" sz="2400" dirty="0" smtClean="0"/>
              <a:t> konservatīvs </a:t>
            </a:r>
            <a:r>
              <a:rPr lang="lv-LV" sz="2400" dirty="0" err="1" smtClean="0"/>
              <a:t>Asp</a:t>
            </a:r>
            <a:r>
              <a:rPr lang="lv-LV" sz="2400" dirty="0" smtClean="0"/>
              <a:t> atlikums</a:t>
            </a:r>
          </a:p>
          <a:p>
            <a:r>
              <a:rPr lang="lv-LV" sz="2400" dirty="0"/>
              <a:t>Dažas </a:t>
            </a:r>
            <a:r>
              <a:rPr lang="lv-LV" sz="2400" b="1" dirty="0" smtClean="0"/>
              <a:t>P</a:t>
            </a:r>
            <a:r>
              <a:rPr lang="lv-LV" sz="2400" dirty="0" smtClean="0"/>
              <a:t>-tipa («</a:t>
            </a:r>
            <a:r>
              <a:rPr lang="lv-LV" sz="2400" b="1" dirty="0" err="1" smtClean="0"/>
              <a:t>P</a:t>
            </a:r>
            <a:r>
              <a:rPr lang="lv-LV" sz="2400" dirty="0" err="1" smtClean="0"/>
              <a:t>hosphorylated</a:t>
            </a:r>
            <a:r>
              <a:rPr lang="lv-LV" sz="2400" dirty="0" smtClean="0"/>
              <a:t>») ATF-</a:t>
            </a:r>
            <a:r>
              <a:rPr lang="lv-LV" sz="2400" dirty="0" err="1" smtClean="0"/>
              <a:t>āzes</a:t>
            </a:r>
            <a:r>
              <a:rPr lang="lv-LV" sz="2400" dirty="0" smtClean="0"/>
              <a:t> netransportē katjonus, bet pārvieto fosfolipīdus no vienas </a:t>
            </a:r>
            <a:r>
              <a:rPr lang="lv-LV" sz="2400" dirty="0" err="1" smtClean="0"/>
              <a:t>bislāņa</a:t>
            </a:r>
            <a:r>
              <a:rPr lang="lv-LV" sz="2400" dirty="0" smtClean="0"/>
              <a:t> puses uz otru (</a:t>
            </a:r>
            <a:r>
              <a:rPr lang="lv-LV" sz="2400" dirty="0" err="1" smtClean="0"/>
              <a:t>flipāzes</a:t>
            </a:r>
            <a:r>
              <a:rPr lang="lv-LV" sz="2400" dirty="0" smtClean="0"/>
              <a:t>)</a:t>
            </a:r>
          </a:p>
          <a:p>
            <a:r>
              <a:rPr lang="lv-LV" sz="2400" dirty="0" smtClean="0"/>
              <a:t>Integrāli membrānu proteīni ar 8 vai 10 </a:t>
            </a:r>
            <a:r>
              <a:rPr lang="lv-LV" sz="2400" dirty="0" err="1" smtClean="0"/>
              <a:t>transmembrānu</a:t>
            </a:r>
            <a:r>
              <a:rPr lang="lv-LV" sz="2400" dirty="0" smtClean="0"/>
              <a:t> spirālēm</a:t>
            </a:r>
          </a:p>
          <a:p>
            <a:r>
              <a:rPr lang="lv-LV" sz="2400" dirty="0" smtClean="0"/>
              <a:t>Cilvēka genoms kodē vismaz 70 </a:t>
            </a:r>
            <a:r>
              <a:rPr lang="lv-LV" sz="2400" dirty="0"/>
              <a:t>dažādas P-tipa </a:t>
            </a:r>
            <a:r>
              <a:rPr lang="lv-LV" sz="2400" dirty="0" smtClean="0"/>
              <a:t>ATF-</a:t>
            </a:r>
            <a:r>
              <a:rPr lang="lv-LV" sz="2400" dirty="0" err="1" smtClean="0"/>
              <a:t>āzes</a:t>
            </a:r>
            <a:endParaRPr lang="lv-LV" sz="2400" dirty="0" smtClean="0"/>
          </a:p>
          <a:p>
            <a:r>
              <a:rPr lang="lv-LV" sz="2400" dirty="0" smtClean="0"/>
              <a:t>Sastopamas arī baktērijās un </a:t>
            </a:r>
            <a:r>
              <a:rPr lang="lv-LV" sz="2400" dirty="0" err="1" smtClean="0"/>
              <a:t>arheobaktērijās</a:t>
            </a:r>
            <a:endParaRPr lang="lv-LV" sz="2400" dirty="0" smtClean="0"/>
          </a:p>
          <a:p>
            <a:r>
              <a:rPr lang="lv-LV" sz="2400" dirty="0" smtClean="0"/>
              <a:t>Sensitīvas </a:t>
            </a:r>
            <a:r>
              <a:rPr lang="lv-LV" sz="2400" dirty="0"/>
              <a:t>pret fosfāta analogu – </a:t>
            </a:r>
            <a:r>
              <a:rPr lang="lv-LV" sz="2400" dirty="0" err="1"/>
              <a:t>vanadātu</a:t>
            </a:r>
            <a:endParaRPr lang="lv-LV" sz="2400" dirty="0"/>
          </a:p>
          <a:p>
            <a:endParaRPr lang="en-US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330681"/>
            <a:ext cx="2507183" cy="1394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38A8-69B0-498E-844A-0DCA2325C51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9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P-tipa </a:t>
            </a:r>
            <a:r>
              <a:rPr lang="lv-LV" dirty="0" smtClean="0"/>
              <a:t>ATF-</a:t>
            </a:r>
            <a:r>
              <a:rPr lang="lv-LV" dirty="0" err="1" smtClean="0"/>
              <a:t>āzu</a:t>
            </a:r>
            <a:r>
              <a:rPr lang="lv-LV" dirty="0" smtClean="0"/>
              <a:t> struktūra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" y="1772816"/>
            <a:ext cx="5581470" cy="40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6096" y="1600200"/>
            <a:ext cx="3707904" cy="4525963"/>
          </a:xfrm>
        </p:spPr>
        <p:txBody>
          <a:bodyPr>
            <a:noAutofit/>
          </a:bodyPr>
          <a:lstStyle/>
          <a:p>
            <a:r>
              <a:rPr lang="lv-LV" sz="2400" dirty="0" smtClean="0"/>
              <a:t>T domēns – transporta kanāls</a:t>
            </a:r>
          </a:p>
          <a:p>
            <a:r>
              <a:rPr lang="lv-LV" sz="2400" dirty="0" smtClean="0"/>
              <a:t>S domēns  - stabilizē struktūru</a:t>
            </a:r>
          </a:p>
          <a:p>
            <a:r>
              <a:rPr lang="lv-LV" sz="2400" dirty="0" smtClean="0"/>
              <a:t>P domēns – satur </a:t>
            </a:r>
            <a:r>
              <a:rPr lang="lv-LV" sz="2400" dirty="0" err="1" smtClean="0"/>
              <a:t>fosforilējamo</a:t>
            </a:r>
            <a:r>
              <a:rPr lang="lv-LV" sz="2400" dirty="0" smtClean="0"/>
              <a:t> </a:t>
            </a:r>
            <a:r>
              <a:rPr lang="lv-LV" sz="2400" dirty="0" err="1" smtClean="0"/>
              <a:t>Asp</a:t>
            </a:r>
            <a:endParaRPr lang="lv-LV" sz="2400" dirty="0" smtClean="0"/>
          </a:p>
          <a:p>
            <a:r>
              <a:rPr lang="lv-LV" sz="2400" dirty="0" smtClean="0"/>
              <a:t>N domēns – piesaista ATF un </a:t>
            </a:r>
            <a:r>
              <a:rPr lang="lv-LV" sz="2400" dirty="0" err="1" smtClean="0"/>
              <a:t>fosforilē</a:t>
            </a:r>
            <a:r>
              <a:rPr lang="lv-LV" sz="2400" dirty="0" smtClean="0"/>
              <a:t> P domēna </a:t>
            </a:r>
            <a:r>
              <a:rPr lang="lv-LV" sz="2400" dirty="0" err="1" smtClean="0"/>
              <a:t>Asp</a:t>
            </a:r>
            <a:endParaRPr lang="lv-LV" sz="2400" dirty="0" smtClean="0"/>
          </a:p>
          <a:p>
            <a:r>
              <a:rPr lang="lv-LV" sz="2400" dirty="0" smtClean="0"/>
              <a:t>A domēns – </a:t>
            </a:r>
            <a:r>
              <a:rPr lang="lv-LV" sz="2400" dirty="0" err="1" smtClean="0"/>
              <a:t>defosforilē</a:t>
            </a:r>
            <a:r>
              <a:rPr lang="lv-LV" sz="2400" dirty="0" smtClean="0"/>
              <a:t> P domēna </a:t>
            </a:r>
            <a:r>
              <a:rPr lang="lv-LV" sz="2400" dirty="0" err="1" smtClean="0"/>
              <a:t>Asp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38A8-69B0-498E-844A-0DCA2325C51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5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lv-LV" dirty="0" smtClean="0"/>
              <a:t>SERCA sūknis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r>
              <a:rPr lang="lv-LV" sz="2800" dirty="0" smtClean="0"/>
              <a:t>SERCA (</a:t>
            </a:r>
            <a:r>
              <a:rPr lang="lv-LV" sz="2800" b="1" dirty="0" err="1" smtClean="0"/>
              <a:t>s</a:t>
            </a:r>
            <a:r>
              <a:rPr lang="lv-LV" sz="2800" dirty="0" err="1" smtClean="0"/>
              <a:t>arcoplasmic</a:t>
            </a:r>
            <a:r>
              <a:rPr lang="lv-LV" sz="2800" dirty="0" smtClean="0"/>
              <a:t>/</a:t>
            </a:r>
            <a:r>
              <a:rPr lang="lv-LV" sz="2800" b="1" dirty="0" err="1" smtClean="0"/>
              <a:t>e</a:t>
            </a:r>
            <a:r>
              <a:rPr lang="lv-LV" sz="2800" dirty="0" err="1" smtClean="0"/>
              <a:t>ndoplasmic</a:t>
            </a:r>
            <a:r>
              <a:rPr lang="lv-LV" sz="2800" dirty="0" smtClean="0"/>
              <a:t> </a:t>
            </a:r>
            <a:r>
              <a:rPr lang="lv-LV" sz="2800" b="1" dirty="0" err="1" smtClean="0"/>
              <a:t>r</a:t>
            </a:r>
            <a:r>
              <a:rPr lang="lv-LV" sz="2800" dirty="0" err="1" smtClean="0"/>
              <a:t>eticlum</a:t>
            </a:r>
            <a:r>
              <a:rPr lang="lv-LV" sz="2800" dirty="0" smtClean="0"/>
              <a:t> </a:t>
            </a:r>
            <a:r>
              <a:rPr lang="lv-LV" sz="2800" b="1" dirty="0" smtClean="0"/>
              <a:t>C</a:t>
            </a:r>
            <a:r>
              <a:rPr lang="lv-LV" sz="2800" dirty="0" smtClean="0"/>
              <a:t>a</a:t>
            </a:r>
            <a:r>
              <a:rPr lang="lv-LV" sz="2800" baseline="30000" dirty="0" smtClean="0"/>
              <a:t>2+</a:t>
            </a:r>
            <a:r>
              <a:rPr lang="lv-LV" sz="2800" dirty="0" smtClean="0"/>
              <a:t> </a:t>
            </a:r>
            <a:r>
              <a:rPr lang="lv-LV" sz="2800" b="1" dirty="0" err="1" smtClean="0"/>
              <a:t>A</a:t>
            </a:r>
            <a:r>
              <a:rPr lang="lv-LV" sz="2800" dirty="0" err="1" smtClean="0"/>
              <a:t>TPase</a:t>
            </a:r>
            <a:r>
              <a:rPr lang="lv-LV" sz="2800" dirty="0" smtClean="0"/>
              <a:t>) sūknis ir P-tipa </a:t>
            </a:r>
            <a:r>
              <a:rPr lang="lv-LV" sz="2800" dirty="0" err="1" smtClean="0"/>
              <a:t>ATFāze</a:t>
            </a:r>
            <a:r>
              <a:rPr lang="lv-LV" sz="2800" dirty="0" smtClean="0"/>
              <a:t>, kas piedalās zemas Ca</a:t>
            </a:r>
            <a:r>
              <a:rPr lang="lv-LV" sz="2800" baseline="30000" dirty="0" smtClean="0"/>
              <a:t>2+</a:t>
            </a:r>
            <a:r>
              <a:rPr lang="lv-LV" sz="2800" dirty="0" smtClean="0"/>
              <a:t> koncentrācijas uzturēšanā šūnā</a:t>
            </a:r>
            <a:endParaRPr lang="en-US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3312368" cy="4345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4048" y="3212976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lv-LV" sz="2400" dirty="0" smtClean="0"/>
              <a:t>Katrā transporta ciklā tiek izsūknēti 2 Ca</a:t>
            </a:r>
            <a:r>
              <a:rPr lang="lv-LV" sz="2400" baseline="30000" dirty="0" smtClean="0"/>
              <a:t>2+</a:t>
            </a:r>
            <a:r>
              <a:rPr lang="lv-LV" sz="2400" dirty="0" smtClean="0"/>
              <a:t> joni un hidrolizēta 1 ATF molekula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38A8-69B0-498E-844A-0DCA2325C51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9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6632"/>
            <a:ext cx="228600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532" y="91261"/>
            <a:ext cx="2333625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165" y="1005616"/>
            <a:ext cx="142875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557" y="2795219"/>
            <a:ext cx="296227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84" y="3352104"/>
            <a:ext cx="3124200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230" y="1880962"/>
            <a:ext cx="12001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01813"/>
            <a:ext cx="2098576" cy="1143000"/>
          </a:xfrm>
        </p:spPr>
        <p:txBody>
          <a:bodyPr>
            <a:noAutofit/>
          </a:bodyPr>
          <a:lstStyle/>
          <a:p>
            <a:r>
              <a:rPr lang="lv-LV" sz="3200" dirty="0" smtClean="0"/>
              <a:t>SERCA sūkņu darbības mehānisms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38A8-69B0-498E-844A-0DCA2325C51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9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127"/>
            <a:ext cx="8229600" cy="1143000"/>
          </a:xfrm>
        </p:spPr>
        <p:txBody>
          <a:bodyPr/>
          <a:lstStyle/>
          <a:p>
            <a:r>
              <a:rPr lang="lv-LV" dirty="0" err="1" smtClean="0"/>
              <a:t>Na</a:t>
            </a:r>
            <a:r>
              <a:rPr lang="lv-LV" baseline="30000" dirty="0" err="1" smtClean="0"/>
              <a:t>+</a:t>
            </a:r>
            <a:r>
              <a:rPr lang="lv-LV" dirty="0" err="1" smtClean="0"/>
              <a:t>K</a:t>
            </a:r>
            <a:r>
              <a:rPr lang="lv-LV" baseline="30000" dirty="0" smtClean="0"/>
              <a:t>+</a:t>
            </a:r>
            <a:r>
              <a:rPr lang="lv-LV" dirty="0" smtClean="0"/>
              <a:t> </a:t>
            </a:r>
            <a:r>
              <a:rPr lang="lv-LV" dirty="0" err="1" smtClean="0"/>
              <a:t>ATFāzes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4968552"/>
          </a:xfrm>
        </p:spPr>
        <p:txBody>
          <a:bodyPr>
            <a:normAutofit lnSpcReduction="10000"/>
          </a:bodyPr>
          <a:lstStyle/>
          <a:p>
            <a:r>
              <a:rPr lang="lv-LV" dirty="0"/>
              <a:t>P-tipa </a:t>
            </a:r>
            <a:r>
              <a:rPr lang="lv-LV" dirty="0" err="1" smtClean="0"/>
              <a:t>ATFāze</a:t>
            </a:r>
            <a:r>
              <a:rPr lang="lv-LV" dirty="0" smtClean="0"/>
              <a:t>, kura vienlaicīgi pārvieto K</a:t>
            </a:r>
            <a:r>
              <a:rPr lang="lv-LV" baseline="30000" dirty="0" smtClean="0"/>
              <a:t>+</a:t>
            </a:r>
            <a:r>
              <a:rPr lang="lv-LV" dirty="0" smtClean="0"/>
              <a:t> un </a:t>
            </a:r>
            <a:r>
              <a:rPr lang="lv-LV" dirty="0" err="1" smtClean="0"/>
              <a:t>Na</a:t>
            </a:r>
            <a:r>
              <a:rPr lang="lv-LV" baseline="30000" dirty="0" smtClean="0"/>
              <a:t>+</a:t>
            </a:r>
            <a:r>
              <a:rPr lang="lv-LV" dirty="0" smtClean="0"/>
              <a:t> jonus, abus pret to elektroķīmiskajiem gradientiem</a:t>
            </a:r>
          </a:p>
          <a:p>
            <a:r>
              <a:rPr lang="lv-LV" dirty="0" smtClean="0"/>
              <a:t>Viena cikla laikā no šūnas izsūknē 2 </a:t>
            </a:r>
            <a:r>
              <a:rPr lang="lv-LV" dirty="0" err="1" smtClean="0"/>
              <a:t>Na</a:t>
            </a:r>
            <a:r>
              <a:rPr lang="lv-LV" baseline="30000" dirty="0" smtClean="0"/>
              <a:t>+</a:t>
            </a:r>
            <a:r>
              <a:rPr lang="lv-LV" dirty="0" smtClean="0"/>
              <a:t> jonus, šūnā iesūknē 3 K</a:t>
            </a:r>
            <a:r>
              <a:rPr lang="lv-LV" baseline="30000" dirty="0" smtClean="0"/>
              <a:t>+</a:t>
            </a:r>
            <a:r>
              <a:rPr lang="lv-LV" dirty="0" smtClean="0"/>
              <a:t> jonus un hidrolizē 1 ATF molekulu</a:t>
            </a:r>
          </a:p>
          <a:p>
            <a:r>
              <a:rPr lang="lv-LV" dirty="0" smtClean="0"/>
              <a:t>Tādejādi, šūnā vienmēr ir augsta K</a:t>
            </a:r>
            <a:r>
              <a:rPr lang="lv-LV" baseline="30000" dirty="0" smtClean="0"/>
              <a:t>+</a:t>
            </a:r>
            <a:r>
              <a:rPr lang="lv-LV" dirty="0" smtClean="0"/>
              <a:t> jonu koncentrācija un zema </a:t>
            </a:r>
            <a:r>
              <a:rPr lang="lv-LV" dirty="0" err="1" smtClean="0"/>
              <a:t>Na</a:t>
            </a:r>
            <a:r>
              <a:rPr lang="lv-LV" baseline="30000" dirty="0" smtClean="0"/>
              <a:t>+</a:t>
            </a:r>
            <a:r>
              <a:rPr lang="lv-LV" dirty="0" smtClean="0"/>
              <a:t> jonu koncentrācija</a:t>
            </a:r>
          </a:p>
          <a:p>
            <a:r>
              <a:rPr lang="lv-LV" dirty="0" smtClean="0"/>
              <a:t>Process ir </a:t>
            </a:r>
            <a:r>
              <a:rPr lang="lv-LV" dirty="0" err="1" smtClean="0"/>
              <a:t>elektrogēnisks</a:t>
            </a:r>
            <a:r>
              <a:rPr lang="lv-LV" dirty="0" smtClean="0"/>
              <a:t> un šūnā uztur 50-70 </a:t>
            </a:r>
            <a:r>
              <a:rPr lang="lv-LV" dirty="0" err="1" smtClean="0"/>
              <a:t>mV</a:t>
            </a:r>
            <a:r>
              <a:rPr lang="lv-LV" dirty="0" smtClean="0"/>
              <a:t> </a:t>
            </a:r>
            <a:r>
              <a:rPr lang="lv-LV" dirty="0" err="1" smtClean="0"/>
              <a:t>transmembrānas</a:t>
            </a:r>
            <a:r>
              <a:rPr lang="lv-LV" dirty="0" smtClean="0"/>
              <a:t> elektrisko potenciālu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38A8-69B0-498E-844A-0DCA2325C51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7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74" y="35046"/>
            <a:ext cx="3203848" cy="1790872"/>
          </a:xfrm>
        </p:spPr>
        <p:txBody>
          <a:bodyPr>
            <a:normAutofit fontScale="90000"/>
          </a:bodyPr>
          <a:lstStyle/>
          <a:p>
            <a:r>
              <a:rPr lang="lv-LV" dirty="0" err="1"/>
              <a:t>Na</a:t>
            </a:r>
            <a:r>
              <a:rPr lang="lv-LV" baseline="30000" dirty="0" err="1"/>
              <a:t>+</a:t>
            </a:r>
            <a:r>
              <a:rPr lang="lv-LV" dirty="0" err="1"/>
              <a:t>K</a:t>
            </a:r>
            <a:r>
              <a:rPr lang="lv-LV" baseline="30000" dirty="0"/>
              <a:t>+</a:t>
            </a:r>
            <a:r>
              <a:rPr lang="lv-LV" dirty="0"/>
              <a:t> </a:t>
            </a:r>
            <a:r>
              <a:rPr lang="lv-LV" dirty="0" err="1" smtClean="0"/>
              <a:t>ATFāzes</a:t>
            </a:r>
            <a:r>
              <a:rPr lang="lv-LV" dirty="0" smtClean="0"/>
              <a:t> darbība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00808"/>
            <a:ext cx="3491880" cy="5040560"/>
          </a:xfrm>
        </p:spPr>
        <p:txBody>
          <a:bodyPr>
            <a:normAutofit/>
          </a:bodyPr>
          <a:lstStyle/>
          <a:p>
            <a:r>
              <a:rPr lang="lv-LV" sz="2000" dirty="0"/>
              <a:t>Process ir enerģētiski ļoti dārgs – miera stāvoklī esošs cilvēka organisms aptuveni 25% enerģijas tērē </a:t>
            </a:r>
            <a:r>
              <a:rPr lang="lv-LV" sz="2000" dirty="0" err="1"/>
              <a:t>Na</a:t>
            </a:r>
            <a:r>
              <a:rPr lang="lv-LV" sz="2000" baseline="30000" dirty="0" err="1"/>
              <a:t>+</a:t>
            </a:r>
            <a:r>
              <a:rPr lang="lv-LV" sz="2000" dirty="0" err="1"/>
              <a:t>K</a:t>
            </a:r>
            <a:r>
              <a:rPr lang="lv-LV" sz="2000" baseline="30000" dirty="0"/>
              <a:t>+</a:t>
            </a:r>
            <a:r>
              <a:rPr lang="lv-LV" sz="2000" dirty="0"/>
              <a:t> </a:t>
            </a:r>
            <a:r>
              <a:rPr lang="lv-LV" sz="2000" dirty="0" err="1"/>
              <a:t>ATFāzu</a:t>
            </a:r>
            <a:r>
              <a:rPr lang="lv-LV" sz="2000" dirty="0"/>
              <a:t> </a:t>
            </a:r>
            <a:r>
              <a:rPr lang="lv-LV" sz="2000" dirty="0" smtClean="0"/>
              <a:t>darbināšanai</a:t>
            </a:r>
          </a:p>
          <a:p>
            <a:r>
              <a:rPr lang="lv-LV" sz="2000" dirty="0" smtClean="0"/>
              <a:t>Citiem mugurkaulniekiem  enerģijas patēriņš tam pašam procesam ir daudz mazāks – 2-8%</a:t>
            </a:r>
          </a:p>
          <a:p>
            <a:r>
              <a:rPr lang="lv-LV" sz="2000" dirty="0" smtClean="0"/>
              <a:t>Tas ir tāpēc, ka cilvēkiem ir lielas smadzenes ar daudziem neironiem, kuros elektrisko signālu dēļ ir bieži nepieciešams atjaunot membrānu potenciālu</a:t>
            </a:r>
            <a:endParaRPr lang="lv-LV" sz="2000" dirty="0"/>
          </a:p>
          <a:p>
            <a:endParaRPr lang="en-US" sz="2000" dirty="0"/>
          </a:p>
        </p:txBody>
      </p:sp>
      <p:pic>
        <p:nvPicPr>
          <p:cNvPr id="4" name="Picture 2" descr="figure_11_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2400"/>
            <a:ext cx="5760640" cy="7084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38A8-69B0-498E-844A-0DCA2325C51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lv-LV" dirty="0" smtClean="0"/>
              <a:t>F-tipa </a:t>
            </a:r>
            <a:r>
              <a:rPr lang="lv-LV" dirty="0" err="1" smtClean="0"/>
              <a:t>ATFāzes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784976" cy="5328592"/>
          </a:xfrm>
        </p:spPr>
        <p:txBody>
          <a:bodyPr>
            <a:normAutofit/>
          </a:bodyPr>
          <a:lstStyle/>
          <a:p>
            <a:r>
              <a:rPr lang="lv-LV" dirty="0" smtClean="0"/>
              <a:t>Transportē </a:t>
            </a:r>
            <a:r>
              <a:rPr lang="lv-LV" dirty="0" smtClean="0"/>
              <a:t>H</a:t>
            </a:r>
            <a:r>
              <a:rPr lang="lv-LV" baseline="30000" dirty="0" smtClean="0"/>
              <a:t>+</a:t>
            </a:r>
            <a:r>
              <a:rPr lang="lv-LV" dirty="0" smtClean="0"/>
              <a:t> jonus pret koncentrācijas gradientu</a:t>
            </a:r>
          </a:p>
          <a:p>
            <a:r>
              <a:rPr lang="lv-LV" dirty="0" smtClean="0"/>
              <a:t>Nosaukums cēlies no «</a:t>
            </a:r>
            <a:r>
              <a:rPr lang="lv-LV" dirty="0" err="1" smtClean="0"/>
              <a:t>energy-coupling</a:t>
            </a:r>
            <a:r>
              <a:rPr lang="lv-LV" dirty="0" smtClean="0"/>
              <a:t> </a:t>
            </a:r>
            <a:r>
              <a:rPr lang="lv-LV" b="1" dirty="0" err="1" smtClean="0"/>
              <a:t>f</a:t>
            </a:r>
            <a:r>
              <a:rPr lang="lv-LV" dirty="0" err="1" smtClean="0"/>
              <a:t>actor</a:t>
            </a:r>
            <a:r>
              <a:rPr lang="lv-LV" dirty="0" smtClean="0"/>
              <a:t>»</a:t>
            </a:r>
          </a:p>
          <a:p>
            <a:r>
              <a:rPr lang="lv-LV" dirty="0" smtClean="0"/>
              <a:t>Līdzīgi citiem enzīmiem</a:t>
            </a:r>
            <a:r>
              <a:rPr lang="lv-LV" dirty="0"/>
              <a:t>, F-tipa </a:t>
            </a:r>
            <a:r>
              <a:rPr lang="lv-LV" dirty="0" err="1" smtClean="0"/>
              <a:t>ATFāzes</a:t>
            </a:r>
            <a:r>
              <a:rPr lang="lv-LV" dirty="0" smtClean="0"/>
              <a:t> </a:t>
            </a:r>
            <a:r>
              <a:rPr lang="lv-LV" dirty="0" err="1" smtClean="0"/>
              <a:t>katalizē</a:t>
            </a:r>
            <a:r>
              <a:rPr lang="lv-LV" dirty="0" smtClean="0"/>
              <a:t> reakcijas abos virzienos</a:t>
            </a:r>
          </a:p>
          <a:p>
            <a:r>
              <a:rPr lang="lv-LV" dirty="0" smtClean="0"/>
              <a:t>Tādejādi, pie pietiekoši augstas H</a:t>
            </a:r>
            <a:r>
              <a:rPr lang="lv-LV" baseline="30000" dirty="0" smtClean="0"/>
              <a:t>+</a:t>
            </a:r>
            <a:r>
              <a:rPr lang="lv-LV" dirty="0" smtClean="0"/>
              <a:t> jonu koncentrācijas var notikt ATF sintēze – tad enzīmu sauc par ATF </a:t>
            </a:r>
            <a:r>
              <a:rPr lang="lv-LV" dirty="0" err="1" smtClean="0"/>
              <a:t>sintāzi</a:t>
            </a:r>
            <a:endParaRPr lang="lv-LV" dirty="0" smtClean="0"/>
          </a:p>
          <a:p>
            <a:r>
              <a:rPr lang="lv-LV" dirty="0" smtClean="0"/>
              <a:t>ATF </a:t>
            </a:r>
            <a:r>
              <a:rPr lang="lv-LV" dirty="0" err="1" smtClean="0"/>
              <a:t>sintāzes</a:t>
            </a:r>
            <a:r>
              <a:rPr lang="lv-LV" dirty="0" smtClean="0"/>
              <a:t> ir galvenie enzīmi ATF producēšanai mitohondrijos oksidatīvās </a:t>
            </a:r>
            <a:r>
              <a:rPr lang="lv-LV" dirty="0" err="1" smtClean="0"/>
              <a:t>fosforilēšanas</a:t>
            </a:r>
            <a:r>
              <a:rPr lang="lv-LV" dirty="0" smtClean="0"/>
              <a:t> gaitā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38A8-69B0-498E-844A-0DCA2325C51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1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lv-LV" dirty="0" smtClean="0"/>
              <a:t>Lipīdu </a:t>
            </a:r>
            <a:r>
              <a:rPr lang="lv-LV" dirty="0" err="1" smtClean="0"/>
              <a:t>bislāņa</a:t>
            </a:r>
            <a:r>
              <a:rPr lang="lv-LV" dirty="0" smtClean="0"/>
              <a:t> asimetrija</a:t>
            </a:r>
            <a:endParaRPr lang="en-US" dirty="0"/>
          </a:p>
        </p:txBody>
      </p:sp>
      <p:pic>
        <p:nvPicPr>
          <p:cNvPr id="1028" name="Picture 4" descr="http://www.bio.miami.edu/tom/courses/protected/ECB/CH11/11_1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95386"/>
            <a:ext cx="6631508" cy="306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692696"/>
            <a:ext cx="8748464" cy="4525963"/>
          </a:xfrm>
        </p:spPr>
        <p:txBody>
          <a:bodyPr>
            <a:normAutofit/>
          </a:bodyPr>
          <a:lstStyle/>
          <a:p>
            <a:r>
              <a:rPr lang="lv-LV" sz="2200" dirty="0" smtClean="0"/>
              <a:t>Daudzās membrānās iekšējais un ārējais lipīdu monoslānis atšķiras pēc sastāva</a:t>
            </a:r>
          </a:p>
          <a:p>
            <a:r>
              <a:rPr lang="lv-LV" sz="2200" dirty="0" smtClean="0"/>
              <a:t>Daļēji tas atspoguļo faktu, ka </a:t>
            </a:r>
            <a:r>
              <a:rPr lang="lv-LV" sz="2200" dirty="0" err="1" smtClean="0"/>
              <a:t>jaunsintezētie</a:t>
            </a:r>
            <a:r>
              <a:rPr lang="lv-LV" sz="2200" dirty="0" smtClean="0"/>
              <a:t> fosfolipīdi vispirms tiek ievietoti membrānas iekšpusē, bet citi – piem. </a:t>
            </a:r>
            <a:r>
              <a:rPr lang="lv-LV" sz="2200" dirty="0" err="1" smtClean="0"/>
              <a:t>sfingomielīns</a:t>
            </a:r>
            <a:r>
              <a:rPr lang="lv-LV" sz="2200" dirty="0" smtClean="0"/>
              <a:t> - ārpusē </a:t>
            </a:r>
          </a:p>
          <a:p>
            <a:r>
              <a:rPr lang="lv-LV" sz="2200" dirty="0" smtClean="0"/>
              <a:t>Membrānu asimetrijai ir loma dažādos bioloģiskos procesos, piemēram, </a:t>
            </a:r>
            <a:r>
              <a:rPr lang="lv-LV" sz="2200" dirty="0" err="1" smtClean="0"/>
              <a:t>apoptozē</a:t>
            </a:r>
            <a:r>
              <a:rPr lang="lv-LV" sz="2200" dirty="0" smtClean="0"/>
              <a:t>. </a:t>
            </a:r>
            <a:r>
              <a:rPr lang="lv-LV" sz="2200" dirty="0" err="1" smtClean="0"/>
              <a:t>Fosfatidilserīna</a:t>
            </a:r>
            <a:r>
              <a:rPr lang="lv-LV" sz="2200" dirty="0" smtClean="0"/>
              <a:t> klātbūtne membrānas ārpusē veicina </a:t>
            </a:r>
            <a:r>
              <a:rPr lang="lv-LV" sz="2200" dirty="0" err="1" smtClean="0"/>
              <a:t>makrofāgu</a:t>
            </a:r>
            <a:r>
              <a:rPr lang="lv-LV" sz="2200" dirty="0" smtClean="0"/>
              <a:t> piesaistīšanos un šūnas «apēšanu».</a:t>
            </a:r>
          </a:p>
          <a:p>
            <a:r>
              <a:rPr lang="lv-LV" sz="2200" dirty="0" smtClean="0"/>
              <a:t>Membrānas asimetrija izpaužas arī kā dažāds fosfolipīdu molekulu kopskaits iekšējā un ārējā monoslānī, kas izraisa membrānas liekšanos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38A8-69B0-498E-844A-0DCA2325C5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1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617" y="-74549"/>
            <a:ext cx="8229600" cy="1143000"/>
          </a:xfrm>
        </p:spPr>
        <p:txBody>
          <a:bodyPr/>
          <a:lstStyle/>
          <a:p>
            <a:r>
              <a:rPr lang="lv-LV" dirty="0" smtClean="0"/>
              <a:t> ATF </a:t>
            </a:r>
            <a:r>
              <a:rPr lang="lv-LV" dirty="0" err="1" smtClean="0"/>
              <a:t>sintāzes</a:t>
            </a:r>
            <a:r>
              <a:rPr lang="lv-LV" dirty="0" smtClean="0"/>
              <a:t> struktūra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944" y="839038"/>
            <a:ext cx="4608512" cy="5517312"/>
          </a:xfrm>
        </p:spPr>
        <p:txBody>
          <a:bodyPr>
            <a:normAutofit/>
          </a:bodyPr>
          <a:lstStyle/>
          <a:p>
            <a:r>
              <a:rPr lang="lv-LV" sz="2400" dirty="0" smtClean="0"/>
              <a:t>Protonu plūsma caur kanālu ierosina C</a:t>
            </a:r>
            <a:r>
              <a:rPr lang="lv-LV" sz="2400" baseline="-25000" dirty="0" smtClean="0"/>
              <a:t>10</a:t>
            </a:r>
            <a:r>
              <a:rPr lang="lv-LV" sz="2400" dirty="0" smtClean="0"/>
              <a:t> un </a:t>
            </a:r>
            <a:r>
              <a:rPr lang="el-GR" sz="2400" dirty="0" smtClean="0"/>
              <a:t>γ</a:t>
            </a:r>
            <a:r>
              <a:rPr lang="lv-LV" sz="2400" dirty="0" smtClean="0"/>
              <a:t> </a:t>
            </a:r>
            <a:r>
              <a:rPr lang="lv-LV" sz="2400" dirty="0" err="1" smtClean="0"/>
              <a:t>subvienību</a:t>
            </a:r>
            <a:r>
              <a:rPr lang="lv-LV" sz="2400" dirty="0" smtClean="0"/>
              <a:t> griešanos</a:t>
            </a:r>
          </a:p>
          <a:p>
            <a:r>
              <a:rPr lang="lv-LV" sz="2400" dirty="0" smtClean="0"/>
              <a:t>α un </a:t>
            </a:r>
            <a:r>
              <a:rPr lang="el-GR" sz="2400" dirty="0" smtClean="0"/>
              <a:t>β</a:t>
            </a:r>
            <a:r>
              <a:rPr lang="lv-LV" sz="2400" dirty="0" smtClean="0"/>
              <a:t> </a:t>
            </a:r>
            <a:r>
              <a:rPr lang="lv-LV" sz="2400" dirty="0" err="1" smtClean="0"/>
              <a:t>subvienības</a:t>
            </a:r>
            <a:r>
              <a:rPr lang="lv-LV" sz="2400" dirty="0" smtClean="0"/>
              <a:t> no griešanās attur b</a:t>
            </a:r>
            <a:r>
              <a:rPr lang="lv-LV" sz="2400" baseline="-25000" dirty="0" smtClean="0"/>
              <a:t>2</a:t>
            </a:r>
            <a:r>
              <a:rPr lang="lv-LV" sz="2400" dirty="0" smtClean="0"/>
              <a:t> «stators»</a:t>
            </a:r>
          </a:p>
          <a:p>
            <a:r>
              <a:rPr lang="lv-LV" sz="2400" dirty="0" smtClean="0"/>
              <a:t> </a:t>
            </a:r>
            <a:r>
              <a:rPr lang="el-GR" sz="2400" dirty="0"/>
              <a:t>γ</a:t>
            </a:r>
            <a:r>
              <a:rPr lang="lv-LV" sz="2400" dirty="0"/>
              <a:t> </a:t>
            </a:r>
            <a:r>
              <a:rPr lang="lv-LV" sz="2400" dirty="0" err="1" smtClean="0"/>
              <a:t>subvienības</a:t>
            </a:r>
            <a:r>
              <a:rPr lang="lv-LV" sz="2400" dirty="0" smtClean="0"/>
              <a:t> griešanās ierosina </a:t>
            </a:r>
            <a:r>
              <a:rPr lang="lv-LV" sz="2400" dirty="0" err="1" smtClean="0"/>
              <a:t>konformacionālas</a:t>
            </a:r>
            <a:r>
              <a:rPr lang="lv-LV" sz="2400" dirty="0" smtClean="0"/>
              <a:t> pārmaiņas </a:t>
            </a:r>
            <a:r>
              <a:rPr lang="el-GR" sz="2400" dirty="0"/>
              <a:t>β</a:t>
            </a:r>
            <a:r>
              <a:rPr lang="lv-LV" sz="2400" dirty="0"/>
              <a:t> </a:t>
            </a:r>
            <a:r>
              <a:rPr lang="lv-LV" sz="2400" dirty="0" err="1" smtClean="0"/>
              <a:t>subvienībās</a:t>
            </a:r>
            <a:r>
              <a:rPr lang="lv-LV" sz="2400" dirty="0" smtClean="0"/>
              <a:t>, pie kurām jau ir piesaistījies ADP un </a:t>
            </a:r>
            <a:r>
              <a:rPr lang="lv-LV" sz="2400" dirty="0" err="1" smtClean="0"/>
              <a:t>Pi</a:t>
            </a:r>
            <a:endParaRPr lang="lv-LV" sz="2400" dirty="0" smtClean="0"/>
          </a:p>
          <a:p>
            <a:r>
              <a:rPr lang="lv-LV" sz="2400" dirty="0" smtClean="0"/>
              <a:t>Rezultātā ADP un Pi savienojas, veidojot </a:t>
            </a:r>
            <a:r>
              <a:rPr lang="lv-LV" sz="2400" dirty="0" smtClean="0"/>
              <a:t>ATF</a:t>
            </a:r>
          </a:p>
          <a:p>
            <a:r>
              <a:rPr lang="lv-LV" sz="2400" dirty="0" smtClean="0"/>
              <a:t>Vienas ATF molekulas sintēzei ir nepieciešama trīs H</a:t>
            </a:r>
            <a:r>
              <a:rPr lang="lv-LV" sz="2400" baseline="30000" dirty="0" smtClean="0"/>
              <a:t>+</a:t>
            </a:r>
            <a:r>
              <a:rPr lang="lv-LV" sz="2400" dirty="0" smtClean="0"/>
              <a:t> jonu plūsma</a:t>
            </a:r>
            <a:r>
              <a:rPr lang="lv-LV" sz="2400" dirty="0" smtClean="0"/>
              <a:t> </a:t>
            </a:r>
            <a:endParaRPr lang="en-US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35633"/>
            <a:ext cx="3888432" cy="4301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75856" y="5714701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Movie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38A8-69B0-498E-844A-0DCA2325C51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7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808" y="-234280"/>
            <a:ext cx="8229600" cy="1143000"/>
          </a:xfrm>
        </p:spPr>
        <p:txBody>
          <a:bodyPr/>
          <a:lstStyle/>
          <a:p>
            <a:r>
              <a:rPr lang="lv-LV" dirty="0" smtClean="0"/>
              <a:t>ABC </a:t>
            </a:r>
            <a:r>
              <a:rPr lang="lv-LV" dirty="0" err="1" smtClean="0"/>
              <a:t>transporteri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62" y="620688"/>
            <a:ext cx="8974832" cy="5256584"/>
          </a:xfrm>
        </p:spPr>
        <p:txBody>
          <a:bodyPr>
            <a:normAutofit/>
          </a:bodyPr>
          <a:lstStyle/>
          <a:p>
            <a:r>
              <a:rPr lang="lv-LV" sz="2200" dirty="0" smtClean="0"/>
              <a:t>ABC </a:t>
            </a:r>
            <a:r>
              <a:rPr lang="lv-LV" sz="2200" dirty="0" err="1" smtClean="0"/>
              <a:t>transporteri</a:t>
            </a:r>
            <a:r>
              <a:rPr lang="lv-LV" sz="2200" dirty="0" smtClean="0"/>
              <a:t> (</a:t>
            </a:r>
            <a:r>
              <a:rPr lang="lv-LV" sz="2200" b="1" dirty="0" smtClean="0"/>
              <a:t>A</a:t>
            </a:r>
            <a:r>
              <a:rPr lang="lv-LV" sz="2200" dirty="0" smtClean="0"/>
              <a:t>TP </a:t>
            </a:r>
            <a:r>
              <a:rPr lang="lv-LV" sz="2200" b="1" dirty="0" err="1" smtClean="0"/>
              <a:t>b</a:t>
            </a:r>
            <a:r>
              <a:rPr lang="lv-LV" sz="2200" dirty="0" err="1" smtClean="0"/>
              <a:t>inding</a:t>
            </a:r>
            <a:r>
              <a:rPr lang="lv-LV" sz="2200" dirty="0" smtClean="0"/>
              <a:t> </a:t>
            </a:r>
            <a:r>
              <a:rPr lang="lv-LV" sz="2200" b="1" dirty="0" err="1" smtClean="0"/>
              <a:t>c</a:t>
            </a:r>
            <a:r>
              <a:rPr lang="lv-LV" sz="2200" dirty="0" err="1" smtClean="0"/>
              <a:t>assete</a:t>
            </a:r>
            <a:r>
              <a:rPr lang="lv-LV" sz="2200" dirty="0" smtClean="0"/>
              <a:t> </a:t>
            </a:r>
            <a:r>
              <a:rPr lang="lv-LV" sz="2200" b="1" dirty="0" err="1" smtClean="0"/>
              <a:t>t</a:t>
            </a:r>
            <a:r>
              <a:rPr lang="lv-LV" sz="2200" dirty="0" err="1" smtClean="0"/>
              <a:t>ransporters</a:t>
            </a:r>
            <a:r>
              <a:rPr lang="lv-LV" sz="2200" dirty="0" smtClean="0"/>
              <a:t>) transportē ļoti dažādus savienojumus – metālu jonus, aminoskābes, peptīdus, lipīdus, u.c.</a:t>
            </a:r>
          </a:p>
          <a:p>
            <a:r>
              <a:rPr lang="lv-LV" sz="2200" dirty="0" smtClean="0"/>
              <a:t>ABC </a:t>
            </a:r>
            <a:r>
              <a:rPr lang="lv-LV" sz="2200" dirty="0" err="1" smtClean="0"/>
              <a:t>transporteri</a:t>
            </a:r>
            <a:r>
              <a:rPr lang="lv-LV" sz="2200" dirty="0" smtClean="0"/>
              <a:t> ir strukturāli līdzīgi un satur 2 </a:t>
            </a:r>
            <a:r>
              <a:rPr lang="lv-LV" sz="2200" dirty="0" err="1" smtClean="0"/>
              <a:t>transmembrānu</a:t>
            </a:r>
            <a:r>
              <a:rPr lang="lv-LV" sz="2200" dirty="0" smtClean="0"/>
              <a:t> domēnus un 2 </a:t>
            </a:r>
            <a:r>
              <a:rPr lang="lv-LV" sz="2200" dirty="0" err="1" smtClean="0"/>
              <a:t>nukleotīda</a:t>
            </a:r>
            <a:r>
              <a:rPr lang="lv-LV" sz="2200" dirty="0" smtClean="0"/>
              <a:t> piesaistīšanās domēnus</a:t>
            </a:r>
          </a:p>
          <a:p>
            <a:r>
              <a:rPr lang="lv-LV" sz="2200" dirty="0" smtClean="0"/>
              <a:t>Daudzi ABC </a:t>
            </a:r>
            <a:r>
              <a:rPr lang="lv-LV" sz="2200" dirty="0" err="1" smtClean="0"/>
              <a:t>transporteri</a:t>
            </a:r>
            <a:r>
              <a:rPr lang="lv-LV" sz="2200" dirty="0" smtClean="0"/>
              <a:t> ir medicīniski nozīmīgi – piem. dažās vēža formās ir aktīvs t.s. </a:t>
            </a:r>
            <a:r>
              <a:rPr lang="lv-LV" sz="2200" dirty="0" err="1" smtClean="0"/>
              <a:t>multizāļu</a:t>
            </a:r>
            <a:r>
              <a:rPr lang="lv-LV" sz="2200" dirty="0" smtClean="0"/>
              <a:t> </a:t>
            </a:r>
            <a:r>
              <a:rPr lang="lv-LV" sz="2200" dirty="0" err="1" smtClean="0"/>
              <a:t>transporteris</a:t>
            </a:r>
            <a:r>
              <a:rPr lang="lv-LV" sz="2200" dirty="0" smtClean="0"/>
              <a:t> MDR1, kurš ir atbildīgs par audzēja rezistenci pret daudziem ķīmijterapijas aģentiem</a:t>
            </a:r>
          </a:p>
          <a:p>
            <a:r>
              <a:rPr lang="lv-LV" sz="2200" dirty="0" smtClean="0"/>
              <a:t>Daudzi bakteriālie ABC </a:t>
            </a:r>
            <a:r>
              <a:rPr lang="lv-LV" sz="2200" dirty="0" err="1" smtClean="0"/>
              <a:t>transporteri</a:t>
            </a:r>
            <a:r>
              <a:rPr lang="lv-LV" sz="2200" dirty="0" smtClean="0"/>
              <a:t> no šūnas spēj izsūknēt toksiskus savienojumus un tādejādi piešķir baktērijām antibiotiku rezistenci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38A8-69B0-498E-844A-0DCA2325C510}" type="slidenum">
              <a:rPr lang="en-US" smtClean="0"/>
              <a:t>51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25511"/>
            <a:ext cx="2664296" cy="2717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03848" y="4941168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Multizāļu transporteris MDR1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85002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i="1" dirty="0" err="1" smtClean="0"/>
              <a:t>E.coli</a:t>
            </a:r>
            <a:r>
              <a:rPr lang="lv-LV" dirty="0" smtClean="0"/>
              <a:t> B</a:t>
            </a:r>
            <a:r>
              <a:rPr lang="lv-LV" baseline="-25000" dirty="0" smtClean="0"/>
              <a:t>12</a:t>
            </a:r>
            <a:r>
              <a:rPr lang="lv-LV" dirty="0" smtClean="0"/>
              <a:t> vitamīna </a:t>
            </a:r>
            <a:r>
              <a:rPr lang="lv-LV" dirty="0" err="1" smtClean="0"/>
              <a:t>transporteris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4036" y="1700808"/>
            <a:ext cx="3409964" cy="4525963"/>
          </a:xfrm>
        </p:spPr>
        <p:txBody>
          <a:bodyPr>
            <a:normAutofit/>
          </a:bodyPr>
          <a:lstStyle/>
          <a:p>
            <a:r>
              <a:rPr lang="lv-LV" sz="2400" dirty="0" smtClean="0"/>
              <a:t>Sastāv no 2 identiskiem </a:t>
            </a:r>
            <a:r>
              <a:rPr lang="lv-LV" sz="2400" dirty="0" err="1" smtClean="0"/>
              <a:t>transmembrānu</a:t>
            </a:r>
            <a:r>
              <a:rPr lang="lv-LV" sz="2400" dirty="0" smtClean="0"/>
              <a:t> un 2 identiskiem </a:t>
            </a:r>
            <a:r>
              <a:rPr lang="lv-LV" sz="2400" dirty="0" err="1" smtClean="0"/>
              <a:t>nukleotīdu</a:t>
            </a:r>
            <a:r>
              <a:rPr lang="lv-LV" sz="2400" dirty="0" smtClean="0"/>
              <a:t> piesaistīšanās domēniem</a:t>
            </a:r>
          </a:p>
          <a:p>
            <a:r>
              <a:rPr lang="lv-LV" sz="2400" dirty="0" err="1" smtClean="0"/>
              <a:t>Homodimērs</a:t>
            </a:r>
            <a:endParaRPr lang="en-US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" y="1340768"/>
            <a:ext cx="5724525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38A8-69B0-498E-844A-0DCA2325C51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7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lv-LV" sz="3600" dirty="0"/>
              <a:t>B</a:t>
            </a:r>
            <a:r>
              <a:rPr lang="lv-LV" sz="3600" baseline="-25000" dirty="0"/>
              <a:t>12</a:t>
            </a:r>
            <a:r>
              <a:rPr lang="lv-LV" sz="3600" dirty="0"/>
              <a:t> vitamīna </a:t>
            </a:r>
            <a:r>
              <a:rPr lang="lv-LV" sz="3600" dirty="0" err="1" smtClean="0"/>
              <a:t>transportera</a:t>
            </a:r>
            <a:r>
              <a:rPr lang="lv-LV" sz="3600" dirty="0" smtClean="0"/>
              <a:t> darbības mehānisms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728192"/>
          </a:xfrm>
        </p:spPr>
        <p:txBody>
          <a:bodyPr>
            <a:normAutofit lnSpcReduction="10000"/>
          </a:bodyPr>
          <a:lstStyle/>
          <a:p>
            <a:r>
              <a:rPr lang="lv-LV" sz="2400" dirty="0" smtClean="0"/>
              <a:t>B</a:t>
            </a:r>
            <a:r>
              <a:rPr lang="lv-LV" sz="2400" baseline="-25000" dirty="0" smtClean="0"/>
              <a:t>12</a:t>
            </a:r>
            <a:r>
              <a:rPr lang="lv-LV" sz="2400" dirty="0" smtClean="0"/>
              <a:t> piesaistīšanās proteīns piegādā B</a:t>
            </a:r>
            <a:r>
              <a:rPr lang="lv-LV" sz="2400" baseline="-25000" dirty="0" smtClean="0"/>
              <a:t>12</a:t>
            </a:r>
            <a:r>
              <a:rPr lang="lv-LV" sz="2400" dirty="0" smtClean="0"/>
              <a:t> līdz </a:t>
            </a:r>
            <a:r>
              <a:rPr lang="lv-LV" sz="2400" dirty="0" err="1" smtClean="0"/>
              <a:t>transporterim</a:t>
            </a:r>
            <a:endParaRPr lang="lv-LV" sz="2400" dirty="0" smtClean="0"/>
          </a:p>
          <a:p>
            <a:r>
              <a:rPr lang="lv-LV" sz="2400" dirty="0" smtClean="0"/>
              <a:t>B</a:t>
            </a:r>
            <a:r>
              <a:rPr lang="lv-LV" sz="2400" baseline="-25000" dirty="0" smtClean="0"/>
              <a:t>12</a:t>
            </a:r>
            <a:r>
              <a:rPr lang="lv-LV" sz="2400" dirty="0" smtClean="0"/>
              <a:t> piesaistīšanās izsauc ATF hidrolīzi</a:t>
            </a:r>
          </a:p>
          <a:p>
            <a:r>
              <a:rPr lang="lv-LV" sz="2400" dirty="0" smtClean="0"/>
              <a:t>ATF hidrolīze atver vārtus uz otru pusi</a:t>
            </a:r>
          </a:p>
          <a:p>
            <a:r>
              <a:rPr lang="lv-LV" sz="2400" dirty="0" smtClean="0"/>
              <a:t>B</a:t>
            </a:r>
            <a:r>
              <a:rPr lang="lv-LV" sz="2400" baseline="-25000" dirty="0" smtClean="0"/>
              <a:t>12</a:t>
            </a:r>
            <a:r>
              <a:rPr lang="lv-LV" sz="2400" dirty="0" smtClean="0"/>
              <a:t> nokļūst šūnā</a:t>
            </a:r>
            <a:endParaRPr lang="en-US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93736"/>
            <a:ext cx="6078438" cy="3728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38A8-69B0-498E-844A-0DCA2325C51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8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Sekundārais aktīvais transports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579296" cy="1036712"/>
          </a:xfrm>
        </p:spPr>
        <p:txBody>
          <a:bodyPr>
            <a:normAutofit/>
          </a:bodyPr>
          <a:lstStyle/>
          <a:p>
            <a:r>
              <a:rPr lang="lv-LV" sz="2400" dirty="0" smtClean="0"/>
              <a:t>Kā enerģijas avots transportam pret gradientu tiek izmantota </a:t>
            </a:r>
            <a:r>
              <a:rPr lang="lv-LV" sz="2400" dirty="0" err="1" smtClean="0"/>
              <a:t>Na</a:t>
            </a:r>
            <a:r>
              <a:rPr lang="lv-LV" sz="2400" baseline="30000" dirty="0" smtClean="0"/>
              <a:t>+</a:t>
            </a:r>
            <a:r>
              <a:rPr lang="lv-LV" sz="2400" dirty="0" smtClean="0"/>
              <a:t> vai H</a:t>
            </a:r>
            <a:r>
              <a:rPr lang="lv-LV" sz="2400" baseline="30000" dirty="0" smtClean="0"/>
              <a:t>+</a:t>
            </a:r>
            <a:r>
              <a:rPr lang="lv-LV" sz="2400" dirty="0" smtClean="0"/>
              <a:t> jonu plūsma pa gradientu</a:t>
            </a:r>
            <a:endParaRPr lang="en-US" sz="2400" dirty="0"/>
          </a:p>
        </p:txBody>
      </p:sp>
      <p:pic>
        <p:nvPicPr>
          <p:cNvPr id="16386" name="Picture 2" descr="File:Scheme secundary active transport-en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36912"/>
            <a:ext cx="6768752" cy="351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38A8-69B0-498E-844A-0DCA2325C51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4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lv-LV" sz="3600" dirty="0"/>
              <a:t>L</a:t>
            </a:r>
            <a:r>
              <a:rPr lang="lv-LV" sz="3600" dirty="0" smtClean="0"/>
              <a:t>aktozes </a:t>
            </a:r>
            <a:r>
              <a:rPr lang="lv-LV" sz="3600" dirty="0" err="1" smtClean="0"/>
              <a:t>transporteris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1584177"/>
          </a:xfrm>
        </p:spPr>
        <p:txBody>
          <a:bodyPr>
            <a:normAutofit/>
          </a:bodyPr>
          <a:lstStyle/>
          <a:p>
            <a:r>
              <a:rPr lang="lv-LV" sz="2400" dirty="0" smtClean="0"/>
              <a:t>Transportē laktozi pret gradientu un H</a:t>
            </a:r>
            <a:r>
              <a:rPr lang="lv-LV" sz="2400" baseline="30000" dirty="0" smtClean="0"/>
              <a:t>+</a:t>
            </a:r>
            <a:r>
              <a:rPr lang="lv-LV" sz="2400" dirty="0" smtClean="0"/>
              <a:t> jonus pa gradientu</a:t>
            </a:r>
          </a:p>
          <a:p>
            <a:r>
              <a:rPr lang="lv-LV" sz="2400" dirty="0" smtClean="0"/>
              <a:t>H</a:t>
            </a:r>
            <a:r>
              <a:rPr lang="lv-LV" sz="2400" baseline="30000" dirty="0" smtClean="0"/>
              <a:t>+</a:t>
            </a:r>
            <a:r>
              <a:rPr lang="lv-LV" sz="2400" dirty="0" smtClean="0"/>
              <a:t> gradientu uztur primārais </a:t>
            </a:r>
            <a:r>
              <a:rPr lang="lv-LV" sz="2400" dirty="0" err="1" smtClean="0"/>
              <a:t>transporteris</a:t>
            </a:r>
            <a:r>
              <a:rPr lang="lv-LV" sz="2400" dirty="0" smtClean="0"/>
              <a:t> – protonu sūknis</a:t>
            </a:r>
            <a:endParaRPr lang="en-US" sz="24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58" y="2348880"/>
            <a:ext cx="7048500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38A8-69B0-498E-844A-0DCA2325C510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5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531" y="0"/>
            <a:ext cx="9144000" cy="1143000"/>
          </a:xfrm>
        </p:spPr>
        <p:txBody>
          <a:bodyPr>
            <a:noAutofit/>
          </a:bodyPr>
          <a:lstStyle/>
          <a:p>
            <a:r>
              <a:rPr lang="lv-LV" sz="3600" dirty="0" smtClean="0"/>
              <a:t>Laktozes </a:t>
            </a:r>
            <a:r>
              <a:rPr lang="lv-LV" sz="3600" dirty="0" err="1" smtClean="0"/>
              <a:t>transportera</a:t>
            </a:r>
            <a:r>
              <a:rPr lang="lv-LV" sz="3600" dirty="0" smtClean="0"/>
              <a:t> molekulārais mehānisms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597" y="4412059"/>
            <a:ext cx="8712968" cy="2193107"/>
          </a:xfrm>
        </p:spPr>
        <p:txBody>
          <a:bodyPr>
            <a:normAutofit/>
          </a:bodyPr>
          <a:lstStyle/>
          <a:p>
            <a:r>
              <a:rPr lang="lv-LV" sz="2400" dirty="0" smtClean="0"/>
              <a:t>Pēc laktozes piesaistīšanās H</a:t>
            </a:r>
            <a:r>
              <a:rPr lang="lv-LV" sz="2400" baseline="30000" dirty="0" smtClean="0"/>
              <a:t>+</a:t>
            </a:r>
            <a:r>
              <a:rPr lang="lv-LV" sz="2400" dirty="0" smtClean="0"/>
              <a:t> joni pārvietojas starp lādētām </a:t>
            </a:r>
            <a:r>
              <a:rPr lang="lv-LV" sz="2400" dirty="0" err="1" smtClean="0"/>
              <a:t>Arg</a:t>
            </a:r>
            <a:r>
              <a:rPr lang="lv-LV" sz="2400" dirty="0" smtClean="0"/>
              <a:t> un </a:t>
            </a:r>
            <a:r>
              <a:rPr lang="lv-LV" sz="2400" dirty="0" err="1" smtClean="0"/>
              <a:t>Glu</a:t>
            </a:r>
            <a:r>
              <a:rPr lang="lv-LV" sz="2400" dirty="0" smtClean="0"/>
              <a:t> sānu ķēdēm uz šūnas iekšpusi</a:t>
            </a:r>
          </a:p>
          <a:p>
            <a:r>
              <a:rPr lang="lv-LV" sz="2400" dirty="0" smtClean="0"/>
              <a:t>Protonu plūsma izraisa </a:t>
            </a:r>
            <a:r>
              <a:rPr lang="lv-LV" sz="2400" dirty="0" err="1" smtClean="0"/>
              <a:t>konformacionālu</a:t>
            </a:r>
            <a:r>
              <a:rPr lang="lv-LV" sz="2400" dirty="0" smtClean="0"/>
              <a:t> pārmaiņu un vārti atveras uz iekšpusi</a:t>
            </a:r>
            <a:endParaRPr lang="en-US" sz="24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85807" y="1916832"/>
            <a:ext cx="3552825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59" y="1375073"/>
            <a:ext cx="11906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051720" y="1756073"/>
            <a:ext cx="72008" cy="116887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962219" y="1375073"/>
            <a:ext cx="1673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smtClean="0"/>
              <a:t>Laktoze</a:t>
            </a:r>
            <a:endParaRPr lang="en-US" sz="20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331640" y="2137073"/>
            <a:ext cx="504056" cy="20840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16016" y="2040874"/>
            <a:ext cx="351472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3923928" y="2636912"/>
            <a:ext cx="57606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64251"/>
            <a:ext cx="11906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694" y="4221088"/>
            <a:ext cx="6096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616530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hlinkClick r:id="rId6"/>
              </a:rPr>
              <a:t>Movie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38A8-69B0-498E-844A-0DCA2325C510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2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642" y="6275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Lipīdu pārnese no vienas membrānas puses uz otru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3706073"/>
            <a:ext cx="3131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err="1" smtClean="0"/>
              <a:t>Flipāze</a:t>
            </a:r>
            <a:r>
              <a:rPr lang="lv-LV" sz="2000" dirty="0" smtClean="0"/>
              <a:t> (P-tipa ATF-</a:t>
            </a:r>
            <a:r>
              <a:rPr lang="lv-LV" sz="2000" dirty="0" err="1" smtClean="0"/>
              <a:t>āze</a:t>
            </a:r>
            <a:r>
              <a:rPr lang="lv-LV" sz="2000" dirty="0" smtClean="0"/>
              <a:t>) pārnes </a:t>
            </a:r>
            <a:r>
              <a:rPr lang="lv-LV" sz="2000" dirty="0" err="1" smtClean="0"/>
              <a:t>fosfatidilserīnu</a:t>
            </a:r>
            <a:r>
              <a:rPr lang="lv-LV" sz="2000" dirty="0" smtClean="0"/>
              <a:t> un </a:t>
            </a:r>
            <a:r>
              <a:rPr lang="lv-LV" sz="2000" dirty="0" err="1" smtClean="0"/>
              <a:t>fosfatidiletanolamīnu</a:t>
            </a:r>
            <a:r>
              <a:rPr lang="lv-LV" sz="2000" dirty="0" smtClean="0"/>
              <a:t> saturošus fosfolipīdus no šūnas membrānas ārpuses uz iekšpusi</a:t>
            </a:r>
          </a:p>
          <a:p>
            <a:r>
              <a:rPr lang="lv-LV" sz="2000" dirty="0" smtClean="0"/>
              <a:t>Svarīgi, lai neizraisītu </a:t>
            </a:r>
            <a:r>
              <a:rPr lang="lv-LV" sz="2000" dirty="0" err="1" smtClean="0"/>
              <a:t>apoptozi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347864" y="3766284"/>
            <a:ext cx="25922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err="1" smtClean="0"/>
              <a:t>Flopāze</a:t>
            </a:r>
            <a:r>
              <a:rPr lang="lv-LV" sz="2000" dirty="0" smtClean="0"/>
              <a:t> ( ABC- </a:t>
            </a:r>
            <a:r>
              <a:rPr lang="lv-LV" sz="2000" dirty="0" err="1" smtClean="0"/>
              <a:t>transporteris</a:t>
            </a:r>
            <a:r>
              <a:rPr lang="lv-LV" sz="2000" dirty="0" smtClean="0"/>
              <a:t>) pārnes fosfolipīdus no šūnas membrānas iekšpuses uz ārpusi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084168" y="3756986"/>
            <a:ext cx="29523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smtClean="0"/>
              <a:t>Skramblāze katalizē fosfolipīdu </a:t>
            </a:r>
            <a:r>
              <a:rPr lang="lv-LV" sz="2000" dirty="0" smtClean="0"/>
              <a:t>pārnesi abos virzienos </a:t>
            </a:r>
            <a:r>
              <a:rPr lang="lv-LV" sz="2000" dirty="0" smtClean="0"/>
              <a:t>pa koncentrācijas gradientu bez enerģijas patēriņa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02" y="1000973"/>
            <a:ext cx="189547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48610"/>
            <a:ext cx="169545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05759"/>
            <a:ext cx="198120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38A8-69B0-498E-844A-0DCA2325C5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9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-243408"/>
            <a:ext cx="8229600" cy="1143000"/>
          </a:xfrm>
        </p:spPr>
        <p:txBody>
          <a:bodyPr/>
          <a:lstStyle/>
          <a:p>
            <a:r>
              <a:rPr lang="lv-LV" dirty="0" smtClean="0"/>
              <a:t>Membrānu </a:t>
            </a:r>
            <a:r>
              <a:rPr lang="lv-LV" dirty="0" err="1" smtClean="0"/>
              <a:t>mikrodomēni</a:t>
            </a:r>
            <a:r>
              <a:rPr lang="lv-LV" dirty="0" smtClean="0"/>
              <a:t> (plosti)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92696"/>
            <a:ext cx="8568952" cy="4525963"/>
          </a:xfrm>
        </p:spPr>
        <p:txBody>
          <a:bodyPr>
            <a:normAutofit/>
          </a:bodyPr>
          <a:lstStyle/>
          <a:p>
            <a:r>
              <a:rPr lang="lv-LV" sz="2200" dirty="0" smtClean="0"/>
              <a:t>Nedaudz biezāki membrānu apgabali, kuri satur daudz </a:t>
            </a:r>
            <a:r>
              <a:rPr lang="lv-LV" sz="2200" dirty="0" err="1" smtClean="0"/>
              <a:t>sfingolipīdu</a:t>
            </a:r>
            <a:r>
              <a:rPr lang="lv-LV" sz="2200" dirty="0" smtClean="0"/>
              <a:t>, </a:t>
            </a:r>
            <a:r>
              <a:rPr lang="lv-LV" sz="2200" dirty="0" err="1" smtClean="0"/>
              <a:t>holesterolu</a:t>
            </a:r>
            <a:r>
              <a:rPr lang="lv-LV" sz="2200" dirty="0" smtClean="0"/>
              <a:t> un </a:t>
            </a:r>
            <a:r>
              <a:rPr lang="lv-LV" sz="2200" dirty="0" err="1" smtClean="0"/>
              <a:t>acilgrupas</a:t>
            </a:r>
            <a:r>
              <a:rPr lang="lv-LV" sz="2200" dirty="0" smtClean="0"/>
              <a:t> saturošus proteīnus</a:t>
            </a:r>
          </a:p>
          <a:p>
            <a:r>
              <a:rPr lang="lv-LV" sz="2200" dirty="0" err="1"/>
              <a:t>Sfingolipīdiem</a:t>
            </a:r>
            <a:r>
              <a:rPr lang="lv-LV" sz="2200" dirty="0"/>
              <a:t> tipiski ir garākas </a:t>
            </a:r>
            <a:r>
              <a:rPr lang="lv-LV" sz="2200" dirty="0" err="1"/>
              <a:t>acilgrupas</a:t>
            </a:r>
            <a:r>
              <a:rPr lang="lv-LV" sz="2200" dirty="0"/>
              <a:t>, tāpēc membrāna ir biezāka</a:t>
            </a:r>
            <a:endParaRPr lang="en-US" sz="2200" dirty="0"/>
          </a:p>
          <a:p>
            <a:r>
              <a:rPr lang="lv-LV" sz="2200" dirty="0" smtClean="0"/>
              <a:t>Darbojas kā organizējoši centri dažādu membrānu proteīnu (piem. receptoru) mijiedarbībai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74587"/>
            <a:ext cx="6048672" cy="418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38A8-69B0-498E-844A-0DCA2325C5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5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8229600" cy="1143000"/>
          </a:xfrm>
        </p:spPr>
        <p:txBody>
          <a:bodyPr/>
          <a:lstStyle/>
          <a:p>
            <a:r>
              <a:rPr lang="lv-LV" dirty="0" err="1" smtClean="0"/>
              <a:t>Kaveolīns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08920"/>
            <a:ext cx="6044133" cy="4053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4525963"/>
          </a:xfrm>
        </p:spPr>
        <p:txBody>
          <a:bodyPr>
            <a:normAutofit/>
          </a:bodyPr>
          <a:lstStyle/>
          <a:p>
            <a:r>
              <a:rPr lang="lv-LV" sz="2000" dirty="0" err="1"/>
              <a:t>T</a:t>
            </a:r>
            <a:r>
              <a:rPr lang="lv-LV" sz="2000" dirty="0" err="1" smtClean="0"/>
              <a:t>ransmembrānu</a:t>
            </a:r>
            <a:r>
              <a:rPr lang="lv-LV" sz="2000" dirty="0" smtClean="0"/>
              <a:t> proteīns</a:t>
            </a:r>
          </a:p>
          <a:p>
            <a:r>
              <a:rPr lang="lv-LV" sz="2000" dirty="0" smtClean="0"/>
              <a:t>Satur </a:t>
            </a:r>
            <a:r>
              <a:rPr lang="lv-LV" sz="2000" dirty="0" err="1" smtClean="0"/>
              <a:t>transmembrānu</a:t>
            </a:r>
            <a:r>
              <a:rPr lang="lv-LV" sz="2000" dirty="0" smtClean="0"/>
              <a:t> un </a:t>
            </a:r>
            <a:r>
              <a:rPr lang="lv-LV" sz="2000" dirty="0" err="1" smtClean="0"/>
              <a:t>globulārus</a:t>
            </a:r>
            <a:r>
              <a:rPr lang="lv-LV" sz="2000" dirty="0" smtClean="0"/>
              <a:t> domēnus</a:t>
            </a:r>
          </a:p>
          <a:p>
            <a:r>
              <a:rPr lang="lv-LV" sz="2000" dirty="0" smtClean="0"/>
              <a:t>Membrānā papildus noenkurots ar </a:t>
            </a:r>
            <a:r>
              <a:rPr lang="lv-LV" sz="2000" dirty="0" err="1" smtClean="0"/>
              <a:t>palmitilgrupām</a:t>
            </a:r>
            <a:endParaRPr lang="lv-LV" sz="2000" dirty="0" smtClean="0"/>
          </a:p>
          <a:p>
            <a:r>
              <a:rPr lang="lv-LV" sz="2000" dirty="0" smtClean="0"/>
              <a:t>Atrodams lipīdu plostos, ar </a:t>
            </a:r>
            <a:r>
              <a:rPr lang="lv-LV" sz="2000" dirty="0" err="1" smtClean="0"/>
              <a:t>holesterolu</a:t>
            </a:r>
            <a:r>
              <a:rPr lang="lv-LV" sz="2000" dirty="0" smtClean="0"/>
              <a:t> bagātos membrānu rajonos</a:t>
            </a:r>
          </a:p>
          <a:p>
            <a:r>
              <a:rPr lang="lv-LV" sz="2000" dirty="0" err="1" smtClean="0"/>
              <a:t>Kaveolīna</a:t>
            </a:r>
            <a:r>
              <a:rPr lang="lv-LV" sz="2000" dirty="0" smtClean="0"/>
              <a:t> </a:t>
            </a:r>
            <a:r>
              <a:rPr lang="lv-LV" sz="2000" dirty="0" err="1" smtClean="0"/>
              <a:t>dimērs</a:t>
            </a:r>
            <a:r>
              <a:rPr lang="lv-LV" sz="2000" dirty="0" smtClean="0"/>
              <a:t> veidojas, mijiedarbojoties monomēru </a:t>
            </a:r>
            <a:r>
              <a:rPr lang="lv-LV" sz="2000" dirty="0" err="1" smtClean="0"/>
              <a:t>globulārajiem</a:t>
            </a:r>
            <a:r>
              <a:rPr lang="lv-LV" sz="2000" dirty="0" smtClean="0"/>
              <a:t> domēniem</a:t>
            </a:r>
          </a:p>
          <a:p>
            <a:r>
              <a:rPr lang="lv-LV" sz="2000" dirty="0" err="1" smtClean="0"/>
              <a:t>Kaveolīna</a:t>
            </a:r>
            <a:r>
              <a:rPr lang="lv-LV" sz="2000" dirty="0" smtClean="0"/>
              <a:t> </a:t>
            </a:r>
            <a:r>
              <a:rPr lang="lv-LV" sz="2000" dirty="0" err="1" smtClean="0"/>
              <a:t>dimērs</a:t>
            </a:r>
            <a:r>
              <a:rPr lang="lv-LV" sz="2000" dirty="0" smtClean="0"/>
              <a:t> izliec membrānu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38A8-69B0-498E-844A-0DCA2325C5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7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Kaveolas</a:t>
            </a:r>
            <a:r>
              <a:rPr lang="lv-LV" dirty="0" smtClean="0"/>
              <a:t> (</a:t>
            </a:r>
            <a:r>
              <a:rPr lang="lv-LV" dirty="0" err="1" smtClean="0"/>
              <a:t>caveolae</a:t>
            </a:r>
            <a:r>
              <a:rPr lang="lv-LV" dirty="0" smtClean="0"/>
              <a:t>, «</a:t>
            </a:r>
            <a:r>
              <a:rPr lang="lv-LV" dirty="0" err="1" smtClean="0"/>
              <a:t>little</a:t>
            </a:r>
            <a:r>
              <a:rPr lang="lv-LV" dirty="0" smtClean="0"/>
              <a:t> </a:t>
            </a:r>
            <a:r>
              <a:rPr lang="lv-LV" dirty="0" err="1" smtClean="0"/>
              <a:t>caves</a:t>
            </a:r>
            <a:r>
              <a:rPr lang="lv-LV" dirty="0" smtClean="0"/>
              <a:t>»)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131" y="1314800"/>
            <a:ext cx="8229600" cy="4525963"/>
          </a:xfrm>
        </p:spPr>
        <p:txBody>
          <a:bodyPr>
            <a:normAutofit/>
          </a:bodyPr>
          <a:lstStyle/>
          <a:p>
            <a:r>
              <a:rPr lang="lv-LV" sz="2400" dirty="0" err="1" smtClean="0"/>
              <a:t>Kaveolas</a:t>
            </a:r>
            <a:r>
              <a:rPr lang="lv-LV" sz="2400" dirty="0" smtClean="0"/>
              <a:t> veidojas, asociējoties vairākiem </a:t>
            </a:r>
            <a:r>
              <a:rPr lang="lv-LV" sz="2400" dirty="0" err="1" smtClean="0"/>
              <a:t>kaveolīna</a:t>
            </a:r>
            <a:r>
              <a:rPr lang="lv-LV" sz="2400" dirty="0" smtClean="0"/>
              <a:t> </a:t>
            </a:r>
            <a:r>
              <a:rPr lang="lv-LV" sz="2400" dirty="0" err="1" smtClean="0"/>
              <a:t>dimēriem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50" y="2708920"/>
            <a:ext cx="2880320" cy="363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333" y="2200097"/>
            <a:ext cx="4478925" cy="173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6070" y="4234191"/>
            <a:ext cx="52565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dirty="0" err="1" smtClean="0"/>
              <a:t>Kaveolu</a:t>
            </a:r>
            <a:r>
              <a:rPr lang="lv-LV" sz="2000" dirty="0" smtClean="0"/>
              <a:t> funkcijas: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dirty="0" smtClean="0"/>
              <a:t>Endocitoze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dirty="0"/>
              <a:t>Patogēnu piesaiste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dirty="0" smtClean="0"/>
              <a:t>Signāla pārnese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dirty="0" smtClean="0"/>
              <a:t>Lipīdu regulācija membrānas sastāvā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dirty="0" err="1" smtClean="0"/>
              <a:t>Mehanosensori</a:t>
            </a:r>
            <a:r>
              <a:rPr lang="lv-LV" sz="2000" dirty="0" smtClean="0"/>
              <a:t> – piem. </a:t>
            </a:r>
            <a:r>
              <a:rPr lang="lv-LV" sz="2000" dirty="0" err="1" smtClean="0"/>
              <a:t>endotēlija</a:t>
            </a:r>
            <a:r>
              <a:rPr lang="lv-LV" sz="2000" dirty="0" smtClean="0"/>
              <a:t> šūnās plūsmas sajušanai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38A8-69B0-498E-844A-0DCA2325C5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3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14465</TotalTime>
  <Words>2294</Words>
  <Application>Microsoft Office PowerPoint</Application>
  <PresentationFormat>On-screen Show (4:3)</PresentationFormat>
  <Paragraphs>345</Paragraphs>
  <Slides>56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Arial</vt:lpstr>
      <vt:lpstr>Calibri</vt:lpstr>
      <vt:lpstr>Cambria Math</vt:lpstr>
      <vt:lpstr>Symbol</vt:lpstr>
      <vt:lpstr>Office Theme</vt:lpstr>
      <vt:lpstr>1_Office Theme</vt:lpstr>
      <vt:lpstr>Transports caur šūnu membrānām</vt:lpstr>
      <vt:lpstr>Šūnu membrānu dinamika</vt:lpstr>
      <vt:lpstr>Lipīdu pārvietošanās šūnu membrānā</vt:lpstr>
      <vt:lpstr>Eksperiments, lai pierādītu lipīdu laterālo difūziju bislānī</vt:lpstr>
      <vt:lpstr>Lipīdu bislāņa asimetrija</vt:lpstr>
      <vt:lpstr>Lipīdu pārnese no vienas membrānas puses uz otru</vt:lpstr>
      <vt:lpstr>Membrānu mikrodomēni (plosti)</vt:lpstr>
      <vt:lpstr>Kaveolīns</vt:lpstr>
      <vt:lpstr>Kaveolas (caveolae, «little caves»)</vt:lpstr>
      <vt:lpstr>Veidi, kā proteīni panāk membrānas izliekšanu</vt:lpstr>
      <vt:lpstr>BAR domēnu proteīni</vt:lpstr>
      <vt:lpstr>Membrānu saplūšana</vt:lpstr>
      <vt:lpstr>Membrānu saplūšanu piemēri</vt:lpstr>
      <vt:lpstr>Membrānu saplūšanas proteīni</vt:lpstr>
      <vt:lpstr>Membrānu saplūšanas piemērs – neirotransmiteru sekrēcija sinapsēs</vt:lpstr>
      <vt:lpstr>PowerPoint Presentation</vt:lpstr>
      <vt:lpstr>Transports caur šūnu membrānām</vt:lpstr>
      <vt:lpstr>PowerPoint Presentation</vt:lpstr>
      <vt:lpstr>Transportproteīni</vt:lpstr>
      <vt:lpstr>Kanālu un transporteru salīdzinājums</vt:lpstr>
      <vt:lpstr>Kanālu un transporteru vārti</vt:lpstr>
      <vt:lpstr>Pasīvais transports</vt:lpstr>
      <vt:lpstr>Jonu kanāla piemērs: Bakteriālais K+ kanāls</vt:lpstr>
      <vt:lpstr>Selektivitātes filtrs K+ kanālā</vt:lpstr>
      <vt:lpstr>Kanālu vārti</vt:lpstr>
      <vt:lpstr>Akvaporīni</vt:lpstr>
      <vt:lpstr>Akvaporīnu uzbūve</vt:lpstr>
      <vt:lpstr>Eritrocītu glikozes transporteris</vt:lpstr>
      <vt:lpstr>Glikozes transportera darbības modelis</vt:lpstr>
      <vt:lpstr>Transporta kinētika</vt:lpstr>
      <vt:lpstr>Transporteru kinētika ir analoga enzīmiem</vt:lpstr>
      <vt:lpstr>Mihaelisa-Mentenas vienādojuma analogs transporteriem </vt:lpstr>
      <vt:lpstr>Transporteru kinētikas analoģija ar enzīmiem</vt:lpstr>
      <vt:lpstr>Uniports, simports un antiports</vt:lpstr>
      <vt:lpstr>CO2 transports organismā un ogļskābes anhidrāzes</vt:lpstr>
      <vt:lpstr>Ogļskābes anhidrāzes nozīmīgums</vt:lpstr>
      <vt:lpstr>CO2 izvadīšana no organisma ar hlorīda - bikarbonāta kanāla palīdzību</vt:lpstr>
      <vt:lpstr>Hlorīda-bikarbonāta apmainītājs</vt:lpstr>
      <vt:lpstr>Aktīvais transports</vt:lpstr>
      <vt:lpstr>Primārais aktīvais transports</vt:lpstr>
      <vt:lpstr>Sekundārais aktīvais transports</vt:lpstr>
      <vt:lpstr>Brīvās enerģijas izmaiņa aktīvajā transportā</vt:lpstr>
      <vt:lpstr>P-tipa ATF-āzes</vt:lpstr>
      <vt:lpstr>P-tipa ATF-āzu struktūra</vt:lpstr>
      <vt:lpstr>SERCA sūknis</vt:lpstr>
      <vt:lpstr>SERCA sūkņu darbības mehānisms</vt:lpstr>
      <vt:lpstr>Na+K+ ATFāzes</vt:lpstr>
      <vt:lpstr>Na+K+ ATFāzes darbība</vt:lpstr>
      <vt:lpstr>F-tipa ATFāzes</vt:lpstr>
      <vt:lpstr> ATF sintāzes struktūra</vt:lpstr>
      <vt:lpstr>ABC transporteri</vt:lpstr>
      <vt:lpstr>E.coli B12 vitamīna transporteris</vt:lpstr>
      <vt:lpstr>B12 vitamīna transportera darbības mehānisms</vt:lpstr>
      <vt:lpstr>Sekundārais aktīvais transports</vt:lpstr>
      <vt:lpstr>Laktozes transporteris</vt:lpstr>
      <vt:lpstr>Laktozes transportera molekulārais mehānisms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Transports caur šūnu membrānu</dc:title>
  <dc:creator>Kaspars</dc:creator>
  <cp:lastModifiedBy>Kaspars Tars</cp:lastModifiedBy>
  <cp:revision>135</cp:revision>
  <dcterms:created xsi:type="dcterms:W3CDTF">2013-12-14T19:41:19Z</dcterms:created>
  <dcterms:modified xsi:type="dcterms:W3CDTF">2014-10-06T10:56:34Z</dcterms:modified>
</cp:coreProperties>
</file>