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06" r:id="rId4"/>
    <p:sldId id="279" r:id="rId5"/>
    <p:sldId id="260" r:id="rId6"/>
    <p:sldId id="261" r:id="rId7"/>
    <p:sldId id="258" r:id="rId8"/>
    <p:sldId id="259" r:id="rId9"/>
    <p:sldId id="262" r:id="rId10"/>
    <p:sldId id="288" r:id="rId11"/>
    <p:sldId id="289" r:id="rId12"/>
    <p:sldId id="263" r:id="rId13"/>
    <p:sldId id="264" r:id="rId14"/>
    <p:sldId id="265" r:id="rId15"/>
    <p:sldId id="266" r:id="rId16"/>
    <p:sldId id="267" r:id="rId17"/>
    <p:sldId id="307" r:id="rId18"/>
    <p:sldId id="303" r:id="rId19"/>
    <p:sldId id="304" r:id="rId20"/>
    <p:sldId id="268" r:id="rId21"/>
    <p:sldId id="269" r:id="rId22"/>
    <p:sldId id="270" r:id="rId23"/>
    <p:sldId id="271" r:id="rId24"/>
    <p:sldId id="305" r:id="rId25"/>
    <p:sldId id="273" r:id="rId26"/>
    <p:sldId id="274" r:id="rId27"/>
    <p:sldId id="275" r:id="rId28"/>
    <p:sldId id="281" r:id="rId29"/>
    <p:sldId id="282" r:id="rId30"/>
    <p:sldId id="284" r:id="rId31"/>
    <p:sldId id="283" r:id="rId32"/>
    <p:sldId id="276" r:id="rId33"/>
    <p:sldId id="277" r:id="rId34"/>
    <p:sldId id="278" r:id="rId35"/>
    <p:sldId id="280" r:id="rId36"/>
    <p:sldId id="285" r:id="rId37"/>
    <p:sldId id="286" r:id="rId38"/>
    <p:sldId id="287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B3B14-F6AE-4647-B281-1C206F11C829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3FFFF-A9BC-4DDB-B424-F060A53FB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8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4538068-B2EB-4D33-83AD-6575ADB2CD3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115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4A6A7-B91A-46CB-B690-1558C1D138BE}" type="slidenum">
              <a:rPr lang="en-US"/>
              <a:pPr/>
              <a:t>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FEB3A8-C3CA-4349-A0C3-76FE9685454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51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CB052-38FF-4F9D-BDD3-984005481B15}" type="slidenum">
              <a:rPr lang="en-US"/>
              <a:pPr/>
              <a:t>22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713A1-7F68-4040-BF28-0F3FB1F85950}" type="slidenum">
              <a:rPr lang="en-US"/>
              <a:pPr/>
              <a:t>25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5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3FFFF-A9BC-4DDB-B424-F060A53FB9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DD31-7B85-4982-8897-7BC09009432C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CC54-1F19-458D-B62E-22651ED91D2E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4911-1FA5-4799-883E-9BD64EDABCA2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84C-6F2E-4B6F-8682-76D1AFC5495A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E17-234B-4BA0-9DB9-2B14A5F54116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C263-4AAF-43F5-961C-DCBABEBBFA69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0D70-CCD6-41A2-9702-F07CCFA306C8}" type="datetime1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8FB1-D3E8-469E-91C6-4F0C6C90FB3D}" type="datetime1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B28-A51B-405C-A255-6BE562AA47E6}" type="datetime1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371A3-837A-482F-A39F-5961699D9DD6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F386-5F7E-4F9C-A992-E6016E14D184}" type="datetime1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831E8-8D50-4582-9FF2-3A25CFC7D8D3}" type="datetime1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//upload.wikimedia.org/wikipedia/commons/2/2f/Epinephrine_structure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//upload.wikimedia.org/wikipedia/commons/4/43/Blue_circle_for_diabetes.sv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//upload.wikimedia.org/wikipedia/commons/4/43/Blue_circle_for_diabetes.svg" TargetMode="Externa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3/Blue_circle_for_diabetes.sv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//upload.wikimedia.org/wikipedia/commons/4/43/Blue_circle_for_diabetes.svg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//upload.wikimedia.org/wikipedia/commons/4/43/Blue_circle_for_diabetes.svg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//upload.wikimedia.org/wikipedia/commons/4/43/Blue_circle_for_diabetes.sv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Hormonālā regulācija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noFill/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Šūnas virsmas receptori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6650"/>
            <a:ext cx="8229600" cy="2972749"/>
          </a:xfrm>
        </p:spPr>
        <p:txBody>
          <a:bodyPr>
            <a:normAutofit/>
          </a:bodyPr>
          <a:lstStyle/>
          <a:p>
            <a:r>
              <a:rPr lang="lv-LV" sz="2400" dirty="0" smtClean="0"/>
              <a:t>Šūnas virsmas receptori ir </a:t>
            </a:r>
            <a:r>
              <a:rPr lang="lv-LV" sz="2400" dirty="0" err="1" smtClean="0"/>
              <a:t>transmembrānu</a:t>
            </a:r>
            <a:r>
              <a:rPr lang="lv-LV" sz="2400" dirty="0" smtClean="0"/>
              <a:t> proteīni, kuri </a:t>
            </a:r>
            <a:r>
              <a:rPr lang="lv-LV" sz="2400" dirty="0" err="1" smtClean="0"/>
              <a:t>āršūnas</a:t>
            </a:r>
            <a:r>
              <a:rPr lang="lv-LV" sz="2400" dirty="0" smtClean="0"/>
              <a:t> pusē piesaista noteiktu </a:t>
            </a:r>
            <a:r>
              <a:rPr lang="lv-LV" sz="2400" dirty="0" err="1" smtClean="0"/>
              <a:t>ligandu</a:t>
            </a:r>
            <a:endParaRPr lang="lv-LV" sz="2400" dirty="0" smtClean="0"/>
          </a:p>
          <a:p>
            <a:r>
              <a:rPr lang="lv-LV" sz="2400" dirty="0" err="1" smtClean="0"/>
              <a:t>Ligands</a:t>
            </a:r>
            <a:r>
              <a:rPr lang="lv-LV" sz="2400" dirty="0" smtClean="0"/>
              <a:t> receptorā ierosina </a:t>
            </a:r>
            <a:r>
              <a:rPr lang="lv-LV" sz="2400" dirty="0" err="1" smtClean="0"/>
              <a:t>konformacionālas</a:t>
            </a:r>
            <a:r>
              <a:rPr lang="lv-LV" sz="2400" dirty="0" smtClean="0"/>
              <a:t> izmaiņas, rezultātā šūnas iekšpusē tiek nodots signāls</a:t>
            </a:r>
          </a:p>
          <a:p>
            <a:r>
              <a:rPr lang="lv-LV" sz="2400" dirty="0" err="1" smtClean="0"/>
              <a:t>Konformacionālās</a:t>
            </a:r>
            <a:r>
              <a:rPr lang="lv-LV" sz="2400" dirty="0" smtClean="0"/>
              <a:t> izmaiņas receptorā var izraisīt dažādus efektus – mijiedarbību ar citiem proteīniem, receptora </a:t>
            </a:r>
            <a:r>
              <a:rPr lang="lv-LV" sz="2400" dirty="0" err="1" smtClean="0"/>
              <a:t>enzimātiskās</a:t>
            </a:r>
            <a:r>
              <a:rPr lang="lv-LV" sz="2400" dirty="0" smtClean="0"/>
              <a:t> aktivitātes izmaiņas, jonu kanāla atvēršanos, u.c.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2291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914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 err="1" smtClean="0"/>
              <a:t>Ligands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286125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Atbilde šūnā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Sekundārie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mesendžeri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lv-LV" dirty="0" smtClean="0"/>
              <a:t>Sekundārie </a:t>
            </a:r>
            <a:r>
              <a:rPr lang="lv-LV" dirty="0" smtClean="0"/>
              <a:t>mesendžeri (ziņneši) </a:t>
            </a:r>
            <a:r>
              <a:rPr lang="lv-LV" dirty="0" smtClean="0"/>
              <a:t>ir molekulas, kuras rodas šūnas virsmas receptora aktivitātes rezultātā un izplata signālu iekššūnā</a:t>
            </a:r>
          </a:p>
          <a:p>
            <a:r>
              <a:rPr lang="lv-LV" dirty="0" smtClean="0"/>
              <a:t>Sekundārā </a:t>
            </a:r>
            <a:r>
              <a:rPr lang="lv-LV" dirty="0" err="1" smtClean="0"/>
              <a:t>mesendžera</a:t>
            </a:r>
            <a:r>
              <a:rPr lang="lv-LV" dirty="0" smtClean="0"/>
              <a:t> piemērs – </a:t>
            </a:r>
            <a:r>
              <a:rPr lang="lv-LV" dirty="0" err="1" smtClean="0"/>
              <a:t>cAMP</a:t>
            </a:r>
            <a:endParaRPr lang="lv-LV" dirty="0" smtClean="0"/>
          </a:p>
          <a:p>
            <a:pPr lvl="1"/>
            <a:r>
              <a:rPr lang="lv-LV" dirty="0" err="1" smtClean="0"/>
              <a:t>Liganda</a:t>
            </a:r>
            <a:r>
              <a:rPr lang="lv-LV" dirty="0" smtClean="0"/>
              <a:t> piesaistīšanās pie īpašas receptoru klases (GPCR) var aktivēt </a:t>
            </a:r>
            <a:r>
              <a:rPr lang="lv-LV" dirty="0" err="1" smtClean="0"/>
              <a:t>cAMP</a:t>
            </a:r>
            <a:r>
              <a:rPr lang="lv-LV" dirty="0" smtClean="0"/>
              <a:t> sintēzi</a:t>
            </a:r>
          </a:p>
          <a:p>
            <a:pPr lvl="1"/>
            <a:r>
              <a:rPr lang="lv-LV" dirty="0" err="1" smtClean="0"/>
              <a:t>cAMP</a:t>
            </a:r>
            <a:r>
              <a:rPr lang="lv-LV" dirty="0" smtClean="0"/>
              <a:t> tālāk izmaina citu proteīnu aktivitāti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67392"/>
            <a:ext cx="1828800" cy="173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4419600" cy="5410200"/>
          </a:xfrm>
        </p:spPr>
        <p:txBody>
          <a:bodyPr>
            <a:normAutofit/>
          </a:bodyPr>
          <a:lstStyle/>
          <a:p>
            <a:r>
              <a:rPr lang="lv-LV" sz="2400" dirty="0" smtClean="0"/>
              <a:t>Tiek sintezēts aizkuņģa dziedzerī t.s. </a:t>
            </a:r>
            <a:r>
              <a:rPr lang="lv-LV" sz="2400" dirty="0" err="1" smtClean="0"/>
              <a:t>pre-pro</a:t>
            </a:r>
            <a:r>
              <a:rPr lang="lv-LV" sz="2400" dirty="0" smtClean="0"/>
              <a:t> formā</a:t>
            </a:r>
          </a:p>
          <a:p>
            <a:r>
              <a:rPr lang="lv-LV" sz="2400" dirty="0" err="1"/>
              <a:t>P</a:t>
            </a:r>
            <a:r>
              <a:rPr lang="lv-LV" sz="2400" dirty="0" err="1" smtClean="0"/>
              <a:t>reproinsulīns</a:t>
            </a:r>
            <a:r>
              <a:rPr lang="lv-LV" sz="2400" dirty="0" smtClean="0"/>
              <a:t> nonāk </a:t>
            </a:r>
            <a:r>
              <a:rPr lang="lv-LV" sz="2400" dirty="0" err="1" smtClean="0"/>
              <a:t>sekretorajās</a:t>
            </a:r>
            <a:r>
              <a:rPr lang="lv-LV" sz="2400" dirty="0" smtClean="0"/>
              <a:t> granulās, kur tam atšķeļas </a:t>
            </a:r>
            <a:r>
              <a:rPr lang="lv-LV" sz="2400" dirty="0" err="1" smtClean="0"/>
              <a:t>signālsekvence</a:t>
            </a:r>
            <a:endParaRPr lang="lv-LV" sz="2400" dirty="0" smtClean="0"/>
          </a:p>
          <a:p>
            <a:r>
              <a:rPr lang="lv-LV" sz="2400" dirty="0"/>
              <a:t>K</a:t>
            </a:r>
            <a:r>
              <a:rPr lang="lv-LV" sz="2400" dirty="0" smtClean="0"/>
              <a:t>ad glikozes līmenis asinīs sasniedz noteiktu līmeni, </a:t>
            </a:r>
            <a:r>
              <a:rPr lang="lv-LV" sz="2400" dirty="0" err="1" smtClean="0"/>
              <a:t>proteāzes</a:t>
            </a:r>
            <a:r>
              <a:rPr lang="lv-LV" sz="2400" dirty="0" smtClean="0"/>
              <a:t> no </a:t>
            </a:r>
            <a:r>
              <a:rPr lang="lv-LV" sz="2400" dirty="0" err="1" smtClean="0"/>
              <a:t>proinsulīna</a:t>
            </a:r>
            <a:r>
              <a:rPr lang="lv-LV" sz="2400" dirty="0" smtClean="0"/>
              <a:t> izšķeļ t.s. C-peptīdu</a:t>
            </a:r>
          </a:p>
          <a:p>
            <a:r>
              <a:rPr lang="lv-LV" sz="2400" dirty="0" err="1" smtClean="0"/>
              <a:t>Sekretorās</a:t>
            </a:r>
            <a:r>
              <a:rPr lang="lv-LV" sz="2400" dirty="0" smtClean="0"/>
              <a:t> granulas ar aktīvo insulīnu nokļūst asinīs</a:t>
            </a:r>
          </a:p>
          <a:p>
            <a:endParaRPr lang="en-US" sz="2400" dirty="0"/>
          </a:p>
        </p:txBody>
      </p:sp>
      <p:pic>
        <p:nvPicPr>
          <p:cNvPr id="4" name="Picture 2" descr="figure_23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3875088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Peptīdu hormonu sintēze: insulīns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Pro-opiomelanokortīna</a:t>
            </a:r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(POMC) </a:t>
            </a:r>
            <a:r>
              <a:rPr lang="lv-LV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procesēšana</a:t>
            </a:r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58197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914400"/>
            <a:ext cx="3352800" cy="5211763"/>
          </a:xfrm>
        </p:spPr>
        <p:txBody>
          <a:bodyPr>
            <a:normAutofit/>
          </a:bodyPr>
          <a:lstStyle/>
          <a:p>
            <a:r>
              <a:rPr lang="lv-LV" sz="2000" dirty="0" smtClean="0"/>
              <a:t>POMC proteīna gēns kodē 9 dažādus hormonus ar atšķirīgām fizioloģiskām funkcijām</a:t>
            </a:r>
          </a:p>
          <a:p>
            <a:r>
              <a:rPr lang="lv-LV" sz="2000" dirty="0" smtClean="0"/>
              <a:t>POMC tiek producēts </a:t>
            </a:r>
            <a:r>
              <a:rPr lang="lv-LV" sz="2000" dirty="0" err="1" smtClean="0"/>
              <a:t>prepro-</a:t>
            </a:r>
            <a:r>
              <a:rPr lang="lv-LV" sz="2000" dirty="0" smtClean="0"/>
              <a:t> formā</a:t>
            </a:r>
          </a:p>
          <a:p>
            <a:r>
              <a:rPr lang="lv-LV" sz="2000" dirty="0" smtClean="0"/>
              <a:t>No </a:t>
            </a:r>
            <a:r>
              <a:rPr lang="lv-LV" sz="2000" dirty="0" err="1" smtClean="0"/>
              <a:t>prepro-</a:t>
            </a:r>
            <a:r>
              <a:rPr lang="lv-LV" sz="2000" dirty="0" smtClean="0"/>
              <a:t> </a:t>
            </a:r>
            <a:r>
              <a:rPr lang="lv-LV" sz="2000" dirty="0" err="1" smtClean="0"/>
              <a:t>fromas</a:t>
            </a:r>
            <a:r>
              <a:rPr lang="lv-LV" sz="2000" dirty="0" smtClean="0"/>
              <a:t> tiek atšķelts </a:t>
            </a:r>
            <a:r>
              <a:rPr lang="lv-LV" sz="2000" dirty="0" err="1" smtClean="0"/>
              <a:t>signālpeptīds</a:t>
            </a:r>
            <a:endParaRPr lang="lv-LV" sz="2000" dirty="0" smtClean="0"/>
          </a:p>
          <a:p>
            <a:r>
              <a:rPr lang="lv-LV" sz="2000" dirty="0" smtClean="0"/>
              <a:t>Tālāk,  </a:t>
            </a:r>
            <a:r>
              <a:rPr lang="lv-LV" sz="2000" dirty="0" err="1" smtClean="0"/>
              <a:t>pro-</a:t>
            </a:r>
            <a:r>
              <a:rPr lang="lv-LV" sz="2000" dirty="0" smtClean="0"/>
              <a:t> formu sašķeļ audu specifiskas </a:t>
            </a:r>
            <a:r>
              <a:rPr lang="lv-LV" sz="2000" dirty="0" err="1" smtClean="0"/>
              <a:t>proteāzes</a:t>
            </a:r>
            <a:r>
              <a:rPr lang="lv-LV" sz="2000" dirty="0" smtClean="0"/>
              <a:t> – </a:t>
            </a:r>
            <a:r>
              <a:rPr lang="lv-LV" sz="2000" dirty="0" err="1" smtClean="0"/>
              <a:t>prohormonu</a:t>
            </a:r>
            <a:r>
              <a:rPr lang="lv-LV" sz="2000" dirty="0" smtClean="0"/>
              <a:t> </a:t>
            </a:r>
            <a:r>
              <a:rPr lang="lv-LV" sz="2000" dirty="0" err="1" smtClean="0"/>
              <a:t>konvertāzes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50825" y="-2540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Eikazanoīdi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1185862"/>
          </a:xfrm>
        </p:spPr>
        <p:txBody>
          <a:bodyPr/>
          <a:lstStyle/>
          <a:p>
            <a:r>
              <a:rPr lang="lv-LV" sz="2400" dirty="0" err="1" smtClean="0"/>
              <a:t>Arahidonskābes</a:t>
            </a:r>
            <a:r>
              <a:rPr lang="lv-LV" sz="2400" dirty="0" smtClean="0"/>
              <a:t> atvasinājumi</a:t>
            </a:r>
          </a:p>
          <a:p>
            <a:r>
              <a:rPr lang="lv-LV" sz="2400" dirty="0" smtClean="0"/>
              <a:t>Darbojas kā </a:t>
            </a:r>
            <a:r>
              <a:rPr lang="lv-LV" sz="2400" dirty="0" err="1" smtClean="0"/>
              <a:t>parakrīnie</a:t>
            </a:r>
            <a:r>
              <a:rPr lang="lv-LV" sz="2400" dirty="0" smtClean="0"/>
              <a:t> hormoni</a:t>
            </a:r>
            <a:endParaRPr lang="en-US" sz="2400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508250"/>
            <a:ext cx="9094787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41738" y="2238375"/>
            <a:ext cx="216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Arahidonskābe</a:t>
            </a:r>
            <a:endParaRPr lang="en-US" sz="24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0788" y="3162300"/>
            <a:ext cx="2232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Leikotriēns A</a:t>
            </a:r>
            <a:r>
              <a:rPr lang="lv-LV" sz="2400" baseline="-25000"/>
              <a:t>4</a:t>
            </a:r>
            <a:endParaRPr lang="en-US" sz="2400" baseline="-250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5475" y="5087938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Tromboksāns A</a:t>
            </a:r>
            <a:r>
              <a:rPr lang="lv-LV" sz="2400" baseline="-25000"/>
              <a:t>2</a:t>
            </a:r>
            <a:endParaRPr lang="en-US" sz="2400" baseline="-250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2700338"/>
            <a:ext cx="262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400"/>
              <a:t>Prostaglandīns E</a:t>
            </a:r>
            <a:r>
              <a:rPr lang="lv-LV" sz="2400" baseline="-25000"/>
              <a:t>1</a:t>
            </a:r>
            <a:endParaRPr lang="en-US" sz="2400" baseline="-250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6725" y="6010275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lv-LV" sz="2400"/>
              <a:t>Pretiekaisuma zāles (piem. aspirīns     ) bloķē dažu eikazonoīdu biosintēzi</a:t>
            </a:r>
            <a:endParaRPr lang="en-US" sz="2400"/>
          </a:p>
        </p:txBody>
      </p:sp>
      <p:pic>
        <p:nvPicPr>
          <p:cNvPr id="307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6072188"/>
            <a:ext cx="3492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4365625"/>
            <a:ext cx="24495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/>
              <a:t>(Asins pieplūduma regulācija uz dažādiem orgāniem)</a:t>
            </a: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16300" y="5500688"/>
            <a:ext cx="2449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/>
              <a:t>(Asins recēšana)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27763" y="4365625"/>
            <a:ext cx="2916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/>
              <a:t>(Plaušu gludās muskuatūras kontrakcijas)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Steroīdie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981075"/>
            <a:ext cx="8229600" cy="1295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err="1" smtClean="0"/>
              <a:t>Sterolu</a:t>
            </a:r>
            <a:r>
              <a:rPr lang="lv-LV" sz="2400" dirty="0" smtClean="0"/>
              <a:t> atvasinājumi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 smtClean="0"/>
              <a:t>Endokrīnie hormoni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lv-LV" sz="2400" dirty="0"/>
              <a:t>P</a:t>
            </a:r>
            <a:r>
              <a:rPr lang="lv-LV" sz="2400" dirty="0" smtClean="0"/>
              <a:t>ārvietojas asinsritē ar </a:t>
            </a:r>
            <a:r>
              <a:rPr lang="lv-LV" sz="2400" dirty="0" err="1" smtClean="0"/>
              <a:t>nesējproteīnu</a:t>
            </a:r>
            <a:r>
              <a:rPr lang="lv-LV" sz="2400" dirty="0" smtClean="0"/>
              <a:t> palīdzību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pic>
        <p:nvPicPr>
          <p:cNvPr id="144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00263"/>
            <a:ext cx="239395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100263"/>
            <a:ext cx="2803525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4497388"/>
            <a:ext cx="2441575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403725"/>
            <a:ext cx="2449513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92" name="TextBox 3"/>
          <p:cNvSpPr txBox="1">
            <a:spLocks noChangeArrowheads="1"/>
          </p:cNvSpPr>
          <p:nvPr/>
        </p:nvSpPr>
        <p:spPr bwMode="auto">
          <a:xfrm>
            <a:off x="768350" y="3714750"/>
            <a:ext cx="316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000">
                <a:solidFill>
                  <a:srgbClr val="000000"/>
                </a:solidFill>
              </a:rPr>
              <a:t>Testosterons – vīrišķais hormons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4393" name="TextBox 4"/>
          <p:cNvSpPr txBox="1">
            <a:spLocks noChangeArrowheads="1"/>
          </p:cNvSpPr>
          <p:nvPr/>
        </p:nvSpPr>
        <p:spPr bwMode="auto">
          <a:xfrm>
            <a:off x="4737100" y="3925888"/>
            <a:ext cx="3792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000">
                <a:solidFill>
                  <a:srgbClr val="000000"/>
                </a:solidFill>
              </a:rPr>
              <a:t>Estradiols- viens no sievišķajiem hormoniem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4394" name="TextBox 5"/>
          <p:cNvSpPr txBox="1">
            <a:spLocks noChangeArrowheads="1"/>
          </p:cNvSpPr>
          <p:nvPr/>
        </p:nvSpPr>
        <p:spPr bwMode="auto">
          <a:xfrm>
            <a:off x="768350" y="6073775"/>
            <a:ext cx="252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000">
                <a:solidFill>
                  <a:srgbClr val="000000"/>
                </a:solidFill>
              </a:rPr>
              <a:t>Kortizols – regulē glikozes metabolismu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4395" name="TextBox 6"/>
          <p:cNvSpPr txBox="1">
            <a:spLocks noChangeArrowheads="1"/>
          </p:cNvSpPr>
          <p:nvPr/>
        </p:nvSpPr>
        <p:spPr bwMode="auto">
          <a:xfrm>
            <a:off x="4873625" y="6227763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lv-LV" sz="2000">
                <a:solidFill>
                  <a:srgbClr val="000000"/>
                </a:solidFill>
              </a:rPr>
              <a:t>Aldosterons- regulē sāļu ekskrēciju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17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261FD4-872E-4061-AACD-E4FB6F158A01}" type="slidenum">
              <a:rPr lang="en-US">
                <a:solidFill>
                  <a:srgbClr val="898989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89898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4392" grpId="0"/>
      <p:bldP spid="144393" grpId="0"/>
      <p:bldP spid="144394" grpId="0"/>
      <p:bldP spid="1443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Tiroīdie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Tiroīdie</a:t>
            </a:r>
            <a:r>
              <a:rPr lang="lv-LV" sz="2400" dirty="0" smtClean="0"/>
              <a:t> hormoni T</a:t>
            </a:r>
            <a:r>
              <a:rPr lang="lv-LV" sz="2400" baseline="-25000" dirty="0" smtClean="0"/>
              <a:t>3</a:t>
            </a:r>
            <a:r>
              <a:rPr lang="lv-LV" sz="2400" dirty="0" smtClean="0"/>
              <a:t> (</a:t>
            </a:r>
            <a:r>
              <a:rPr lang="lv-LV" sz="2400" dirty="0" err="1" smtClean="0"/>
              <a:t>trijodotrionīns</a:t>
            </a:r>
            <a:r>
              <a:rPr lang="lv-LV" sz="2400" dirty="0" smtClean="0"/>
              <a:t>) un T</a:t>
            </a:r>
            <a:r>
              <a:rPr lang="lv-LV" sz="2400" baseline="-25000" dirty="0" smtClean="0"/>
              <a:t>4</a:t>
            </a:r>
            <a:r>
              <a:rPr lang="lv-LV" sz="2400" dirty="0" smtClean="0"/>
              <a:t> (</a:t>
            </a:r>
            <a:r>
              <a:rPr lang="lv-LV" sz="2400" dirty="0" err="1" smtClean="0"/>
              <a:t>tiroksīns</a:t>
            </a:r>
            <a:r>
              <a:rPr lang="lv-LV" sz="2400" dirty="0" smtClean="0"/>
              <a:t>) tiek sintezēti vairogdziedzera audos no proteīna </a:t>
            </a:r>
            <a:r>
              <a:rPr lang="lv-LV" sz="2400" dirty="0" err="1" smtClean="0"/>
              <a:t>tiroglobulīna</a:t>
            </a:r>
            <a:r>
              <a:rPr lang="lv-LV" sz="2400" dirty="0" smtClean="0"/>
              <a:t> prekursora</a:t>
            </a:r>
          </a:p>
          <a:p>
            <a:r>
              <a:rPr lang="lv-LV" sz="2400" dirty="0" err="1" smtClean="0"/>
              <a:t>Tiroglobulīns</a:t>
            </a:r>
            <a:r>
              <a:rPr lang="lv-LV" sz="2400" dirty="0" smtClean="0"/>
              <a:t> ir liels (660 </a:t>
            </a:r>
            <a:r>
              <a:rPr lang="lv-LV" sz="2400" dirty="0" err="1" smtClean="0"/>
              <a:t>kDa</a:t>
            </a:r>
            <a:r>
              <a:rPr lang="lv-LV" sz="2400" dirty="0" smtClean="0"/>
              <a:t>) proteīns, kuram tiek </a:t>
            </a:r>
            <a:r>
              <a:rPr lang="lv-LV" sz="2400" dirty="0" err="1" smtClean="0"/>
              <a:t>enzimātiski</a:t>
            </a:r>
            <a:r>
              <a:rPr lang="lv-LV" sz="2400" dirty="0" smtClean="0"/>
              <a:t> </a:t>
            </a:r>
            <a:r>
              <a:rPr lang="lv-LV" sz="2400" dirty="0" err="1" smtClean="0"/>
              <a:t>jodēti</a:t>
            </a:r>
            <a:r>
              <a:rPr lang="lv-LV" sz="2400" dirty="0" smtClean="0"/>
              <a:t> ap 20 </a:t>
            </a:r>
            <a:r>
              <a:rPr lang="lv-LV" sz="2400" dirty="0" err="1" smtClean="0"/>
              <a:t>Tyr</a:t>
            </a:r>
            <a:r>
              <a:rPr lang="lv-LV" sz="2400" dirty="0" smtClean="0"/>
              <a:t> atlikumi, kuri pēc tam kondensējas</a:t>
            </a:r>
          </a:p>
          <a:p>
            <a:r>
              <a:rPr lang="lv-LV" sz="2400" dirty="0" smtClean="0"/>
              <a:t>T</a:t>
            </a:r>
            <a:r>
              <a:rPr lang="lv-LV" sz="2400" baseline="-25000" dirty="0" smtClean="0"/>
              <a:t>3</a:t>
            </a:r>
            <a:r>
              <a:rPr lang="lv-LV" sz="2400" dirty="0" smtClean="0"/>
              <a:t> un T</a:t>
            </a:r>
            <a:r>
              <a:rPr lang="lv-LV" sz="2400" baseline="-25000" dirty="0" smtClean="0"/>
              <a:t>4</a:t>
            </a:r>
            <a:r>
              <a:rPr lang="lv-LV" sz="2400" dirty="0" smtClean="0"/>
              <a:t> tiek </a:t>
            </a:r>
            <a:r>
              <a:rPr lang="lv-LV" sz="2400" dirty="0" err="1" smtClean="0"/>
              <a:t>proteolītiski</a:t>
            </a:r>
            <a:r>
              <a:rPr lang="lv-LV" sz="2400" dirty="0" smtClean="0"/>
              <a:t> atbrīvoti no </a:t>
            </a:r>
            <a:r>
              <a:rPr lang="lv-LV" sz="2400" dirty="0" err="1" smtClean="0"/>
              <a:t>tiroglobulīna</a:t>
            </a:r>
            <a:endParaRPr lang="lv-LV" sz="2400" dirty="0" smtClean="0"/>
          </a:p>
          <a:p>
            <a:r>
              <a:rPr lang="lv-LV" sz="2400" dirty="0" err="1" smtClean="0"/>
              <a:t>Tiroīdie</a:t>
            </a:r>
            <a:r>
              <a:rPr lang="lv-LV" sz="2400" dirty="0" smtClean="0"/>
              <a:t> hormoni stimulē enerģiju producējošo metabolismu, īpaši aknās un muskuļu šūnās</a:t>
            </a:r>
          </a:p>
          <a:p>
            <a:r>
              <a:rPr lang="lv-LV" sz="2400" dirty="0" err="1" smtClean="0"/>
              <a:t>Tiroīdie</a:t>
            </a:r>
            <a:r>
              <a:rPr lang="lv-LV" sz="2400" dirty="0" smtClean="0"/>
              <a:t> hormoni piesaistās nukleārajiem receptoriem, kuri ir transkripcijas aktivatori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5047"/>
            <a:ext cx="2886075" cy="185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94" y="4848096"/>
            <a:ext cx="2590800" cy="194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86333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T</a:t>
            </a:r>
            <a:r>
              <a:rPr lang="lv-LV" sz="2400" baseline="-25000" dirty="0" smtClean="0"/>
              <a:t>3</a:t>
            </a:r>
          </a:p>
          <a:p>
            <a:pPr algn="ctr"/>
            <a:r>
              <a:rPr lang="lv-LV" sz="2400" dirty="0" smtClean="0"/>
              <a:t>(</a:t>
            </a:r>
            <a:r>
              <a:rPr lang="lv-LV" sz="2400" dirty="0" err="1" smtClean="0"/>
              <a:t>Trijodotironīns</a:t>
            </a:r>
            <a:r>
              <a:rPr lang="lv-LV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04694" y="4617263"/>
            <a:ext cx="164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T</a:t>
            </a:r>
            <a:r>
              <a:rPr lang="lv-LV" sz="2400" baseline="-25000" dirty="0" smtClean="0"/>
              <a:t>4</a:t>
            </a:r>
          </a:p>
          <a:p>
            <a:pPr algn="ctr"/>
            <a:r>
              <a:rPr lang="lv-LV" sz="2400" dirty="0" smtClean="0"/>
              <a:t>(</a:t>
            </a:r>
            <a:r>
              <a:rPr lang="lv-LV" sz="2400" dirty="0" err="1" smtClean="0"/>
              <a:t>Tiroksīns</a:t>
            </a:r>
            <a:r>
              <a:rPr lang="lv-LV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9217"/>
            <a:ext cx="4400550" cy="354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3" y="4461372"/>
            <a:ext cx="4610100" cy="2038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3840872"/>
            <a:ext cx="250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Condensation</a:t>
            </a:r>
            <a:endParaRPr lang="lv-LV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85321"/>
            <a:ext cx="2093680" cy="167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486400" y="54864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484396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Proteolysis</a:t>
            </a:r>
            <a:endParaRPr lang="lv-LV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304800"/>
            <a:ext cx="3693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Tiroīdo hormonu biosintēze</a:t>
            </a:r>
            <a:endParaRPr lang="lv-LV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9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Kateholamīni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596" y="838200"/>
            <a:ext cx="9022195" cy="1524000"/>
          </a:xfrm>
        </p:spPr>
        <p:txBody>
          <a:bodyPr>
            <a:normAutofit fontScale="92500"/>
          </a:bodyPr>
          <a:lstStyle/>
          <a:p>
            <a:r>
              <a:rPr lang="lv-LV" sz="2400" dirty="0" err="1" smtClean="0"/>
              <a:t>Monoamīnu</a:t>
            </a:r>
            <a:r>
              <a:rPr lang="lv-LV" sz="2400" dirty="0" smtClean="0"/>
              <a:t> hormoni un </a:t>
            </a:r>
            <a:r>
              <a:rPr lang="lv-LV" sz="2400" dirty="0" err="1" smtClean="0"/>
              <a:t>neirotransmiteri</a:t>
            </a:r>
            <a:endParaRPr lang="lv-LV" sz="2400" dirty="0" smtClean="0"/>
          </a:p>
          <a:p>
            <a:r>
              <a:rPr lang="lv-LV" sz="2400" dirty="0"/>
              <a:t>Zināmākie pārstāvji – </a:t>
            </a:r>
            <a:r>
              <a:rPr lang="lv-LV" sz="2400" dirty="0" smtClean="0"/>
              <a:t>adrenalīns (</a:t>
            </a:r>
            <a:r>
              <a:rPr lang="lv-LV" sz="2400" dirty="0" err="1" smtClean="0"/>
              <a:t>epinefrīns</a:t>
            </a:r>
            <a:r>
              <a:rPr lang="lv-LV" sz="2400" dirty="0" smtClean="0"/>
              <a:t>), </a:t>
            </a:r>
            <a:r>
              <a:rPr lang="lv-LV" sz="2400" dirty="0" err="1"/>
              <a:t>noradrenalīns</a:t>
            </a:r>
            <a:r>
              <a:rPr lang="lv-LV" sz="2400" dirty="0"/>
              <a:t> un dopamīns</a:t>
            </a:r>
          </a:p>
          <a:p>
            <a:r>
              <a:rPr lang="lv-LV" sz="2400" dirty="0" smtClean="0"/>
              <a:t>Tiek sintezēti no tirozīna</a:t>
            </a:r>
          </a:p>
          <a:p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4950"/>
            <a:ext cx="3694092" cy="4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3369718" cy="408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68"/>
            <a:ext cx="8229600" cy="1143000"/>
          </a:xfrm>
        </p:spPr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Slāpeļa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oksīds NO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85650"/>
            <a:ext cx="86106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NO ir samērā stabils brīvais radikālis, kuru sintezē NO </a:t>
            </a:r>
            <a:r>
              <a:rPr lang="lv-LV" sz="2400" dirty="0" err="1" smtClean="0"/>
              <a:t>sintāze</a:t>
            </a:r>
            <a:r>
              <a:rPr lang="lv-LV" sz="2400" dirty="0" smtClean="0"/>
              <a:t>, oksidējot arginīnu ar molekulāro skābekli:</a:t>
            </a:r>
          </a:p>
          <a:p>
            <a:pPr marL="0" indent="0">
              <a:buNone/>
            </a:pPr>
            <a:r>
              <a:rPr lang="lv-LV" sz="2400" dirty="0" smtClean="0"/>
              <a:t>Arginīns + 1,5NADPH + 2O</a:t>
            </a:r>
            <a:r>
              <a:rPr lang="lv-LV" sz="2400" baseline="-25000" dirty="0" smtClean="0"/>
              <a:t>2</a:t>
            </a:r>
            <a:r>
              <a:rPr lang="lv-LV" sz="2400" dirty="0" smtClean="0"/>
              <a:t> </a:t>
            </a:r>
            <a:r>
              <a:rPr lang="lv-LV" sz="2400" dirty="0" smtClean="0">
                <a:latin typeface="Calibri"/>
              </a:rPr>
              <a:t>→ </a:t>
            </a:r>
            <a:r>
              <a:rPr lang="lv-LV" sz="2400" dirty="0" err="1" smtClean="0">
                <a:latin typeface="Calibri"/>
              </a:rPr>
              <a:t>Citrullīns</a:t>
            </a:r>
            <a:r>
              <a:rPr lang="lv-LV" sz="2400" dirty="0" smtClean="0">
                <a:latin typeface="Calibri"/>
              </a:rPr>
              <a:t> + 1,5NADP</a:t>
            </a:r>
            <a:r>
              <a:rPr lang="lv-LV" sz="2400" baseline="30000" dirty="0" smtClean="0">
                <a:latin typeface="Calibri"/>
              </a:rPr>
              <a:t>+</a:t>
            </a:r>
            <a:r>
              <a:rPr lang="lv-LV" sz="2400" dirty="0" smtClean="0">
                <a:latin typeface="Calibri"/>
              </a:rPr>
              <a:t> +2H</a:t>
            </a:r>
            <a:r>
              <a:rPr lang="lv-LV" sz="2400" baseline="-25000" dirty="0" smtClean="0">
                <a:latin typeface="Calibri"/>
              </a:rPr>
              <a:t>2</a:t>
            </a:r>
            <a:r>
              <a:rPr lang="lv-LV" sz="2400" dirty="0" smtClean="0">
                <a:latin typeface="Calibri"/>
              </a:rPr>
              <a:t>O + </a:t>
            </a:r>
            <a:r>
              <a:rPr lang="lv-LV" sz="2400" b="1" dirty="0" smtClean="0">
                <a:latin typeface="Calibri"/>
              </a:rPr>
              <a:t>NO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33279"/>
            <a:ext cx="2253312" cy="8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2090737" cy="77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505200"/>
            <a:ext cx="906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/>
              <a:t>NO ir </a:t>
            </a:r>
            <a:r>
              <a:rPr lang="lv-LV" sz="2400" dirty="0" err="1" smtClean="0"/>
              <a:t>signālmolekula</a:t>
            </a:r>
            <a:r>
              <a:rPr lang="lv-LV" sz="2400" dirty="0" smtClean="0"/>
              <a:t>, kuru var uzskatīt arī par sava veida hormonu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/>
              <a:t>Tā kā NO ir gāze, tā var difundēt caur šūnu membrānu uz blakus esošajām šūnām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/>
              <a:t>NO aktivē </a:t>
            </a:r>
            <a:r>
              <a:rPr lang="lv-LV" sz="2400" dirty="0" err="1" smtClean="0"/>
              <a:t>guanilciklāzi</a:t>
            </a:r>
            <a:r>
              <a:rPr lang="lv-LV" sz="2400" dirty="0" smtClean="0"/>
              <a:t>, kura šūnā producē sekundāro </a:t>
            </a:r>
            <a:r>
              <a:rPr lang="lv-LV" sz="2400" dirty="0" err="1" smtClean="0"/>
              <a:t>mesendžeri</a:t>
            </a:r>
            <a:r>
              <a:rPr lang="lv-LV" sz="2400" dirty="0" smtClean="0"/>
              <a:t> </a:t>
            </a:r>
            <a:r>
              <a:rPr lang="lv-LV" sz="2400" dirty="0" err="1" smtClean="0"/>
              <a:t>cGMP</a:t>
            </a:r>
            <a:endParaRPr lang="lv-LV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err="1" smtClean="0"/>
              <a:t>cGMP</a:t>
            </a:r>
            <a:r>
              <a:rPr lang="lv-LV" sz="2400" dirty="0" smtClean="0"/>
              <a:t> tālāk aktivē </a:t>
            </a:r>
            <a:r>
              <a:rPr lang="lv-LV" sz="2400" dirty="0" err="1" smtClean="0"/>
              <a:t>cGMP</a:t>
            </a:r>
            <a:r>
              <a:rPr lang="lv-LV" sz="2400" dirty="0" smtClean="0"/>
              <a:t> atkarīgo </a:t>
            </a:r>
            <a:r>
              <a:rPr lang="lv-LV" sz="2400" dirty="0" err="1" smtClean="0"/>
              <a:t>kināzi</a:t>
            </a:r>
            <a:r>
              <a:rPr lang="lv-LV" sz="2400" dirty="0" smtClean="0"/>
              <a:t>, kura </a:t>
            </a:r>
            <a:r>
              <a:rPr lang="lv-LV" sz="2400" dirty="0" err="1" smtClean="0"/>
              <a:t>fosforilē</a:t>
            </a:r>
            <a:r>
              <a:rPr lang="lv-LV" sz="2400" dirty="0" smtClean="0"/>
              <a:t> dažādus </a:t>
            </a:r>
            <a:r>
              <a:rPr lang="lv-LV" sz="2400" dirty="0" err="1" smtClean="0"/>
              <a:t>mērķproteīnus</a:t>
            </a:r>
            <a:endParaRPr lang="lv-LV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/>
              <a:t>NO darbības piemērs: asinsspiediena pazemināšana, </a:t>
            </a:r>
            <a:r>
              <a:rPr lang="lv-LV" sz="2400" dirty="0" err="1" smtClean="0"/>
              <a:t>kināzei</a:t>
            </a:r>
            <a:r>
              <a:rPr lang="lv-LV" sz="2400" dirty="0" smtClean="0"/>
              <a:t> </a:t>
            </a:r>
            <a:r>
              <a:rPr lang="lv-LV" sz="2400" dirty="0" err="1" smtClean="0"/>
              <a:t>fosforilējot</a:t>
            </a:r>
            <a:r>
              <a:rPr lang="lv-LV" sz="2400" dirty="0"/>
              <a:t> </a:t>
            </a:r>
            <a:r>
              <a:rPr lang="lv-LV" sz="2400" dirty="0" smtClean="0"/>
              <a:t>proteīnus gludajā muskulatūrā ap asinsvadiem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smtClean="0"/>
              <a:t>No grieķu  ὁρμή - stimuls, impulss</a:t>
            </a:r>
          </a:p>
          <a:p>
            <a:r>
              <a:rPr lang="lv-LV" dirty="0" smtClean="0"/>
              <a:t>Hormoni ir ķīmiskas substances, kuras izdala šūna, lai ietekmētu bioķīmiskos procesus citā organisma šūnā</a:t>
            </a:r>
          </a:p>
          <a:p>
            <a:r>
              <a:rPr lang="lv-LV" dirty="0" smtClean="0"/>
              <a:t>Hormonus izdala visi daudzšūnu organismi</a:t>
            </a:r>
          </a:p>
          <a:p>
            <a:r>
              <a:rPr lang="lv-LV" dirty="0" smtClean="0"/>
              <a:t>Hormonālie signāli:</a:t>
            </a:r>
          </a:p>
          <a:p>
            <a:pPr lvl="1"/>
            <a:r>
              <a:rPr lang="lv-LV" dirty="0" smtClean="0"/>
              <a:t> koordinē un integrē dažādu audu metaboliskos procesus</a:t>
            </a:r>
          </a:p>
          <a:p>
            <a:pPr lvl="1"/>
            <a:r>
              <a:rPr lang="lv-LV" dirty="0" smtClean="0"/>
              <a:t>optimizē enerģijas un metabolītu sadalījumu starp orgāniem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Hormonu produkcijas regulēšana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Pašu hormonu produkcijas regulēšana aizsākas centrālajā nervu sistēmā (CNS)</a:t>
            </a:r>
          </a:p>
          <a:p>
            <a:r>
              <a:rPr lang="lv-LV" sz="2400" dirty="0" smtClean="0"/>
              <a:t>Signāli no CNS nonāk </a:t>
            </a:r>
            <a:r>
              <a:rPr lang="lv-LV" sz="2400" dirty="0" err="1" smtClean="0"/>
              <a:t>hipotolāmā</a:t>
            </a:r>
            <a:r>
              <a:rPr lang="lv-LV" sz="2400" dirty="0" smtClean="0"/>
              <a:t>, kurš ir endokrīnās sistēmas regulācijas centrs</a:t>
            </a:r>
          </a:p>
          <a:p>
            <a:r>
              <a:rPr lang="lv-LV" sz="2400" dirty="0" err="1" smtClean="0"/>
              <a:t>Hipotolāms</a:t>
            </a:r>
            <a:r>
              <a:rPr lang="lv-LV" sz="2400" dirty="0" smtClean="0"/>
              <a:t> tālāk signālus nodod primārajiem mērķiem – priekšējai un aizmugurējai hipofīzei</a:t>
            </a:r>
          </a:p>
          <a:p>
            <a:r>
              <a:rPr lang="lv-LV" sz="2400" dirty="0" smtClean="0"/>
              <a:t>Daži hipofīzes ražotie hormoni nokļūst otrējos mērķos – t.i., citos dziedzeros</a:t>
            </a:r>
          </a:p>
          <a:p>
            <a:r>
              <a:rPr lang="lv-LV" sz="2400" dirty="0" smtClean="0"/>
              <a:t>Pārējie hipofīzes un citu dziedzeru  ražotie hormoni nokļūst galīgajos mērķos – t.i., šūnās, kurās nepieciešams regulēt metaboliskos procesus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3602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Cilvēka endokrīnie dziedzeri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123352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5429" y="914400"/>
            <a:ext cx="162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Hipotalāms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273868"/>
            <a:ext cx="162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Hipofīze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Vairogdziedzeris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88429" y="3690317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Adipozie</a:t>
            </a:r>
            <a:r>
              <a:rPr lang="lv-LV" sz="2000" dirty="0" smtClean="0"/>
              <a:t> audi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31971" y="404422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Virsnieres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88429" y="4343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Aizkuņģa dziedzeris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5486400"/>
            <a:ext cx="1186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Olnīcas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88429" y="6096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Sēklinieki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23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69900"/>
            <a:ext cx="8912225" cy="61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-38034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Hipofīzes hormoni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876800" cy="4525963"/>
          </a:xfrm>
        </p:spPr>
        <p:txBody>
          <a:bodyPr>
            <a:normAutofit fontScale="92500" lnSpcReduction="10000"/>
          </a:bodyPr>
          <a:lstStyle/>
          <a:p>
            <a:r>
              <a:rPr lang="lv-LV" sz="2400" i="1" dirty="0"/>
              <a:t>P</a:t>
            </a:r>
            <a:r>
              <a:rPr lang="lv-LV" sz="2400" i="1" dirty="0" smtClean="0"/>
              <a:t>riekšējā hipofīze</a:t>
            </a:r>
            <a:r>
              <a:rPr lang="lv-LV" sz="2400" dirty="0" smtClean="0"/>
              <a:t> atbild uz hipotalāmā ražotajiem hormoniem un producē t.s. </a:t>
            </a:r>
            <a:r>
              <a:rPr lang="lv-LV" sz="2400" i="1" dirty="0" err="1" smtClean="0"/>
              <a:t>tropīnus</a:t>
            </a:r>
            <a:r>
              <a:rPr lang="lv-LV" sz="2400" dirty="0" smtClean="0"/>
              <a:t> – peptīdu hormonus ar samērā augstu </a:t>
            </a:r>
            <a:r>
              <a:rPr lang="lv-LV" sz="2400" dirty="0" err="1" smtClean="0"/>
              <a:t>molsvaru</a:t>
            </a:r>
            <a:endParaRPr lang="lv-LV" sz="2400" dirty="0" smtClean="0"/>
          </a:p>
          <a:p>
            <a:r>
              <a:rPr lang="lv-LV" sz="2400" dirty="0" err="1" smtClean="0"/>
              <a:t>Tropīni</a:t>
            </a:r>
            <a:r>
              <a:rPr lang="lv-LV" sz="2400" dirty="0" smtClean="0"/>
              <a:t> tālāk aktivē citus hormonu dziedzerus</a:t>
            </a:r>
          </a:p>
          <a:p>
            <a:r>
              <a:rPr lang="lv-LV" sz="2400" i="1" dirty="0" smtClean="0"/>
              <a:t>Aizmugurējā hipofīze</a:t>
            </a:r>
            <a:r>
              <a:rPr lang="lv-LV" sz="2400" dirty="0" smtClean="0"/>
              <a:t> satur </a:t>
            </a:r>
            <a:r>
              <a:rPr lang="lv-LV" sz="2400" dirty="0" err="1" smtClean="0"/>
              <a:t>hipotolāma</a:t>
            </a:r>
            <a:r>
              <a:rPr lang="lv-LV" sz="2400" dirty="0" smtClean="0"/>
              <a:t> nervu aksonu galus</a:t>
            </a:r>
          </a:p>
          <a:p>
            <a:r>
              <a:rPr lang="lv-LV" sz="2400" dirty="0" err="1" smtClean="0"/>
              <a:t>Hipotolāmā</a:t>
            </a:r>
            <a:r>
              <a:rPr lang="lv-LV" sz="2400" dirty="0" smtClean="0"/>
              <a:t> producējas īsi peptīdu hormoni </a:t>
            </a:r>
            <a:r>
              <a:rPr lang="lv-LV" sz="2400" dirty="0" err="1" smtClean="0"/>
              <a:t>oksitocīns</a:t>
            </a:r>
            <a:r>
              <a:rPr lang="lv-LV" sz="2400" dirty="0" smtClean="0"/>
              <a:t> un </a:t>
            </a:r>
            <a:r>
              <a:rPr lang="lv-LV" sz="2400" dirty="0" err="1" smtClean="0"/>
              <a:t>vasopresīns</a:t>
            </a:r>
            <a:r>
              <a:rPr lang="lv-LV" sz="2400" dirty="0" smtClean="0"/>
              <a:t>, kuri pa aksoniem nokļūst aizmugurējā hipofīzē un no turienes </a:t>
            </a:r>
            <a:r>
              <a:rPr lang="lv-LV" sz="2400" dirty="0" err="1" smtClean="0"/>
              <a:t>sekretējas</a:t>
            </a:r>
            <a:r>
              <a:rPr lang="lv-LV" sz="2400" dirty="0" smtClean="0"/>
              <a:t> asins plūsmā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figure_23_0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85" y="304800"/>
            <a:ext cx="4182015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1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8068"/>
            <a:ext cx="8229600" cy="1143000"/>
          </a:xfrm>
        </p:spPr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Oksitocīns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vasopresīns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066800"/>
            <a:ext cx="5410200" cy="5486400"/>
          </a:xfrm>
        </p:spPr>
        <p:txBody>
          <a:bodyPr>
            <a:normAutofit lnSpcReduction="10000"/>
          </a:bodyPr>
          <a:lstStyle/>
          <a:p>
            <a:r>
              <a:rPr lang="lv-LV" sz="2200" dirty="0" smtClean="0"/>
              <a:t>Vienīgie hormoni, kurus sekretē aizmugurējā </a:t>
            </a:r>
            <a:r>
              <a:rPr lang="lv-LV" sz="2200" dirty="0" smtClean="0"/>
              <a:t>hipofīze (bet producē hipotolāms)</a:t>
            </a:r>
            <a:endParaRPr lang="lv-LV" sz="2200" dirty="0" smtClean="0"/>
          </a:p>
          <a:p>
            <a:r>
              <a:rPr lang="lv-LV" sz="2200" dirty="0" smtClean="0"/>
              <a:t>Ļoti līdzīga struktūra, bet ļoti atšķirīgas funkcijas</a:t>
            </a:r>
          </a:p>
          <a:p>
            <a:r>
              <a:rPr lang="lv-LV" sz="2200" dirty="0" err="1" smtClean="0"/>
              <a:t>Vasopresīns</a:t>
            </a:r>
            <a:r>
              <a:rPr lang="lv-LV" sz="2200" dirty="0" smtClean="0"/>
              <a:t> pastiprina ūdens </a:t>
            </a:r>
            <a:r>
              <a:rPr lang="lv-LV" sz="2200" dirty="0" err="1" smtClean="0"/>
              <a:t>reabsorbciju</a:t>
            </a:r>
            <a:r>
              <a:rPr lang="lv-LV" sz="2200" dirty="0" smtClean="0"/>
              <a:t> nierēs, kā arī paaugstina asinsspiedienu</a:t>
            </a:r>
          </a:p>
          <a:p>
            <a:r>
              <a:rPr lang="lv-LV" sz="2200" dirty="0" err="1" smtClean="0"/>
              <a:t>Oksitocīns</a:t>
            </a:r>
            <a:r>
              <a:rPr lang="lv-LV" sz="2200" dirty="0" smtClean="0"/>
              <a:t> ir zīdītāju </a:t>
            </a:r>
            <a:r>
              <a:rPr lang="lv-LV" sz="2200" dirty="0" err="1" smtClean="0"/>
              <a:t>neirofizioloģisks</a:t>
            </a:r>
            <a:r>
              <a:rPr lang="lv-LV" sz="2200" dirty="0" smtClean="0"/>
              <a:t> hormons, kurš pārsvarā darbojas kā smadzeņu </a:t>
            </a:r>
            <a:r>
              <a:rPr lang="lv-LV" sz="2200" dirty="0" err="1" smtClean="0"/>
              <a:t>neiromodulators</a:t>
            </a:r>
            <a:endParaRPr lang="lv-LV" sz="2200" dirty="0" smtClean="0"/>
          </a:p>
          <a:p>
            <a:r>
              <a:rPr lang="lv-LV" sz="2200" dirty="0" err="1" smtClean="0"/>
              <a:t>Oksitocīns</a:t>
            </a:r>
            <a:r>
              <a:rPr lang="lv-LV" sz="2200" dirty="0" smtClean="0"/>
              <a:t> ir nozīmīgs hormons dažādu sociālo saišu veidošanā – t.sk. mīlestībā, rūpēs par pēcnācējiem, </a:t>
            </a:r>
            <a:r>
              <a:rPr lang="lv-LV" sz="2200" dirty="0" err="1" smtClean="0"/>
              <a:t>etnocentriskumā</a:t>
            </a:r>
            <a:r>
              <a:rPr lang="lv-LV" sz="2200" dirty="0" smtClean="0"/>
              <a:t>, u.c.</a:t>
            </a:r>
          </a:p>
          <a:p>
            <a:r>
              <a:rPr lang="lv-LV" sz="2200" dirty="0" smtClean="0"/>
              <a:t>Citas </a:t>
            </a:r>
            <a:r>
              <a:rPr lang="lv-LV" sz="2200" dirty="0" err="1" smtClean="0"/>
              <a:t>oksitocīna</a:t>
            </a:r>
            <a:r>
              <a:rPr lang="lv-LV" sz="2200" dirty="0" smtClean="0"/>
              <a:t> funkcijas ietver dzemdību atvieglošanu un laktācijas ierosināšanu</a:t>
            </a:r>
          </a:p>
          <a:p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579884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23_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838575" cy="709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Hormonu kaskādes piemērs: </a:t>
            </a:r>
            <a:r>
              <a:rPr lang="lv-LV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kortizols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648200"/>
          </a:xfrm>
        </p:spPr>
        <p:txBody>
          <a:bodyPr>
            <a:normAutofit lnSpcReduction="10000"/>
          </a:bodyPr>
          <a:lstStyle/>
          <a:p>
            <a:r>
              <a:rPr lang="lv-LV" sz="2400" dirty="0" err="1" smtClean="0"/>
              <a:t>Kortizols</a:t>
            </a:r>
            <a:r>
              <a:rPr lang="lv-LV" sz="2400" dirty="0" smtClean="0"/>
              <a:t> ir </a:t>
            </a:r>
            <a:r>
              <a:rPr lang="lv-LV" sz="2400" dirty="0" err="1" smtClean="0"/>
              <a:t>steroīdais</a:t>
            </a:r>
            <a:r>
              <a:rPr lang="lv-LV" sz="2400" dirty="0" smtClean="0"/>
              <a:t> hormons, kurš stimulē </a:t>
            </a:r>
            <a:r>
              <a:rPr lang="lv-LV" sz="2400" dirty="0" err="1" smtClean="0"/>
              <a:t>glikoneoģenēzi</a:t>
            </a:r>
            <a:r>
              <a:rPr lang="lv-LV" sz="2400" dirty="0" smtClean="0"/>
              <a:t>, kā arī ierosina </a:t>
            </a:r>
            <a:r>
              <a:rPr lang="lv-LV" sz="2400" dirty="0" err="1" smtClean="0"/>
              <a:t>antistresa</a:t>
            </a:r>
            <a:r>
              <a:rPr lang="lv-LV" sz="2400" dirty="0" smtClean="0"/>
              <a:t> un pretiekaisuma ceļus</a:t>
            </a:r>
          </a:p>
          <a:p>
            <a:r>
              <a:rPr lang="lv-LV" sz="2400" dirty="0" smtClean="0"/>
              <a:t>Hipotalāmā pēc CNS signāla saņemšanas tiek producēti nanogrami CRH hormona</a:t>
            </a:r>
          </a:p>
          <a:p>
            <a:r>
              <a:rPr lang="lv-LV" sz="2400" dirty="0" smtClean="0"/>
              <a:t>Hipofīzē CRH ierosina ACTH producēšanu mikrogramu daudzumos</a:t>
            </a:r>
          </a:p>
          <a:p>
            <a:r>
              <a:rPr lang="lv-LV" sz="2400" dirty="0" smtClean="0"/>
              <a:t>Virsnierēs ACTH ierosina </a:t>
            </a:r>
            <a:r>
              <a:rPr lang="lv-LV" sz="2400" dirty="0" err="1" smtClean="0"/>
              <a:t>kortizola</a:t>
            </a:r>
            <a:r>
              <a:rPr lang="lv-LV" sz="2400" dirty="0" smtClean="0"/>
              <a:t> producēšanu miligramu daudzumos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Glikozes koncentrācijas regulēšana asinīs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igure_23_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" y="838200"/>
            <a:ext cx="6167438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511" y="1371600"/>
            <a:ext cx="75438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Glikozes normāla koncentrācija asinīs ir 60-90 mg/100ml</a:t>
            </a:r>
          </a:p>
          <a:p>
            <a:r>
              <a:rPr lang="lv-LV" sz="2400" dirty="0" smtClean="0"/>
              <a:t>Glikozes koncentrāciju regulē hormoni – insulīns un glikagons, kā arī adrenalīns un </a:t>
            </a:r>
            <a:r>
              <a:rPr lang="lv-LV" sz="2400" dirty="0" err="1" smtClean="0"/>
              <a:t>kortizols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23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Paēdis organisms: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lipogēniskās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aknas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igure_23_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177"/>
            <a:ext cx="6629400" cy="580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096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Pēc </a:t>
            </a:r>
            <a:r>
              <a:rPr lang="lv-LV" sz="2000" dirty="0" smtClean="0"/>
              <a:t>maltītes</a:t>
            </a:r>
            <a:r>
              <a:rPr lang="lv-LV" sz="2000" dirty="0"/>
              <a:t> </a:t>
            </a:r>
            <a:r>
              <a:rPr lang="lv-LV" sz="2000" dirty="0" smtClean="0"/>
              <a:t>glikozes līmenis asinīs paaugstinās, kas izraisa insulīna sekretēšanos</a:t>
            </a:r>
            <a:endParaRPr lang="lv-LV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Insulīns stimulē glikozes nokļūšanu aknās, kā arī smadzenēs, taukaudos un muskuļos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114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Aknās glikoze tiek pārvēsta </a:t>
            </a:r>
            <a:r>
              <a:rPr lang="lv-LV" sz="2000" dirty="0" err="1" smtClean="0"/>
              <a:t>glikogēnā</a:t>
            </a:r>
            <a:r>
              <a:rPr lang="lv-LV" sz="2000" dirty="0" smtClean="0"/>
              <a:t> un </a:t>
            </a:r>
            <a:r>
              <a:rPr lang="lv-LV" sz="2000" dirty="0" err="1" smtClean="0"/>
              <a:t>Acetil-CoA,</a:t>
            </a:r>
            <a:r>
              <a:rPr lang="lv-LV" sz="2000" dirty="0"/>
              <a:t> </a:t>
            </a:r>
            <a:r>
              <a:rPr lang="lv-LV" sz="2000" dirty="0" smtClean="0"/>
              <a:t>no kura tālāk tiek sintezēti </a:t>
            </a:r>
            <a:r>
              <a:rPr lang="lv-LV" sz="2000" dirty="0" err="1" smtClean="0"/>
              <a:t>triglicerīdi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Insulīna darbības mehānisms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" y="15240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Insulīns piesaistās pie insulīna receptoriem (INSR) uz </a:t>
            </a:r>
            <a:r>
              <a:rPr lang="lv-LV" sz="2400" dirty="0"/>
              <a:t>mērķa </a:t>
            </a:r>
            <a:r>
              <a:rPr lang="lv-LV" sz="2400" dirty="0" smtClean="0"/>
              <a:t>šūnu virsmas</a:t>
            </a:r>
          </a:p>
          <a:p>
            <a:r>
              <a:rPr lang="lv-LV" sz="2400" dirty="0" smtClean="0"/>
              <a:t>INSR ir </a:t>
            </a:r>
            <a:r>
              <a:rPr lang="lv-LV" sz="2400" dirty="0" err="1" smtClean="0"/>
              <a:t>transmebrānu</a:t>
            </a:r>
            <a:r>
              <a:rPr lang="lv-LV" sz="2400" dirty="0" smtClean="0"/>
              <a:t> proteīni ar </a:t>
            </a:r>
            <a:r>
              <a:rPr lang="lv-LV" sz="2400" dirty="0" err="1" smtClean="0"/>
              <a:t>tirozīnkināzes</a:t>
            </a:r>
            <a:r>
              <a:rPr lang="lv-LV" sz="2400" dirty="0" smtClean="0"/>
              <a:t> aktivitāti (</a:t>
            </a:r>
            <a:r>
              <a:rPr lang="lv-LV" sz="2400" b="1" u="sng" dirty="0" err="1" smtClean="0"/>
              <a:t>r</a:t>
            </a:r>
            <a:r>
              <a:rPr lang="lv-LV" sz="2400" dirty="0" err="1" smtClean="0"/>
              <a:t>eceptor</a:t>
            </a:r>
            <a:r>
              <a:rPr lang="lv-LV" sz="2400" dirty="0" smtClean="0"/>
              <a:t> </a:t>
            </a:r>
            <a:r>
              <a:rPr lang="lv-LV" sz="2400" b="1" u="sng" dirty="0" err="1" smtClean="0"/>
              <a:t>t</a:t>
            </a:r>
            <a:r>
              <a:rPr lang="lv-LV" sz="2400" dirty="0" err="1" smtClean="0"/>
              <a:t>yrosin</a:t>
            </a:r>
            <a:r>
              <a:rPr lang="lv-LV" sz="2400" dirty="0" smtClean="0"/>
              <a:t> </a:t>
            </a:r>
            <a:r>
              <a:rPr lang="lv-LV" sz="2400" b="1" u="sng" dirty="0" err="1" smtClean="0"/>
              <a:t>k</a:t>
            </a:r>
            <a:r>
              <a:rPr lang="lv-LV" sz="2400" dirty="0" err="1" smtClean="0"/>
              <a:t>inases</a:t>
            </a:r>
            <a:r>
              <a:rPr lang="lv-LV" sz="2400" dirty="0" smtClean="0"/>
              <a:t>, </a:t>
            </a:r>
            <a:r>
              <a:rPr lang="lv-LV" sz="2400" b="1" dirty="0" smtClean="0"/>
              <a:t>RTK</a:t>
            </a:r>
            <a:r>
              <a:rPr lang="lv-LV" sz="2400" dirty="0" smtClean="0"/>
              <a:t>)</a:t>
            </a:r>
          </a:p>
          <a:p>
            <a:r>
              <a:rPr lang="lv-LV" sz="2400" dirty="0" smtClean="0"/>
              <a:t>Insulīna piesaistīšanās veicina INSR citoplazmas domēna </a:t>
            </a:r>
            <a:r>
              <a:rPr lang="lv-LV" sz="2400" dirty="0" err="1" smtClean="0"/>
              <a:t>autofosforilēšanu</a:t>
            </a:r>
            <a:endParaRPr lang="lv-LV" sz="2400" dirty="0" smtClean="0"/>
          </a:p>
          <a:p>
            <a:r>
              <a:rPr lang="lv-LV" sz="2400" dirty="0" err="1" smtClean="0"/>
              <a:t>Fosforilēti</a:t>
            </a:r>
            <a:r>
              <a:rPr lang="lv-LV" sz="2400" dirty="0" smtClean="0"/>
              <a:t> INSR tālāk </a:t>
            </a:r>
            <a:r>
              <a:rPr lang="lv-LV" sz="2400" dirty="0" err="1" smtClean="0"/>
              <a:t>fosforilē</a:t>
            </a:r>
            <a:r>
              <a:rPr lang="lv-LV" sz="2400" dirty="0" smtClean="0"/>
              <a:t> citus </a:t>
            </a:r>
            <a:r>
              <a:rPr lang="lv-LV" sz="2400" dirty="0" err="1" smtClean="0"/>
              <a:t>mērķproteīnus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94329"/>
            <a:ext cx="4953000" cy="362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67200" y="1195891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lv-LV" sz="2000" b="1" dirty="0" err="1" smtClean="0"/>
              <a:t>Ins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7162800" y="22098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lv-LV" sz="2000" b="1" dirty="0" err="1" smtClean="0"/>
              <a:t>Ins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8001000" y="4191000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8305800" y="4191000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8409791" y="3950584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7581900" y="4311208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7215692" y="4249109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7162800" y="3950584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INSR aktivācija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Transmembrānu</a:t>
            </a:r>
            <a:r>
              <a:rPr lang="lv-LV" sz="2400" dirty="0" smtClean="0"/>
              <a:t> domēna struktūra nav pieejama, tādēļ nav precīzi zināms, kā insulīna piesaistīšanās izraisa </a:t>
            </a:r>
            <a:r>
              <a:rPr lang="lv-LV" sz="2400" dirty="0" err="1" smtClean="0"/>
              <a:t>autofosforilēšanu</a:t>
            </a:r>
            <a:endParaRPr lang="lv-LV" sz="2400" dirty="0" smtClean="0"/>
          </a:p>
          <a:p>
            <a:r>
              <a:rPr lang="lv-LV" sz="2400" dirty="0" smtClean="0"/>
              <a:t>Ir zināms, ka </a:t>
            </a:r>
            <a:r>
              <a:rPr lang="lv-LV" sz="2400" dirty="0" err="1" smtClean="0"/>
              <a:t>fosforilētie</a:t>
            </a:r>
            <a:r>
              <a:rPr lang="lv-LV" sz="2400" dirty="0" smtClean="0"/>
              <a:t> </a:t>
            </a:r>
            <a:r>
              <a:rPr lang="lv-LV" sz="2400" dirty="0" err="1" smtClean="0"/>
              <a:t>tirozīni</a:t>
            </a:r>
            <a:r>
              <a:rPr lang="lv-LV" sz="2400" dirty="0" smtClean="0"/>
              <a:t> izmaina cilpas novietojumu, kura bloķē aktīvo centru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25805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422900"/>
            <a:ext cx="3171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 smtClean="0"/>
              <a:t>Nefosforilētai</a:t>
            </a:r>
            <a:r>
              <a:rPr lang="lv-LV" sz="2000" dirty="0" smtClean="0"/>
              <a:t> INSR </a:t>
            </a:r>
            <a:r>
              <a:rPr lang="lv-LV" sz="2000" dirty="0" err="1" smtClean="0"/>
              <a:t>subvienībai</a:t>
            </a:r>
            <a:r>
              <a:rPr lang="lv-LV" sz="2000" dirty="0" smtClean="0"/>
              <a:t> t.s. aktivācijas cilpa bloķē aktīvo centru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4229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Aktivācijas cilpā </a:t>
            </a:r>
            <a:r>
              <a:rPr lang="lv-LV" sz="2000" dirty="0" err="1" smtClean="0"/>
              <a:t>fosforilējot</a:t>
            </a:r>
            <a:r>
              <a:rPr lang="lv-LV" sz="2000" dirty="0" smtClean="0"/>
              <a:t> 3 </a:t>
            </a:r>
            <a:r>
              <a:rPr lang="lv-LV" sz="2000" dirty="0" err="1" smtClean="0"/>
              <a:t>tirozīnus</a:t>
            </a:r>
            <a:r>
              <a:rPr lang="lv-LV" sz="2000" dirty="0" smtClean="0"/>
              <a:t>, radikāli izmainās cilpas novietojums un atbrīvojas aktīvais centrs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53000" y="4267202"/>
            <a:ext cx="381000" cy="21637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53000" y="6356350"/>
            <a:ext cx="1905000" cy="38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60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Vēsture</a:t>
            </a:r>
            <a:endParaRPr lang="lv-L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8" y="2200620"/>
            <a:ext cx="886748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1902. gadā Viljams Beiliss un Ernests Starlings atklāja sekretīnu – hormonu, kurš regulē ķermeņa šķidrumu osmotisko spiedienu</a:t>
            </a:r>
          </a:p>
          <a:p>
            <a:r>
              <a:rPr lang="lv-LV" sz="2400" dirty="0" smtClean="0"/>
              <a:t>1905. gadā Beiliss ieviesa terminu «hormons»</a:t>
            </a:r>
          </a:p>
          <a:p>
            <a:r>
              <a:rPr lang="lv-LV" sz="2400" dirty="0" smtClean="0"/>
              <a:t>1921. gadā Fredriks Bantings un Džons Maklīds atklāja insulīnu, par ko 1923. gadā dabūja Nobela prēmiju</a:t>
            </a:r>
          </a:p>
          <a:p>
            <a:r>
              <a:rPr lang="lv-LV" sz="2400" dirty="0" smtClean="0"/>
              <a:t>Jau 1923. gadā farmaceitiskās kompānijas insulīnu ražoja masveidā</a:t>
            </a:r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16" y="4702010"/>
            <a:ext cx="1436784" cy="1836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746247"/>
            <a:ext cx="1676400" cy="1828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606" y="359861"/>
            <a:ext cx="1524000" cy="1558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957" y="373216"/>
            <a:ext cx="1197328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Aktivēta INSR darbība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lv-LV" dirty="0" err="1" smtClean="0"/>
              <a:t>Fosforilēts</a:t>
            </a:r>
            <a:r>
              <a:rPr lang="lv-LV" dirty="0" smtClean="0"/>
              <a:t> INSR tālāk aktivē vairākas </a:t>
            </a:r>
            <a:r>
              <a:rPr lang="lv-LV" dirty="0" err="1" smtClean="0"/>
              <a:t>enzimātiskās</a:t>
            </a:r>
            <a:r>
              <a:rPr lang="lv-LV" dirty="0" smtClean="0"/>
              <a:t> kaskādes, kas noved pie:</a:t>
            </a:r>
          </a:p>
          <a:p>
            <a:pPr lvl="1"/>
            <a:r>
              <a:rPr lang="lv-LV" dirty="0"/>
              <a:t>Glikozes transportera GLUT4 </a:t>
            </a:r>
            <a:r>
              <a:rPr lang="lv-LV" dirty="0" smtClean="0"/>
              <a:t>ievietošanas </a:t>
            </a:r>
            <a:r>
              <a:rPr lang="lv-LV" dirty="0"/>
              <a:t>šūnas </a:t>
            </a:r>
            <a:r>
              <a:rPr lang="lv-LV" dirty="0" smtClean="0"/>
              <a:t>membrānā (veicina glikozes </a:t>
            </a:r>
            <a:r>
              <a:rPr lang="lv-LV" dirty="0" smtClean="0"/>
              <a:t>iekļūšanu </a:t>
            </a:r>
            <a:r>
              <a:rPr lang="lv-LV" dirty="0" smtClean="0"/>
              <a:t>šūnās)</a:t>
            </a:r>
            <a:endParaRPr lang="lv-LV" dirty="0"/>
          </a:p>
          <a:p>
            <a:pPr lvl="1"/>
            <a:r>
              <a:rPr lang="lv-LV" dirty="0" err="1" smtClean="0"/>
              <a:t>Glikogēna</a:t>
            </a:r>
            <a:r>
              <a:rPr lang="lv-LV" dirty="0" smtClean="0"/>
              <a:t> </a:t>
            </a:r>
            <a:r>
              <a:rPr lang="lv-LV" dirty="0" err="1" smtClean="0"/>
              <a:t>sintāzes</a:t>
            </a:r>
            <a:r>
              <a:rPr lang="lv-LV" dirty="0" smtClean="0"/>
              <a:t> aktivācijas</a:t>
            </a:r>
          </a:p>
          <a:p>
            <a:pPr lvl="1"/>
            <a:r>
              <a:rPr lang="lv-LV" dirty="0" err="1" smtClean="0"/>
              <a:t>Glikogēna</a:t>
            </a:r>
            <a:r>
              <a:rPr lang="lv-LV" dirty="0" smtClean="0"/>
              <a:t> </a:t>
            </a:r>
            <a:r>
              <a:rPr lang="lv-LV" dirty="0" err="1" smtClean="0"/>
              <a:t>fosforilāzes</a:t>
            </a:r>
            <a:r>
              <a:rPr lang="lv-LV" dirty="0" smtClean="0"/>
              <a:t> </a:t>
            </a:r>
            <a:r>
              <a:rPr lang="lv-LV" dirty="0" err="1" smtClean="0"/>
              <a:t>inaktivācijas</a:t>
            </a:r>
            <a:endParaRPr lang="lv-LV" dirty="0" smtClean="0"/>
          </a:p>
          <a:p>
            <a:pPr lvl="1"/>
            <a:r>
              <a:rPr lang="lv-LV" dirty="0" smtClean="0"/>
              <a:t>Glikolīzes veicināšanas</a:t>
            </a:r>
          </a:p>
          <a:p>
            <a:pPr lvl="1"/>
            <a:r>
              <a:rPr lang="lv-LV" dirty="0"/>
              <a:t>Taukskābju sintēzes aktivācijas</a:t>
            </a:r>
            <a:endParaRPr lang="en-US" dirty="0"/>
          </a:p>
          <a:p>
            <a:pPr lvl="1"/>
            <a:r>
              <a:rPr lang="lv-LV" dirty="0" smtClean="0"/>
              <a:t>Transkripcijas </a:t>
            </a:r>
            <a:r>
              <a:rPr lang="lv-LV" dirty="0"/>
              <a:t>faktoru aktivēšanas, kuri veicina aptuveni 100 dažādu gēnu </a:t>
            </a:r>
            <a:r>
              <a:rPr lang="lv-LV" dirty="0" smtClean="0"/>
              <a:t>ekspresiju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INSR darbība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8/8c/Insulin_glucose_metabo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849"/>
            <a:ext cx="8915400" cy="52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Aizkuņģa dziedzera endokrīnā sistēma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igure_23_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" y="2065793"/>
            <a:ext cx="5133049" cy="48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Aizkuņģa dziedzeris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762000"/>
            <a:ext cx="4457252" cy="6096000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Aizkuņģa dziedzeris izdala gan gremošanas enzīmus, gan hormonus</a:t>
            </a:r>
          </a:p>
          <a:p>
            <a:r>
              <a:rPr lang="lv-LV" sz="2400" dirty="0" smtClean="0"/>
              <a:t>Hormonus izdala t.s. </a:t>
            </a:r>
            <a:r>
              <a:rPr lang="lv-LV" sz="2400" dirty="0" err="1"/>
              <a:t>L</a:t>
            </a:r>
            <a:r>
              <a:rPr lang="lv-LV" sz="2400" dirty="0" err="1" smtClean="0"/>
              <a:t>angerhansa</a:t>
            </a:r>
            <a:r>
              <a:rPr lang="lv-LV" sz="2400" dirty="0" smtClean="0"/>
              <a:t> salas</a:t>
            </a:r>
          </a:p>
          <a:p>
            <a:r>
              <a:rPr lang="lv-LV" sz="2400" dirty="0" err="1" smtClean="0"/>
              <a:t>Langerhansa</a:t>
            </a:r>
            <a:r>
              <a:rPr lang="lv-LV" sz="2400" dirty="0" smtClean="0"/>
              <a:t> salas sastāv no </a:t>
            </a:r>
            <a:r>
              <a:rPr lang="el-GR" sz="2400" dirty="0" smtClean="0"/>
              <a:t>α</a:t>
            </a:r>
            <a:r>
              <a:rPr lang="lv-LV" sz="2400" dirty="0" smtClean="0"/>
              <a:t>, </a:t>
            </a:r>
            <a:r>
              <a:rPr lang="el-GR" sz="2400" dirty="0" smtClean="0"/>
              <a:t>β</a:t>
            </a:r>
            <a:r>
              <a:rPr lang="lv-LV" sz="2400" dirty="0" smtClean="0"/>
              <a:t> un </a:t>
            </a:r>
            <a:r>
              <a:rPr lang="el-GR" sz="2400" dirty="0" smtClean="0"/>
              <a:t>δ</a:t>
            </a:r>
            <a:r>
              <a:rPr lang="lv-LV" sz="2400" dirty="0" smtClean="0"/>
              <a:t> šūnām, kuras katra izdala savu hormonu – glikagonu (</a:t>
            </a:r>
            <a:r>
              <a:rPr lang="el-GR" sz="2400" dirty="0"/>
              <a:t>α</a:t>
            </a:r>
            <a:r>
              <a:rPr lang="lv-LV" sz="2400" dirty="0" smtClean="0"/>
              <a:t>), insulīnu (</a:t>
            </a:r>
            <a:r>
              <a:rPr lang="el-GR" sz="2400" dirty="0"/>
              <a:t>β</a:t>
            </a:r>
            <a:r>
              <a:rPr lang="lv-LV" sz="2400" dirty="0" smtClean="0"/>
              <a:t>) un </a:t>
            </a:r>
            <a:r>
              <a:rPr lang="lv-LV" sz="2400" dirty="0" err="1" smtClean="0"/>
              <a:t>somatostatīnu</a:t>
            </a:r>
            <a:r>
              <a:rPr lang="lv-LV" sz="2400" dirty="0" smtClean="0"/>
              <a:t> (</a:t>
            </a:r>
            <a:r>
              <a:rPr lang="el-GR" sz="2400" dirty="0"/>
              <a:t>δ</a:t>
            </a:r>
            <a:r>
              <a:rPr lang="lv-LV" sz="2400" dirty="0" smtClean="0"/>
              <a:t>)</a:t>
            </a:r>
          </a:p>
          <a:p>
            <a:r>
              <a:rPr lang="lv-LV" sz="2400" dirty="0" smtClean="0"/>
              <a:t>Glikagons un insulīns regulē glikozes metabolismu</a:t>
            </a:r>
          </a:p>
          <a:p>
            <a:r>
              <a:rPr lang="lv-LV" sz="2400" dirty="0" err="1" smtClean="0"/>
              <a:t>Somatostatīns</a:t>
            </a:r>
            <a:r>
              <a:rPr lang="lv-LV" sz="2400" dirty="0" smtClean="0"/>
              <a:t> regulē citus procesus – citu hormonu producēšanu, šūnu </a:t>
            </a:r>
            <a:r>
              <a:rPr lang="lv-LV" sz="2400" dirty="0" err="1" smtClean="0"/>
              <a:t>proliferāciju</a:t>
            </a:r>
            <a:r>
              <a:rPr lang="lv-LV" sz="2400" dirty="0" smtClean="0"/>
              <a:t>, u.c.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_23_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6051550" cy="65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76200"/>
            <a:ext cx="4038600" cy="114300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Glikoze regulē insulīna sekrēciju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151" y="1447800"/>
            <a:ext cx="3352800" cy="5181600"/>
          </a:xfrm>
        </p:spPr>
        <p:txBody>
          <a:bodyPr>
            <a:normAutofit fontScale="85000" lnSpcReduction="10000"/>
          </a:bodyPr>
          <a:lstStyle/>
          <a:p>
            <a:r>
              <a:rPr lang="lv-LV" sz="2400" dirty="0" smtClean="0"/>
              <a:t>1. Glikoze no asinīm nokļūst </a:t>
            </a:r>
            <a:r>
              <a:rPr lang="el-GR" sz="2400" dirty="0"/>
              <a:t>β </a:t>
            </a:r>
            <a:r>
              <a:rPr lang="lv-LV" sz="2400" dirty="0" smtClean="0"/>
              <a:t>šūnās, kur tā iesaistās glikolīzē</a:t>
            </a:r>
            <a:endParaRPr lang="lv-LV" sz="2400" dirty="0" smtClean="0"/>
          </a:p>
          <a:p>
            <a:r>
              <a:rPr lang="lv-LV" sz="2400" dirty="0" smtClean="0"/>
              <a:t>2. </a:t>
            </a:r>
            <a:r>
              <a:rPr lang="lv-LV" sz="2400" dirty="0" smtClean="0"/>
              <a:t>Glikolīzes, Krebsa cikla un oksidatīvās fosforilēšanas </a:t>
            </a:r>
            <a:r>
              <a:rPr lang="lv-LV" sz="2400" dirty="0" smtClean="0"/>
              <a:t>rezultātā paaugstinās ATF koncentrācija</a:t>
            </a:r>
          </a:p>
          <a:p>
            <a:r>
              <a:rPr lang="lv-LV" sz="2400" dirty="0" smtClean="0"/>
              <a:t>3. ATF aizver K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kanāla vārtus, tas noved pie membrānas depolarizācijas</a:t>
            </a:r>
          </a:p>
          <a:p>
            <a:r>
              <a:rPr lang="lv-LV" sz="2400" dirty="0" smtClean="0"/>
              <a:t>4. Membrānas depolarizācija atver sprieguma regulēto Ca</a:t>
            </a:r>
            <a:r>
              <a:rPr lang="lv-LV" sz="2400" baseline="30000" dirty="0" smtClean="0"/>
              <a:t>2+</a:t>
            </a:r>
            <a:r>
              <a:rPr lang="lv-LV" sz="2400" dirty="0" smtClean="0"/>
              <a:t> kanālu</a:t>
            </a:r>
          </a:p>
          <a:p>
            <a:r>
              <a:rPr lang="lv-LV" sz="2400" dirty="0" smtClean="0"/>
              <a:t>5. Ca</a:t>
            </a:r>
            <a:r>
              <a:rPr lang="lv-LV" sz="2400" baseline="30000" dirty="0"/>
              <a:t>2+</a:t>
            </a:r>
            <a:r>
              <a:rPr lang="lv-LV" sz="2400" dirty="0" smtClean="0"/>
              <a:t> joni stimulē insulīna sekrēciju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9" y="5325373"/>
            <a:ext cx="5031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ATF regulētais K</a:t>
            </a:r>
            <a:r>
              <a:rPr lang="lv-LV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kanāls, diabēts un </a:t>
            </a:r>
            <a:r>
              <a:rPr lang="lv-LV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hiperinsulīnisms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3" y="1066800"/>
            <a:ext cx="38195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0198" y="1226314"/>
            <a:ext cx="5017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K</a:t>
            </a:r>
            <a:r>
              <a:rPr lang="lv-LV" sz="2000" baseline="30000" dirty="0" smtClean="0"/>
              <a:t>+</a:t>
            </a:r>
            <a:r>
              <a:rPr lang="lv-LV" sz="2000" dirty="0" smtClean="0"/>
              <a:t> kanāls satur regulējošās SUR1 </a:t>
            </a:r>
            <a:r>
              <a:rPr lang="lv-LV" sz="2000" dirty="0" err="1" smtClean="0"/>
              <a:t>subvienības</a:t>
            </a:r>
            <a:r>
              <a:rPr lang="lv-LV" sz="2000" dirty="0" smtClean="0"/>
              <a:t>, kuras piesaista dažādus </a:t>
            </a:r>
            <a:r>
              <a:rPr lang="lv-LV" sz="2000" dirty="0" err="1" smtClean="0"/>
              <a:t>ligandus</a:t>
            </a:r>
            <a:r>
              <a:rPr lang="lv-LV" sz="2000" dirty="0" smtClean="0"/>
              <a:t> un aizver vai atver pašu K</a:t>
            </a:r>
            <a:r>
              <a:rPr lang="lv-LV" sz="2000" baseline="30000" dirty="0" smtClean="0"/>
              <a:t>+</a:t>
            </a:r>
            <a:r>
              <a:rPr lang="lv-LV" sz="2000" dirty="0" smtClean="0"/>
              <a:t> kanālu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ATF kanālu aizver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ADF kanālu atver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 smtClean="0"/>
              <a:t>Kanālu var atvērt un aizvērt arī dažādi mākslīgi </a:t>
            </a:r>
            <a:r>
              <a:rPr lang="lv-LV" sz="2000" dirty="0" err="1" smtClean="0"/>
              <a:t>ligandi</a:t>
            </a:r>
            <a:r>
              <a:rPr lang="lv-LV" sz="2000" dirty="0" smtClean="0"/>
              <a:t>, kuri pie SUR1 </a:t>
            </a:r>
            <a:r>
              <a:rPr lang="lv-LV" sz="2000" dirty="0" err="1" smtClean="0"/>
              <a:t>subvienībām</a:t>
            </a:r>
            <a:r>
              <a:rPr lang="lv-LV" sz="2000" dirty="0" smtClean="0"/>
              <a:t> piesaistās citās vietās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4274576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sz="2000" dirty="0" err="1" smtClean="0"/>
              <a:t>Tolbutamīds</a:t>
            </a:r>
            <a:r>
              <a:rPr lang="lv-LV" sz="2000" dirty="0" smtClean="0"/>
              <a:t> un </a:t>
            </a:r>
            <a:r>
              <a:rPr lang="lv-LV" sz="2000" dirty="0" err="1" smtClean="0"/>
              <a:t>glipizīds</a:t>
            </a:r>
            <a:r>
              <a:rPr lang="lv-LV" sz="2000" dirty="0" smtClean="0"/>
              <a:t> pieder pie </a:t>
            </a:r>
            <a:r>
              <a:rPr lang="lv-LV" sz="2000" dirty="0" err="1" smtClean="0"/>
              <a:t>sulfonurīvielas</a:t>
            </a:r>
            <a:r>
              <a:rPr lang="lv-LV" sz="2000" dirty="0" smtClean="0"/>
              <a:t> </a:t>
            </a:r>
            <a:r>
              <a:rPr lang="lv-LV" sz="2000" dirty="0" err="1" smtClean="0"/>
              <a:t>atvasinājuiem</a:t>
            </a:r>
            <a:r>
              <a:rPr lang="lv-LV" sz="2000" dirty="0" smtClean="0"/>
              <a:t>, tas </a:t>
            </a:r>
            <a:r>
              <a:rPr lang="lv-LV" sz="2000" i="1" u="sng" dirty="0" smtClean="0"/>
              <a:t>aizver</a:t>
            </a:r>
            <a:r>
              <a:rPr lang="lv-LV" sz="2000" dirty="0" smtClean="0"/>
              <a:t> K</a:t>
            </a:r>
            <a:r>
              <a:rPr lang="lv-LV" sz="2000" baseline="30000" dirty="0" smtClean="0"/>
              <a:t>+</a:t>
            </a:r>
            <a:r>
              <a:rPr lang="lv-LV" sz="2000" dirty="0" smtClean="0"/>
              <a:t> kanālu un pieder pretdiabēta preparātiem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 err="1" smtClean="0"/>
              <a:t>Diazoksīds</a:t>
            </a:r>
            <a:r>
              <a:rPr lang="lv-LV" sz="2000" dirty="0" smtClean="0"/>
              <a:t> </a:t>
            </a:r>
            <a:r>
              <a:rPr lang="lv-LV" sz="2000" i="1" u="sng" dirty="0"/>
              <a:t>atver</a:t>
            </a:r>
            <a:r>
              <a:rPr lang="lv-LV" sz="2000" dirty="0"/>
              <a:t> K</a:t>
            </a:r>
            <a:r>
              <a:rPr lang="lv-LV" sz="2000" baseline="30000" dirty="0"/>
              <a:t>+</a:t>
            </a:r>
            <a:r>
              <a:rPr lang="lv-LV" sz="2000" dirty="0"/>
              <a:t> kanālu un pieder pie </a:t>
            </a:r>
            <a:r>
              <a:rPr lang="lv-LV" sz="2000" dirty="0" err="1"/>
              <a:t>prethiperinsulīnisma</a:t>
            </a:r>
            <a:r>
              <a:rPr lang="lv-LV" sz="2000" dirty="0"/>
              <a:t> preparātiem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lv-LV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76800" y="3886200"/>
            <a:ext cx="3992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Sur1 </a:t>
            </a:r>
            <a:r>
              <a:rPr lang="lv-LV" sz="2000" dirty="0" err="1" smtClean="0"/>
              <a:t>subvienība</a:t>
            </a:r>
            <a:r>
              <a:rPr lang="lv-LV" sz="2000" dirty="0" smtClean="0"/>
              <a:t> nosaukumu ir ieguvusi no </a:t>
            </a:r>
            <a:r>
              <a:rPr lang="lv-LV" sz="2000" dirty="0" err="1" smtClean="0"/>
              <a:t>māksīgajiem</a:t>
            </a:r>
            <a:r>
              <a:rPr lang="lv-LV" sz="2000" dirty="0" smtClean="0"/>
              <a:t> </a:t>
            </a:r>
            <a:r>
              <a:rPr lang="lv-LV" sz="2000" dirty="0" err="1" smtClean="0"/>
              <a:t>ligandiem</a:t>
            </a:r>
            <a:r>
              <a:rPr lang="lv-LV" sz="2000" dirty="0" smtClean="0"/>
              <a:t> –t.i. </a:t>
            </a:r>
            <a:r>
              <a:rPr lang="lv-LV" sz="2000" b="1" u="sng" dirty="0" err="1" smtClean="0"/>
              <a:t>s</a:t>
            </a:r>
            <a:r>
              <a:rPr lang="lv-LV" sz="2000" dirty="0" err="1" smtClean="0"/>
              <a:t>ulfo</a:t>
            </a:r>
            <a:r>
              <a:rPr lang="lv-LV" sz="2000" b="1" u="sng" dirty="0" err="1" smtClean="0"/>
              <a:t>u</a:t>
            </a:r>
            <a:r>
              <a:rPr lang="lv-LV" sz="2000" dirty="0" err="1" smtClean="0"/>
              <a:t>rīnvielas</a:t>
            </a:r>
            <a:r>
              <a:rPr lang="lv-LV" sz="2000" dirty="0" smtClean="0"/>
              <a:t> </a:t>
            </a:r>
            <a:r>
              <a:rPr lang="lv-LV" sz="2000" b="1" u="sng" dirty="0" smtClean="0"/>
              <a:t>r</a:t>
            </a:r>
            <a:r>
              <a:rPr lang="lv-LV" sz="2000" dirty="0" smtClean="0"/>
              <a:t>eceptori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Nepaēdis </a:t>
            </a: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organisms: </a:t>
            </a:r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glikogēniskās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aknas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024" y="1600200"/>
            <a:ext cx="4171576" cy="4525963"/>
          </a:xfrm>
        </p:spPr>
        <p:txBody>
          <a:bodyPr>
            <a:normAutofit lnSpcReduction="10000"/>
          </a:bodyPr>
          <a:lstStyle/>
          <a:p>
            <a:r>
              <a:rPr lang="lv-LV" sz="2000" dirty="0" smtClean="0"/>
              <a:t>Pie zemas glikozes koncentrācijas tiek stimulēta glikagona producēšana</a:t>
            </a:r>
          </a:p>
          <a:p>
            <a:r>
              <a:rPr lang="lv-LV" sz="2000" dirty="0" smtClean="0"/>
              <a:t>Glikagons </a:t>
            </a:r>
            <a:r>
              <a:rPr lang="lv-LV" sz="2000" dirty="0" smtClean="0"/>
              <a:t>inhibē </a:t>
            </a:r>
            <a:r>
              <a:rPr lang="lv-LV" sz="2000" dirty="0" smtClean="0"/>
              <a:t>glikolīzi  aknās un stimulē glikogēna noārdīšanos par glikozi, kura ir nepieciešama smadzeņu darbībai</a:t>
            </a:r>
          </a:p>
          <a:p>
            <a:r>
              <a:rPr lang="lv-LV" sz="2000" dirty="0" smtClean="0"/>
              <a:t>Aknās esošās aminoskābes tiek izmantotas </a:t>
            </a:r>
            <a:r>
              <a:rPr lang="lv-LV" sz="2000" dirty="0" err="1" smtClean="0"/>
              <a:t>glikoneoģenēzei</a:t>
            </a:r>
            <a:endParaRPr lang="lv-LV" sz="2000" dirty="0" smtClean="0"/>
          </a:p>
          <a:p>
            <a:r>
              <a:rPr lang="lv-LV" sz="2000" dirty="0" err="1" smtClean="0"/>
              <a:t>Triacilgliceroli</a:t>
            </a:r>
            <a:r>
              <a:rPr lang="lv-LV" sz="2000" dirty="0" smtClean="0"/>
              <a:t>  no </a:t>
            </a:r>
            <a:r>
              <a:rPr lang="lv-LV" sz="2000" dirty="0" err="1" smtClean="0"/>
              <a:t>adipozajiem</a:t>
            </a:r>
            <a:r>
              <a:rPr lang="lv-LV" sz="2000" dirty="0" smtClean="0"/>
              <a:t> audiem tiek izmantoti glikozes un ketonu ķermeņu ražošanai</a:t>
            </a:r>
          </a:p>
          <a:p>
            <a:r>
              <a:rPr lang="lv-LV" sz="2000" dirty="0" smtClean="0"/>
              <a:t>Ketonu ķermeņi nokļūst smadzenēs un muskuļos, kur tiek izmantoti ATF iegūšanai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" y="1447800"/>
            <a:ext cx="48514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Glikagona darbības mehānisms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4582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Glikagons piesaistās pie glikagona receptora, kas pieder GPCR receptoru saimei (</a:t>
            </a:r>
            <a:r>
              <a:rPr lang="lv-LV" sz="2400" b="1" dirty="0"/>
              <a:t>G</a:t>
            </a:r>
            <a:r>
              <a:rPr lang="lv-LV" sz="2400" dirty="0"/>
              <a:t>-</a:t>
            </a:r>
            <a:r>
              <a:rPr lang="lv-LV" sz="2400" b="1" dirty="0" err="1"/>
              <a:t>p</a:t>
            </a:r>
            <a:r>
              <a:rPr lang="lv-LV" sz="2400" dirty="0" err="1"/>
              <a:t>rotein</a:t>
            </a:r>
            <a:r>
              <a:rPr lang="lv-LV" sz="2400" dirty="0"/>
              <a:t> </a:t>
            </a:r>
            <a:r>
              <a:rPr lang="lv-LV" sz="2400" b="1" dirty="0" err="1"/>
              <a:t>c</a:t>
            </a:r>
            <a:r>
              <a:rPr lang="lv-LV" sz="2400" dirty="0" err="1"/>
              <a:t>oupled</a:t>
            </a:r>
            <a:r>
              <a:rPr lang="lv-LV" sz="2400" dirty="0"/>
              <a:t> </a:t>
            </a:r>
            <a:r>
              <a:rPr lang="lv-LV" sz="2400" b="1" dirty="0"/>
              <a:t>r</a:t>
            </a:r>
            <a:r>
              <a:rPr lang="lv-LV" sz="2400" dirty="0"/>
              <a:t>eceptors)</a:t>
            </a:r>
            <a:endParaRPr lang="lv-LV" sz="2400" dirty="0" smtClean="0"/>
          </a:p>
          <a:p>
            <a:r>
              <a:rPr lang="lv-LV" sz="2400" dirty="0" smtClean="0"/>
              <a:t>Glikagona receptors aktivē G proteīnu, kurš, savukārt, aktivē </a:t>
            </a:r>
            <a:r>
              <a:rPr lang="lv-LV" sz="2400" dirty="0" err="1" smtClean="0"/>
              <a:t>adenilāta</a:t>
            </a:r>
            <a:r>
              <a:rPr lang="lv-LV" sz="2400" dirty="0" smtClean="0"/>
              <a:t> </a:t>
            </a:r>
            <a:r>
              <a:rPr lang="lv-LV" sz="2400" dirty="0" err="1" smtClean="0"/>
              <a:t>ciklāzi</a:t>
            </a:r>
            <a:endParaRPr lang="lv-LV" sz="2400" dirty="0" smtClean="0"/>
          </a:p>
          <a:p>
            <a:r>
              <a:rPr lang="lv-LV" sz="2400" dirty="0" err="1" smtClean="0"/>
              <a:t>Adenilāta</a:t>
            </a:r>
            <a:r>
              <a:rPr lang="lv-LV" sz="2400" dirty="0" smtClean="0"/>
              <a:t> </a:t>
            </a:r>
            <a:r>
              <a:rPr lang="lv-LV" sz="2400" dirty="0" err="1" smtClean="0"/>
              <a:t>ciklāze</a:t>
            </a:r>
            <a:r>
              <a:rPr lang="lv-LV" sz="2400" dirty="0" smtClean="0"/>
              <a:t> producē </a:t>
            </a:r>
            <a:r>
              <a:rPr lang="lv-LV" sz="2400" dirty="0" err="1" smtClean="0"/>
              <a:t>cAMP</a:t>
            </a:r>
            <a:r>
              <a:rPr lang="lv-LV" sz="2400" dirty="0" smtClean="0"/>
              <a:t>, kas ir sekundārais </a:t>
            </a:r>
            <a:r>
              <a:rPr lang="lv-LV" sz="2400" dirty="0" err="1" smtClean="0"/>
              <a:t>mesendžeris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4800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4724400"/>
            <a:ext cx="762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AC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19200" y="358162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lv-LV" sz="2400" b="1" dirty="0" err="1" smtClean="0"/>
              <a:t>Gl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3810000" y="4343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lv-LV" sz="2400" b="1" dirty="0" err="1" smtClean="0"/>
              <a:t>Gl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48300" y="624817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err="1" smtClean="0"/>
              <a:t>cAMP</a:t>
            </a:r>
            <a:endParaRPr 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Glikagona darbības mehānisms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101" y="914400"/>
            <a:ext cx="3606501" cy="5791200"/>
          </a:xfrm>
        </p:spPr>
        <p:txBody>
          <a:bodyPr>
            <a:normAutofit lnSpcReduction="10000"/>
          </a:bodyPr>
          <a:lstStyle/>
          <a:p>
            <a:r>
              <a:rPr lang="lv-LV" sz="2400" dirty="0" err="1" smtClean="0"/>
              <a:t>cAMP</a:t>
            </a:r>
            <a:r>
              <a:rPr lang="lv-LV" sz="2400" dirty="0" smtClean="0"/>
              <a:t> piesaistās pie proteīnu </a:t>
            </a:r>
            <a:r>
              <a:rPr lang="lv-LV" sz="2400" dirty="0" err="1" smtClean="0"/>
              <a:t>kināzes</a:t>
            </a:r>
            <a:r>
              <a:rPr lang="lv-LV" sz="2400" dirty="0" smtClean="0"/>
              <a:t> A (PKA) un to aktivē</a:t>
            </a:r>
          </a:p>
          <a:p>
            <a:r>
              <a:rPr lang="lv-LV" sz="2400" dirty="0" smtClean="0"/>
              <a:t>PKA </a:t>
            </a:r>
            <a:r>
              <a:rPr lang="lv-LV" sz="2400" dirty="0" err="1" smtClean="0"/>
              <a:t>fosforilē</a:t>
            </a:r>
            <a:r>
              <a:rPr lang="lv-LV" sz="2400" dirty="0" smtClean="0"/>
              <a:t> daudzus proteīnus, t.sk. </a:t>
            </a:r>
            <a:r>
              <a:rPr lang="lv-LV" sz="2400" dirty="0" err="1" smtClean="0"/>
              <a:t>fosforilāzes</a:t>
            </a:r>
            <a:r>
              <a:rPr lang="lv-LV" sz="2400" dirty="0" smtClean="0"/>
              <a:t> </a:t>
            </a:r>
            <a:r>
              <a:rPr lang="lv-LV" sz="2400" dirty="0" err="1" smtClean="0"/>
              <a:t>kināzi</a:t>
            </a:r>
            <a:r>
              <a:rPr lang="lv-LV" sz="2400" dirty="0" smtClean="0"/>
              <a:t> (</a:t>
            </a:r>
            <a:r>
              <a:rPr lang="lv-LV" sz="2400" dirty="0" err="1" smtClean="0"/>
              <a:t>PhK</a:t>
            </a:r>
            <a:r>
              <a:rPr lang="lv-LV" sz="2400" dirty="0" smtClean="0"/>
              <a:t>)</a:t>
            </a:r>
          </a:p>
          <a:p>
            <a:r>
              <a:rPr lang="lv-LV" sz="2400" dirty="0" err="1" smtClean="0"/>
              <a:t>Fosforilāzes</a:t>
            </a:r>
            <a:r>
              <a:rPr lang="lv-LV" sz="2400" dirty="0" smtClean="0"/>
              <a:t> </a:t>
            </a:r>
            <a:r>
              <a:rPr lang="lv-LV" sz="2400" dirty="0" err="1" smtClean="0"/>
              <a:t>kināze</a:t>
            </a:r>
            <a:r>
              <a:rPr lang="lv-LV" sz="2400" dirty="0" smtClean="0"/>
              <a:t> </a:t>
            </a:r>
            <a:r>
              <a:rPr lang="lv-LV" sz="2400" dirty="0" err="1" smtClean="0"/>
              <a:t>fosforilē</a:t>
            </a:r>
            <a:r>
              <a:rPr lang="lv-LV" sz="2400" dirty="0" smtClean="0"/>
              <a:t> </a:t>
            </a:r>
            <a:r>
              <a:rPr lang="lv-LV" sz="2400" dirty="0" err="1" smtClean="0"/>
              <a:t>glikogēna</a:t>
            </a:r>
            <a:r>
              <a:rPr lang="lv-LV" sz="2400" dirty="0" smtClean="0"/>
              <a:t> </a:t>
            </a:r>
            <a:r>
              <a:rPr lang="lv-LV" sz="2400" dirty="0" err="1" smtClean="0"/>
              <a:t>fosforilāzi</a:t>
            </a:r>
            <a:r>
              <a:rPr lang="lv-LV" sz="2400" dirty="0" smtClean="0"/>
              <a:t> (</a:t>
            </a:r>
            <a:r>
              <a:rPr lang="lv-LV" sz="2400" dirty="0" err="1" smtClean="0"/>
              <a:t>GPh</a:t>
            </a:r>
            <a:r>
              <a:rPr lang="lv-LV" sz="2400" dirty="0" smtClean="0"/>
              <a:t>)</a:t>
            </a:r>
          </a:p>
          <a:p>
            <a:r>
              <a:rPr lang="lv-LV" sz="2400" dirty="0" err="1" smtClean="0"/>
              <a:t>Glikogēna</a:t>
            </a:r>
            <a:r>
              <a:rPr lang="lv-LV" sz="2400" dirty="0" smtClean="0"/>
              <a:t> </a:t>
            </a:r>
            <a:r>
              <a:rPr lang="lv-LV" sz="2400" dirty="0" err="1" smtClean="0"/>
              <a:t>fosforilāze</a:t>
            </a:r>
            <a:r>
              <a:rPr lang="lv-LV" sz="2400" dirty="0" smtClean="0"/>
              <a:t> (</a:t>
            </a:r>
            <a:r>
              <a:rPr lang="lv-LV" sz="2400" dirty="0" err="1" smtClean="0"/>
              <a:t>GPh</a:t>
            </a:r>
            <a:r>
              <a:rPr lang="lv-LV" sz="2400" dirty="0" smtClean="0"/>
              <a:t>) atdala glikozes monomērus no </a:t>
            </a:r>
            <a:r>
              <a:rPr lang="lv-LV" sz="2400" dirty="0" err="1" smtClean="0"/>
              <a:t>glikogēna</a:t>
            </a:r>
            <a:r>
              <a:rPr lang="lv-LV" sz="2400" dirty="0" smtClean="0"/>
              <a:t> </a:t>
            </a:r>
          </a:p>
          <a:p>
            <a:r>
              <a:rPr lang="lv-LV" sz="2400" dirty="0" smtClean="0"/>
              <a:t>PKA </a:t>
            </a:r>
            <a:r>
              <a:rPr lang="lv-LV" sz="2400" dirty="0" err="1" smtClean="0"/>
              <a:t>fosforilē</a:t>
            </a:r>
            <a:r>
              <a:rPr lang="lv-LV" sz="2400" dirty="0" smtClean="0"/>
              <a:t> arī </a:t>
            </a:r>
            <a:r>
              <a:rPr lang="lv-LV" sz="2400" dirty="0" err="1" smtClean="0"/>
              <a:t>glikogēna</a:t>
            </a:r>
            <a:r>
              <a:rPr lang="lv-LV" sz="2400" dirty="0" smtClean="0"/>
              <a:t> </a:t>
            </a:r>
            <a:r>
              <a:rPr lang="lv-LV" sz="2400" dirty="0" err="1" smtClean="0"/>
              <a:t>sintāzi</a:t>
            </a:r>
            <a:r>
              <a:rPr lang="lv-LV" sz="2400" dirty="0" smtClean="0"/>
              <a:t> (GS), to </a:t>
            </a:r>
            <a:r>
              <a:rPr lang="lv-LV" sz="2400" dirty="0" err="1" smtClean="0"/>
              <a:t>inaktivējot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89733" y="1434621"/>
            <a:ext cx="14478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dirty="0" smtClean="0"/>
              <a:t>PKA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89733" y="2041244"/>
            <a:ext cx="685800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lv-LV" sz="2000" dirty="0" err="1" smtClean="0"/>
              <a:t>cAMP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69649" y="1510821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dirty="0" err="1" smtClean="0"/>
              <a:t>PhK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536928" y="3317838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dirty="0" err="1" smtClean="0"/>
              <a:t>PhK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4413676" y="4157992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3528412" y="4156038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13676" y="2349021"/>
            <a:ext cx="2" cy="9481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16036667">
            <a:off x="4821771" y="1835396"/>
            <a:ext cx="549247" cy="1362128"/>
          </a:xfrm>
          <a:custGeom>
            <a:avLst/>
            <a:gdLst>
              <a:gd name="connsiteX0" fmla="*/ 0 w 301214"/>
              <a:gd name="connsiteY0" fmla="*/ 0 h 527124"/>
              <a:gd name="connsiteX1" fmla="*/ 225911 w 301214"/>
              <a:gd name="connsiteY1" fmla="*/ 172122 h 527124"/>
              <a:gd name="connsiteX2" fmla="*/ 301214 w 301214"/>
              <a:gd name="connsiteY2" fmla="*/ 527124 h 5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" h="527124">
                <a:moveTo>
                  <a:pt x="0" y="0"/>
                </a:moveTo>
                <a:cubicBezTo>
                  <a:pt x="87854" y="42134"/>
                  <a:pt x="175709" y="84268"/>
                  <a:pt x="225911" y="172122"/>
                </a:cubicBezTo>
                <a:cubicBezTo>
                  <a:pt x="276113" y="259976"/>
                  <a:pt x="288663" y="393550"/>
                  <a:pt x="301214" y="52712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25648" y="3818768"/>
            <a:ext cx="703281" cy="7940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712649" y="3747695"/>
            <a:ext cx="301214" cy="527124"/>
          </a:xfrm>
          <a:custGeom>
            <a:avLst/>
            <a:gdLst>
              <a:gd name="connsiteX0" fmla="*/ 0 w 301214"/>
              <a:gd name="connsiteY0" fmla="*/ 0 h 527124"/>
              <a:gd name="connsiteX1" fmla="*/ 225911 w 301214"/>
              <a:gd name="connsiteY1" fmla="*/ 172122 h 527124"/>
              <a:gd name="connsiteX2" fmla="*/ 301214 w 301214"/>
              <a:gd name="connsiteY2" fmla="*/ 527124 h 5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" h="527124">
                <a:moveTo>
                  <a:pt x="0" y="0"/>
                </a:moveTo>
                <a:cubicBezTo>
                  <a:pt x="87854" y="42134"/>
                  <a:pt x="175709" y="84268"/>
                  <a:pt x="225911" y="172122"/>
                </a:cubicBezTo>
                <a:cubicBezTo>
                  <a:pt x="276113" y="259976"/>
                  <a:pt x="288663" y="393550"/>
                  <a:pt x="301214" y="52712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25647" y="5085677"/>
            <a:ext cx="703281" cy="7940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 rot="6683218">
            <a:off x="6917406" y="4810892"/>
            <a:ext cx="301214" cy="527124"/>
          </a:xfrm>
          <a:custGeom>
            <a:avLst/>
            <a:gdLst>
              <a:gd name="connsiteX0" fmla="*/ 0 w 301214"/>
              <a:gd name="connsiteY0" fmla="*/ 0 h 527124"/>
              <a:gd name="connsiteX1" fmla="*/ 225911 w 301214"/>
              <a:gd name="connsiteY1" fmla="*/ 172122 h 527124"/>
              <a:gd name="connsiteX2" fmla="*/ 301214 w 301214"/>
              <a:gd name="connsiteY2" fmla="*/ 527124 h 5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214" h="527124">
                <a:moveTo>
                  <a:pt x="0" y="0"/>
                </a:moveTo>
                <a:cubicBezTo>
                  <a:pt x="87854" y="42134"/>
                  <a:pt x="175709" y="84268"/>
                  <a:pt x="225911" y="172122"/>
                </a:cubicBezTo>
                <a:cubicBezTo>
                  <a:pt x="276113" y="259976"/>
                  <a:pt x="288663" y="393550"/>
                  <a:pt x="301214" y="52712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103" y="3173057"/>
            <a:ext cx="11430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dirty="0" err="1" smtClean="0"/>
              <a:t>GPh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3568304" y="4516662"/>
            <a:ext cx="11430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dirty="0" err="1" smtClean="0"/>
              <a:t>GPh</a:t>
            </a:r>
            <a:endParaRPr lang="en-US" sz="3600" dirty="0"/>
          </a:p>
        </p:txBody>
      </p:sp>
      <p:sp>
        <p:nvSpPr>
          <p:cNvPr id="19" name="Oval 18"/>
          <p:cNvSpPr/>
          <p:nvPr/>
        </p:nvSpPr>
        <p:spPr>
          <a:xfrm>
            <a:off x="4445052" y="5356816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3559788" y="5354862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77288" y="4612789"/>
            <a:ext cx="13727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lv-LV" sz="2400" dirty="0" err="1" smtClean="0"/>
              <a:t>Glikogēns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09342" y="5897375"/>
            <a:ext cx="23176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lv-LV" sz="2400" dirty="0" smtClean="0"/>
              <a:t>Glikozes-1-fosfāts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65636" y="5598772"/>
            <a:ext cx="1676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lv-LV" sz="2400" dirty="0" smtClean="0"/>
              <a:t>UDP-Glikoze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7368347" y="4382997"/>
            <a:ext cx="1143000" cy="838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dirty="0" smtClean="0"/>
              <a:t>GS</a:t>
            </a:r>
            <a:endParaRPr lang="en-US" sz="3600" dirty="0"/>
          </a:p>
        </p:txBody>
      </p:sp>
      <p:cxnSp>
        <p:nvCxnSpPr>
          <p:cNvPr id="25" name="Straight Arrow Connector 24"/>
          <p:cNvCxnSpPr>
            <a:endCxn id="21" idx="3"/>
          </p:cNvCxnSpPr>
          <p:nvPr/>
        </p:nvCxnSpPr>
        <p:spPr>
          <a:xfrm flipH="1" flipV="1">
            <a:off x="6450009" y="4843622"/>
            <a:ext cx="939502" cy="755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42771" y="2980568"/>
            <a:ext cx="1143000" cy="838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dirty="0" smtClean="0"/>
              <a:t>GS</a:t>
            </a:r>
            <a:endParaRPr lang="en-US" sz="3600" dirty="0"/>
          </a:p>
        </p:txBody>
      </p:sp>
      <p:sp>
        <p:nvSpPr>
          <p:cNvPr id="28" name="Oval 27"/>
          <p:cNvSpPr/>
          <p:nvPr/>
        </p:nvSpPr>
        <p:spPr>
          <a:xfrm>
            <a:off x="7729603" y="3820722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6844339" y="3818768"/>
            <a:ext cx="228600" cy="2404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/>
              <a:t>P</a:t>
            </a:r>
            <a:endParaRPr lang="en-US" b="1" dirty="0"/>
          </a:p>
        </p:txBody>
      </p:sp>
      <p:sp>
        <p:nvSpPr>
          <p:cNvPr id="34" name="Freeform 33"/>
          <p:cNvSpPr/>
          <p:nvPr/>
        </p:nvSpPr>
        <p:spPr>
          <a:xfrm>
            <a:off x="8028358" y="3259567"/>
            <a:ext cx="394598" cy="1065007"/>
          </a:xfrm>
          <a:custGeom>
            <a:avLst/>
            <a:gdLst>
              <a:gd name="connsiteX0" fmla="*/ 344245 w 394598"/>
              <a:gd name="connsiteY0" fmla="*/ 1065007 h 1065007"/>
              <a:gd name="connsiteX1" fmla="*/ 365760 w 394598"/>
              <a:gd name="connsiteY1" fmla="*/ 193638 h 1065007"/>
              <a:gd name="connsiteX2" fmla="*/ 0 w 394598"/>
              <a:gd name="connsiteY2" fmla="*/ 0 h 106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598" h="1065007">
                <a:moveTo>
                  <a:pt x="344245" y="1065007"/>
                </a:moveTo>
                <a:cubicBezTo>
                  <a:pt x="383689" y="718073"/>
                  <a:pt x="423134" y="371139"/>
                  <a:pt x="365760" y="193638"/>
                </a:cubicBezTo>
                <a:cubicBezTo>
                  <a:pt x="308386" y="16137"/>
                  <a:pt x="154193" y="8068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243050" y="1742739"/>
            <a:ext cx="1376926" cy="1719018"/>
          </a:xfrm>
          <a:custGeom>
            <a:avLst/>
            <a:gdLst>
              <a:gd name="connsiteX0" fmla="*/ 0 w 1376926"/>
              <a:gd name="connsiteY0" fmla="*/ 0 h 1719018"/>
              <a:gd name="connsiteX1" fmla="*/ 333487 w 1376926"/>
              <a:gd name="connsiteY1" fmla="*/ 10757 h 1719018"/>
              <a:gd name="connsiteX2" fmla="*/ 742278 w 1376926"/>
              <a:gd name="connsiteY2" fmla="*/ 43030 h 1719018"/>
              <a:gd name="connsiteX3" fmla="*/ 1043492 w 1376926"/>
              <a:gd name="connsiteY3" fmla="*/ 182880 h 1719018"/>
              <a:gd name="connsiteX4" fmla="*/ 1247887 w 1376926"/>
              <a:gd name="connsiteY4" fmla="*/ 376517 h 1719018"/>
              <a:gd name="connsiteX5" fmla="*/ 1355464 w 1376926"/>
              <a:gd name="connsiteY5" fmla="*/ 882127 h 1719018"/>
              <a:gd name="connsiteX6" fmla="*/ 1355464 w 1376926"/>
              <a:gd name="connsiteY6" fmla="*/ 1635162 h 1719018"/>
              <a:gd name="connsiteX7" fmla="*/ 1129553 w 1376926"/>
              <a:gd name="connsiteY7" fmla="*/ 1667435 h 171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6926" h="1719018">
                <a:moveTo>
                  <a:pt x="0" y="0"/>
                </a:moveTo>
                <a:cubicBezTo>
                  <a:pt x="104887" y="1792"/>
                  <a:pt x="209774" y="3585"/>
                  <a:pt x="333487" y="10757"/>
                </a:cubicBezTo>
                <a:cubicBezTo>
                  <a:pt x="457200" y="17929"/>
                  <a:pt x="623944" y="14343"/>
                  <a:pt x="742278" y="43030"/>
                </a:cubicBezTo>
                <a:cubicBezTo>
                  <a:pt x="860612" y="71717"/>
                  <a:pt x="959224" y="127299"/>
                  <a:pt x="1043492" y="182880"/>
                </a:cubicBezTo>
                <a:cubicBezTo>
                  <a:pt x="1127760" y="238461"/>
                  <a:pt x="1195892" y="259976"/>
                  <a:pt x="1247887" y="376517"/>
                </a:cubicBezTo>
                <a:cubicBezTo>
                  <a:pt x="1299882" y="493058"/>
                  <a:pt x="1337535" y="672353"/>
                  <a:pt x="1355464" y="882127"/>
                </a:cubicBezTo>
                <a:cubicBezTo>
                  <a:pt x="1373393" y="1091901"/>
                  <a:pt x="1393116" y="1504277"/>
                  <a:pt x="1355464" y="1635162"/>
                </a:cubicBezTo>
                <a:cubicBezTo>
                  <a:pt x="1317812" y="1766047"/>
                  <a:pt x="1223682" y="1716741"/>
                  <a:pt x="1129553" y="16674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4704245" y="4862456"/>
            <a:ext cx="343191" cy="677732"/>
          </a:xfrm>
          <a:custGeom>
            <a:avLst/>
            <a:gdLst>
              <a:gd name="connsiteX0" fmla="*/ 0 w 343191"/>
              <a:gd name="connsiteY0" fmla="*/ 0 h 677732"/>
              <a:gd name="connsiteX1" fmla="*/ 301215 w 343191"/>
              <a:gd name="connsiteY1" fmla="*/ 247426 h 677732"/>
              <a:gd name="connsiteX2" fmla="*/ 333487 w 343191"/>
              <a:gd name="connsiteY2" fmla="*/ 677732 h 67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191" h="677732">
                <a:moveTo>
                  <a:pt x="0" y="0"/>
                </a:moveTo>
                <a:cubicBezTo>
                  <a:pt x="122817" y="67235"/>
                  <a:pt x="245634" y="134471"/>
                  <a:pt x="301215" y="247426"/>
                </a:cubicBezTo>
                <a:cubicBezTo>
                  <a:pt x="356796" y="360381"/>
                  <a:pt x="345141" y="519056"/>
                  <a:pt x="333487" y="67773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27" idx="2"/>
          </p:cNvCxnSpPr>
          <p:nvPr/>
        </p:nvCxnSpPr>
        <p:spPr>
          <a:xfrm flipH="1">
            <a:off x="6450010" y="3818768"/>
            <a:ext cx="964261" cy="9612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53103" y="4157992"/>
            <a:ext cx="684430" cy="4547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42771" y="4061138"/>
            <a:ext cx="22865" cy="7769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89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Glikagona efekti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79723"/>
              </p:ext>
            </p:extLst>
          </p:nvPr>
        </p:nvGraphicFramePr>
        <p:xfrm>
          <a:off x="228600" y="990601"/>
          <a:ext cx="8610600" cy="5854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3454400"/>
                <a:gridCol w="2870200"/>
              </a:tblGrid>
              <a:tr h="707571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Metaboliskais efekts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Efekts glikozes metabolismā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Mērķa enzīmi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</a:t>
                      </a:r>
                      <a:r>
                        <a:rPr lang="lv-LV" sz="2000" dirty="0" err="1" smtClean="0"/>
                        <a:t>Glikogēna</a:t>
                      </a:r>
                      <a:r>
                        <a:rPr lang="lv-LV" sz="2000" dirty="0" smtClean="0"/>
                        <a:t> noārdīšana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Vairāk</a:t>
                      </a:r>
                      <a:r>
                        <a:rPr lang="lv-LV" sz="2000" baseline="0" dirty="0" smtClean="0"/>
                        <a:t> pieejamas glikozes asinīs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</a:t>
                      </a:r>
                      <a:r>
                        <a:rPr lang="lv-LV" sz="2000" dirty="0" err="1" smtClean="0"/>
                        <a:t>Glikogēna</a:t>
                      </a:r>
                      <a:r>
                        <a:rPr lang="lv-LV" sz="2000" dirty="0" smtClean="0"/>
                        <a:t> </a:t>
                      </a:r>
                      <a:r>
                        <a:rPr lang="lv-LV" sz="2000" dirty="0" err="1" smtClean="0"/>
                        <a:t>fosforilāze</a:t>
                      </a:r>
                      <a:endParaRPr lang="en-US" sz="2000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↓</a:t>
                      </a:r>
                      <a:r>
                        <a:rPr lang="lv-LV" sz="2000" dirty="0" err="1" smtClean="0"/>
                        <a:t>Glikogēna</a:t>
                      </a:r>
                      <a:r>
                        <a:rPr lang="lv-LV" sz="2000" dirty="0" smtClean="0"/>
                        <a:t> sintēze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Mazāk izlietotas glikozes aknās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/>
                        <a:t>↓</a:t>
                      </a:r>
                      <a:r>
                        <a:rPr lang="lv-LV" sz="2000" dirty="0" err="1" smtClean="0"/>
                        <a:t>Glikogēna</a:t>
                      </a:r>
                      <a:r>
                        <a:rPr lang="lv-LV" sz="2000" dirty="0" smtClean="0"/>
                        <a:t> </a:t>
                      </a:r>
                      <a:r>
                        <a:rPr lang="lv-LV" sz="2000" dirty="0" err="1" smtClean="0"/>
                        <a:t>sintāze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↓Glikolīze (aknās)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/>
                        <a:t>Mazāk izlietotas glikozes aknās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↓</a:t>
                      </a:r>
                      <a:r>
                        <a:rPr lang="lv-LV" sz="2000" dirty="0" err="1" smtClean="0"/>
                        <a:t>Fosfofruktokināze-1</a:t>
                      </a:r>
                      <a:endParaRPr lang="en-US" sz="2000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</a:t>
                      </a:r>
                      <a:r>
                        <a:rPr lang="lv-LV" sz="2000" dirty="0" err="1" smtClean="0"/>
                        <a:t>Glikoneoģenēze</a:t>
                      </a:r>
                      <a:r>
                        <a:rPr lang="lv-LV" sz="2000" dirty="0" smtClean="0"/>
                        <a:t> (aknās)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No aminoskābēm, glicerīna un </a:t>
                      </a:r>
                      <a:r>
                        <a:rPr lang="lv-LV" sz="2000" dirty="0" err="1" smtClean="0"/>
                        <a:t>oksaloacetāta</a:t>
                      </a:r>
                      <a:r>
                        <a:rPr lang="lv-LV" sz="2000" dirty="0" smtClean="0"/>
                        <a:t> ražota glikoze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↑Fruktozes </a:t>
                      </a:r>
                      <a:r>
                        <a:rPr lang="lv-LV" sz="2000" dirty="0" err="1" smtClean="0"/>
                        <a:t>bifosfatāze-2</a:t>
                      </a:r>
                      <a:endParaRPr lang="lv-LV" sz="2000" dirty="0" smtClean="0"/>
                    </a:p>
                    <a:p>
                      <a:r>
                        <a:rPr lang="lv-LV" sz="2000" dirty="0" smtClean="0"/>
                        <a:t>↓</a:t>
                      </a:r>
                      <a:r>
                        <a:rPr lang="lv-LV" sz="2000" dirty="0" err="1" smtClean="0"/>
                        <a:t>Piruvāta</a:t>
                      </a:r>
                      <a:r>
                        <a:rPr lang="lv-LV" sz="2000" dirty="0" smtClean="0"/>
                        <a:t> </a:t>
                      </a:r>
                      <a:r>
                        <a:rPr lang="lv-LV" sz="2000" dirty="0" err="1" smtClean="0"/>
                        <a:t>kināze</a:t>
                      </a:r>
                      <a:endParaRPr lang="lv-LV" sz="2000" dirty="0" smtClean="0"/>
                    </a:p>
                    <a:p>
                      <a:r>
                        <a:rPr lang="lv-LV" sz="2000" dirty="0" smtClean="0"/>
                        <a:t>↑</a:t>
                      </a:r>
                      <a:r>
                        <a:rPr lang="lv-LV" sz="2000" dirty="0" err="1" smtClean="0"/>
                        <a:t>Fosfoenolpiruvāta</a:t>
                      </a:r>
                      <a:r>
                        <a:rPr lang="lv-LV" sz="2000" dirty="0" smtClean="0"/>
                        <a:t> </a:t>
                      </a:r>
                      <a:r>
                        <a:rPr lang="lv-LV" sz="2000" dirty="0" err="1" smtClean="0"/>
                        <a:t>karboksikināze</a:t>
                      </a:r>
                      <a:endParaRPr lang="en-US" sz="2000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↑Taukskābju noārdīšana (</a:t>
                      </a:r>
                      <a:r>
                        <a:rPr lang="lv-LV" sz="2000" dirty="0" err="1" smtClean="0"/>
                        <a:t>adipocītos</a:t>
                      </a:r>
                      <a:r>
                        <a:rPr lang="lv-LV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Mazāk</a:t>
                      </a:r>
                      <a:r>
                        <a:rPr lang="lv-LV" sz="2000" baseline="0" dirty="0" smtClean="0"/>
                        <a:t> izlietotas glikozes (aknās, muskuļos)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</a:t>
                      </a:r>
                      <a:r>
                        <a:rPr lang="lv-LV" sz="2000" dirty="0" err="1" smtClean="0"/>
                        <a:t>Fosfo-periplipīns</a:t>
                      </a:r>
                      <a:endParaRPr lang="lv-LV" sz="2000" dirty="0" smtClean="0"/>
                    </a:p>
                    <a:p>
                      <a:r>
                        <a:rPr lang="lv-LV" sz="2000" dirty="0" smtClean="0"/>
                        <a:t>↑</a:t>
                      </a:r>
                      <a:r>
                        <a:rPr lang="lv-LV" sz="2000" dirty="0" err="1" smtClean="0"/>
                        <a:t>Hormonjūtīgā</a:t>
                      </a:r>
                      <a:r>
                        <a:rPr lang="lv-LV" sz="2000" baseline="0" dirty="0" smtClean="0"/>
                        <a:t> </a:t>
                      </a:r>
                      <a:r>
                        <a:rPr lang="lv-LV" sz="2000" baseline="0" dirty="0" err="1" smtClean="0"/>
                        <a:t>lipāze</a:t>
                      </a:r>
                      <a:endParaRPr lang="en-US" sz="2000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</a:t>
                      </a:r>
                      <a:r>
                        <a:rPr lang="lv-LV" sz="2000" dirty="0" err="1" smtClean="0"/>
                        <a:t>Ketoģenēze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Glikozei alternatīvs enerģijas avots smadzenēm, muskuļiem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↓</a:t>
                      </a:r>
                      <a:r>
                        <a:rPr lang="lv-LV" sz="2000" dirty="0" err="1" smtClean="0"/>
                        <a:t>Acetil-CoA</a:t>
                      </a:r>
                      <a:r>
                        <a:rPr lang="lv-LV" sz="2000" dirty="0" smtClean="0"/>
                        <a:t> </a:t>
                      </a:r>
                      <a:r>
                        <a:rPr lang="lv-LV" sz="2000" dirty="0" err="1" smtClean="0"/>
                        <a:t>karboksilāze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drenalīns (</a:t>
            </a:r>
            <a:r>
              <a:rPr lang="lv-LV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epinefrīns</a:t>
            </a:r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3886200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Stresa situācijās ir nepieciešama papildus enerģija (piem., lai cīnītos vai bēgtu no uzbrucēja, «</a:t>
            </a:r>
            <a:r>
              <a:rPr lang="lv-LV" sz="2400" dirty="0" err="1" smtClean="0"/>
              <a:t>fight</a:t>
            </a:r>
            <a:r>
              <a:rPr lang="lv-LV" sz="2400" dirty="0" smtClean="0"/>
              <a:t> </a:t>
            </a:r>
            <a:r>
              <a:rPr lang="lv-LV" sz="2400" dirty="0" err="1" smtClean="0"/>
              <a:t>or</a:t>
            </a:r>
            <a:r>
              <a:rPr lang="lv-LV" sz="2400" dirty="0" smtClean="0"/>
              <a:t> </a:t>
            </a:r>
            <a:r>
              <a:rPr lang="lv-LV" sz="2400" dirty="0" err="1" smtClean="0"/>
              <a:t>flight</a:t>
            </a:r>
            <a:r>
              <a:rPr lang="lv-LV" sz="2400" dirty="0" smtClean="0"/>
              <a:t>» situācijas)</a:t>
            </a:r>
          </a:p>
          <a:p>
            <a:r>
              <a:rPr lang="lv-LV" sz="2400" dirty="0" err="1"/>
              <a:t>N</a:t>
            </a:r>
            <a:r>
              <a:rPr lang="lv-LV" sz="2400" dirty="0" err="1" smtClean="0"/>
              <a:t>eironālie</a:t>
            </a:r>
            <a:r>
              <a:rPr lang="lv-LV" sz="2400" dirty="0" smtClean="0"/>
              <a:t> signāli tieši no CNS nokļūst virsnierēs un aktivē adrenalīna atbrīvošanu</a:t>
            </a:r>
          </a:p>
          <a:p>
            <a:r>
              <a:rPr lang="lv-LV" sz="2400" dirty="0" smtClean="0"/>
              <a:t>Adrenalīns ir </a:t>
            </a:r>
            <a:r>
              <a:rPr lang="lv-LV" sz="2400" dirty="0" err="1" smtClean="0"/>
              <a:t>monoamīnu</a:t>
            </a:r>
            <a:r>
              <a:rPr lang="lv-LV" sz="2400" dirty="0" smtClean="0"/>
              <a:t> tipa hormons, kurš piesaistās t.s. adrenerģiskajiem receptoriem</a:t>
            </a:r>
          </a:p>
          <a:p>
            <a:r>
              <a:rPr lang="lv-LV" sz="2400" dirty="0"/>
              <a:t>Adrenalīna </a:t>
            </a:r>
            <a:r>
              <a:rPr lang="lv-LV" sz="2400" dirty="0" smtClean="0"/>
              <a:t>fizioloģiskie efekti:</a:t>
            </a:r>
          </a:p>
          <a:p>
            <a:r>
              <a:rPr lang="lv-LV" sz="2400" dirty="0" smtClean="0"/>
              <a:t>1. Paplašinās elpošanas kanāli, lai varētu uzņemt vairāk skābekļa</a:t>
            </a:r>
          </a:p>
          <a:p>
            <a:r>
              <a:rPr lang="lv-LV" sz="2400" dirty="0" smtClean="0"/>
              <a:t>2. Paātrinās sirdsdarbība un paaugstinās asinsspiediens, lai orgānus ātrāk varētu apgādāt ar skābekli un enerģiju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65472"/>
            <a:ext cx="1295400" cy="190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31485"/>
            <a:ext cx="1524000" cy="182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File:Epinephrine structure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17894"/>
            <a:ext cx="2028826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x_23_0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3370"/>
            <a:ext cx="4941888" cy="6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1164491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Ar I tipa diabētu slims bērns pirms un pēc 3 mēnešu insulīna terapijas </a:t>
            </a:r>
          </a:p>
          <a:p>
            <a:r>
              <a:rPr lang="lv-LV" sz="2400" dirty="0" smtClean="0"/>
              <a:t>(20-to gadu fotogrāfija)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4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Adrenalīna metaboliskie efekti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42175"/>
              </p:ext>
            </p:extLst>
          </p:nvPr>
        </p:nvGraphicFramePr>
        <p:xfrm>
          <a:off x="457200" y="990600"/>
          <a:ext cx="8305800" cy="5631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2900"/>
                <a:gridCol w="4152900"/>
              </a:tblGrid>
              <a:tr h="703943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Process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Efekts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3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/>
                        <a:t>↑</a:t>
                      </a:r>
                      <a:r>
                        <a:rPr lang="lv-LV" sz="2000" dirty="0" err="1" smtClean="0"/>
                        <a:t>Glikogēna</a:t>
                      </a:r>
                      <a:r>
                        <a:rPr lang="lv-LV" sz="2000" dirty="0" smtClean="0"/>
                        <a:t> noārdīšanās (muskuļos, aknās)</a:t>
                      </a:r>
                      <a:endParaRPr lang="en-US" sz="2000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lv-LV" sz="2000" dirty="0" smtClean="0"/>
                    </a:p>
                    <a:p>
                      <a:pPr algn="ctr"/>
                      <a:endParaRPr lang="lv-LV" sz="2000" dirty="0" smtClean="0"/>
                    </a:p>
                    <a:p>
                      <a:pPr algn="ctr"/>
                      <a:endParaRPr lang="lv-LV" sz="2000" dirty="0" smtClean="0"/>
                    </a:p>
                    <a:p>
                      <a:pPr algn="ctr"/>
                      <a:r>
                        <a:rPr lang="lv-LV" sz="2000" dirty="0" smtClean="0"/>
                        <a:t>Palielinās enerģijas ražošanai pieejamās glikozes daudzums</a:t>
                      </a:r>
                      <a:endParaRPr lang="en-US" sz="2000" dirty="0"/>
                    </a:p>
                  </a:txBody>
                  <a:tcPr/>
                </a:tc>
              </a:tr>
              <a:tr h="703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/>
                        <a:t>↓</a:t>
                      </a:r>
                      <a:r>
                        <a:rPr lang="lv-LV" sz="2000" dirty="0" err="1" smtClean="0"/>
                        <a:t>Glikogēna</a:t>
                      </a:r>
                      <a:r>
                        <a:rPr lang="lv-LV" sz="2000" dirty="0" smtClean="0"/>
                        <a:t> sintēze  (muskuļos, aknās)</a:t>
                      </a:r>
                      <a:endParaRPr lang="en-US" sz="20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03943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</a:t>
                      </a:r>
                      <a:r>
                        <a:rPr lang="lv-LV" sz="2000" dirty="0" err="1" smtClean="0"/>
                        <a:t>Glikoneoģenēze</a:t>
                      </a:r>
                      <a:r>
                        <a:rPr lang="lv-LV" sz="2000" dirty="0" smtClean="0"/>
                        <a:t> (aknās)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03943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↑Glikolīze (muskuļos)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Pieaug </a:t>
                      </a:r>
                      <a:r>
                        <a:rPr lang="lv-LV" sz="2000" baseline="0" dirty="0" smtClean="0"/>
                        <a:t> ATF producēšana muskuļos</a:t>
                      </a:r>
                      <a:endParaRPr lang="en-US" sz="2000" dirty="0"/>
                    </a:p>
                  </a:txBody>
                  <a:tcPr/>
                </a:tc>
              </a:tr>
              <a:tr h="703943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↑Taukskābju mobilizācija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Paaugstinās taukskābju pieejamība enerģijas ražošanai</a:t>
                      </a:r>
                      <a:endParaRPr lang="en-US" sz="2000" dirty="0"/>
                    </a:p>
                  </a:txBody>
                  <a:tcPr/>
                </a:tc>
              </a:tr>
              <a:tr h="703943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↑Glikagona sekrēcija</a:t>
                      </a:r>
                      <a:endParaRPr lang="en-US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lv-LV" sz="2000" dirty="0" smtClean="0"/>
                    </a:p>
                    <a:p>
                      <a:pPr algn="ctr"/>
                      <a:r>
                        <a:rPr lang="lv-LV" sz="2000" dirty="0" smtClean="0"/>
                        <a:t>Pastiprinās </a:t>
                      </a:r>
                      <a:r>
                        <a:rPr lang="lv-LV" sz="2000" dirty="0" err="1" smtClean="0"/>
                        <a:t>epinefrīna</a:t>
                      </a:r>
                      <a:r>
                        <a:rPr lang="lv-LV" sz="2000" dirty="0" smtClean="0"/>
                        <a:t> efekti</a:t>
                      </a:r>
                      <a:endParaRPr lang="en-US" sz="2000" dirty="0"/>
                    </a:p>
                  </a:txBody>
                  <a:tcPr/>
                </a:tc>
              </a:tr>
              <a:tr h="703943">
                <a:tc>
                  <a:txBody>
                    <a:bodyPr/>
                    <a:lstStyle/>
                    <a:p>
                      <a:r>
                        <a:rPr lang="lv-LV" sz="2000" dirty="0" smtClean="0"/>
                        <a:t>↓Insulīna sekrēcija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76200"/>
            <a:ext cx="8229600" cy="1143000"/>
          </a:xfrm>
        </p:spPr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Kortizols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" y="1295400"/>
            <a:ext cx="8879541" cy="5105400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Kortizols</a:t>
            </a:r>
            <a:r>
              <a:rPr lang="lv-LV" sz="2400" dirty="0" smtClean="0"/>
              <a:t> ir </a:t>
            </a:r>
            <a:r>
              <a:rPr lang="lv-LV" sz="2400" dirty="0" err="1" smtClean="0"/>
              <a:t>steroīdais</a:t>
            </a:r>
            <a:r>
              <a:rPr lang="lv-LV" sz="2400" dirty="0" smtClean="0"/>
              <a:t> hormons, kurš difundē caur šūnas membrānu un piesaistās pie glikokortikoīdā receptora (nukleārais receptors)</a:t>
            </a:r>
          </a:p>
          <a:p>
            <a:r>
              <a:rPr lang="lv-LV" sz="2400" dirty="0" err="1" smtClean="0"/>
              <a:t>Glikokortikoīdais</a:t>
            </a:r>
            <a:r>
              <a:rPr lang="lv-LV" sz="2400" dirty="0" smtClean="0"/>
              <a:t> receptors ar piesaistītu </a:t>
            </a:r>
            <a:r>
              <a:rPr lang="lv-LV" sz="2400" dirty="0" err="1" smtClean="0"/>
              <a:t>kortizolu</a:t>
            </a:r>
            <a:r>
              <a:rPr lang="lv-LV" sz="2400" dirty="0" smtClean="0"/>
              <a:t> nokļūst šūnas kodol</a:t>
            </a:r>
            <a:r>
              <a:rPr lang="lv-LV" sz="2400" dirty="0"/>
              <a:t>ā</a:t>
            </a:r>
            <a:r>
              <a:rPr lang="lv-LV" sz="2400" dirty="0" smtClean="0"/>
              <a:t>, kur darbojas kā transkripcijas aktivators </a:t>
            </a:r>
          </a:p>
          <a:p>
            <a:r>
              <a:rPr lang="lv-LV" sz="2400" dirty="0" smtClean="0"/>
              <a:t>Līdzīgi adrenalīnam, arī </a:t>
            </a:r>
            <a:r>
              <a:rPr lang="lv-LV" sz="2400" dirty="0" err="1" smtClean="0"/>
              <a:t>kortizolu</a:t>
            </a:r>
            <a:r>
              <a:rPr lang="lv-LV" sz="2400" dirty="0" smtClean="0"/>
              <a:t> organisms </a:t>
            </a:r>
            <a:r>
              <a:rPr lang="lv-LV" sz="2400" dirty="0" err="1" smtClean="0"/>
              <a:t>sekretē</a:t>
            </a:r>
            <a:r>
              <a:rPr lang="lv-LV" sz="2400" dirty="0" smtClean="0"/>
              <a:t> stresa situācijās</a:t>
            </a:r>
          </a:p>
          <a:p>
            <a:r>
              <a:rPr lang="lv-LV" sz="2400" dirty="0" smtClean="0"/>
              <a:t>Atšķirībā no adrenalīna, </a:t>
            </a:r>
            <a:r>
              <a:rPr lang="lv-LV" sz="2400" dirty="0" err="1" smtClean="0"/>
              <a:t>kortizols</a:t>
            </a:r>
            <a:r>
              <a:rPr lang="lv-LV" sz="2400" dirty="0" smtClean="0"/>
              <a:t> iedarbojas samērā lēni, izmainot šūnas enzīmu sastāvu un daudzumu, nevis esošo enzīmu aktivitāti</a:t>
            </a:r>
          </a:p>
          <a:p>
            <a:r>
              <a:rPr lang="lv-LV" sz="2400" dirty="0" smtClean="0"/>
              <a:t>Tādejādi, </a:t>
            </a:r>
            <a:r>
              <a:rPr lang="lv-LV" sz="2400" dirty="0" err="1" smtClean="0"/>
              <a:t>kortizols</a:t>
            </a:r>
            <a:r>
              <a:rPr lang="lv-LV" sz="2400" dirty="0" smtClean="0"/>
              <a:t> labāk darbojas ilgstošākās stresa situācijās – piem. bada, infekciju, ilgstošu sāpju, utt. gadījumos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654"/>
            <a:ext cx="1873224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Kortizola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efekti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Adipozajos</a:t>
            </a:r>
            <a:r>
              <a:rPr lang="lv-LV" dirty="0" smtClean="0"/>
              <a:t> audos </a:t>
            </a:r>
            <a:r>
              <a:rPr lang="lv-LV" dirty="0" err="1" smtClean="0"/>
              <a:t>kortizols</a:t>
            </a:r>
            <a:r>
              <a:rPr lang="lv-LV" dirty="0" smtClean="0"/>
              <a:t> stimulē </a:t>
            </a:r>
            <a:r>
              <a:rPr lang="lv-LV" dirty="0" err="1" smtClean="0"/>
              <a:t>tauksābju</a:t>
            </a:r>
            <a:r>
              <a:rPr lang="lv-LV" dirty="0" smtClean="0"/>
              <a:t> atbrīvošanu no </a:t>
            </a:r>
            <a:r>
              <a:rPr lang="lv-LV" dirty="0" err="1" smtClean="0"/>
              <a:t>triacilgliceroliem</a:t>
            </a:r>
            <a:endParaRPr lang="lv-LV" dirty="0" smtClean="0"/>
          </a:p>
          <a:p>
            <a:r>
              <a:rPr lang="lv-LV" dirty="0" err="1" smtClean="0"/>
              <a:t>Kortizols</a:t>
            </a:r>
            <a:r>
              <a:rPr lang="lv-LV" dirty="0" smtClean="0"/>
              <a:t> stimulē nekritisko proteīnu noārdīšanu muskuļos un iegūto aminoskābju eksportu uz aknām </a:t>
            </a:r>
            <a:r>
              <a:rPr lang="lv-LV" dirty="0" err="1" smtClean="0"/>
              <a:t>glikoneoģenēzei</a:t>
            </a:r>
            <a:endParaRPr lang="lv-LV" dirty="0" smtClean="0"/>
          </a:p>
          <a:p>
            <a:r>
              <a:rPr lang="lv-LV" dirty="0" smtClean="0"/>
              <a:t>Aknās </a:t>
            </a:r>
            <a:r>
              <a:rPr lang="lv-LV" dirty="0" err="1" smtClean="0"/>
              <a:t>kortizols</a:t>
            </a:r>
            <a:r>
              <a:rPr lang="lv-LV" dirty="0" smtClean="0"/>
              <a:t> stimulē </a:t>
            </a:r>
            <a:r>
              <a:rPr lang="lv-LV" dirty="0" err="1" smtClean="0"/>
              <a:t>glikoneoģenēzi</a:t>
            </a:r>
            <a:endParaRPr lang="lv-LV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Diabēts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6019800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Diabēts (diabetes mellitus) ir saslimšana, kuru izraisa insulīna trūkums vai defekti insulīna atbildes sistēmā</a:t>
            </a:r>
          </a:p>
          <a:p>
            <a:r>
              <a:rPr lang="lv-LV" sz="2400" dirty="0" smtClean="0"/>
              <a:t>Grieķu </a:t>
            </a:r>
            <a:r>
              <a:rPr lang="el-GR" sz="2400" dirty="0" smtClean="0"/>
              <a:t>διαβήτης (</a:t>
            </a:r>
            <a:r>
              <a:rPr lang="lv-LV" sz="2400" i="1" dirty="0" smtClean="0"/>
              <a:t>diabētēs</a:t>
            </a:r>
            <a:r>
              <a:rPr lang="lv-LV" sz="2400" dirty="0" smtClean="0"/>
              <a:t>) – «iet cauri» (attiecas uz pastiprinātu urinēšanu) + latīņu mellitus=medus (attiecas uz cukuru urīnā)</a:t>
            </a:r>
            <a:endParaRPr lang="lv-LV" sz="2400" dirty="0" smtClean="0"/>
          </a:p>
          <a:p>
            <a:r>
              <a:rPr lang="lv-LV" sz="2400" dirty="0" smtClean="0"/>
              <a:t>Diabēta </a:t>
            </a:r>
            <a:r>
              <a:rPr lang="lv-LV" sz="2400" dirty="0" smtClean="0"/>
              <a:t>pacients nespēj efektīvi uzņemt glikozi no asinīm</a:t>
            </a:r>
          </a:p>
          <a:p>
            <a:r>
              <a:rPr lang="lv-LV" sz="2400" dirty="0" smtClean="0"/>
              <a:t>Lieli glikozes </a:t>
            </a:r>
            <a:r>
              <a:rPr lang="lv-LV" sz="2400" dirty="0" smtClean="0"/>
              <a:t>daudzumi </a:t>
            </a:r>
            <a:r>
              <a:rPr lang="lv-LV" sz="2400" dirty="0" smtClean="0"/>
              <a:t>tiek sekretēti urīnā</a:t>
            </a:r>
          </a:p>
          <a:p>
            <a:r>
              <a:rPr lang="lv-LV" sz="2400" dirty="0" smtClean="0"/>
              <a:t>I tipa diabēta pacientiem organismā netiek izstrādāts insulīns</a:t>
            </a:r>
          </a:p>
          <a:p>
            <a:r>
              <a:rPr lang="lv-LV" sz="2400" dirty="0" smtClean="0"/>
              <a:t>I tipa diabēts parasti attīstās bērnībā, ir iedzimts un saistīts ar aizkuņģa dziedzera </a:t>
            </a:r>
            <a:r>
              <a:rPr lang="el-GR" sz="2400" dirty="0" smtClean="0"/>
              <a:t>β</a:t>
            </a:r>
            <a:r>
              <a:rPr lang="lv-LV" sz="2400" dirty="0" smtClean="0"/>
              <a:t> šūnu autoimūnu destrukciju</a:t>
            </a:r>
          </a:p>
          <a:p>
            <a:r>
              <a:rPr lang="lv-LV" sz="2400" dirty="0" smtClean="0"/>
              <a:t>I tipa diabētu var ārstēt ar insulīna injekcijām</a:t>
            </a:r>
          </a:p>
          <a:p>
            <a:r>
              <a:rPr lang="lv-LV" sz="2400" dirty="0" smtClean="0"/>
              <a:t>II tipa diabēta pacientiem insulīns tiek izstrādāts, bet dažādu iemeslu pēc nedarbojas insulīna atbildes sistēma </a:t>
            </a:r>
          </a:p>
          <a:p>
            <a:r>
              <a:rPr lang="lv-LV" sz="2400" dirty="0" smtClean="0"/>
              <a:t>II tipa diabēts parasti parādās vecākiem indivīdiem ar lieko svaru</a:t>
            </a:r>
          </a:p>
          <a:p>
            <a:r>
              <a:rPr lang="lv-LV" sz="2400" dirty="0" smtClean="0"/>
              <a:t>II tipa diabētu sauc arī par «insulīna rezistento», jo insulīna injekcijas nedod pozitīvu efektu</a:t>
            </a:r>
            <a:endParaRPr lang="en-US" sz="2400" dirty="0"/>
          </a:p>
        </p:txBody>
      </p:sp>
      <p:pic>
        <p:nvPicPr>
          <p:cNvPr id="15362" name="Picture 2" descr="File:Blue circle for diabete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2779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Diabētiķu metabolisms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242"/>
            <a:ext cx="8977256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Ne I, ne II tipa diabēta pacienti nespēj efektīvi uzņemt glikozi no asinīm</a:t>
            </a:r>
          </a:p>
          <a:p>
            <a:r>
              <a:rPr lang="lv-LV" sz="2400" dirty="0" smtClean="0"/>
              <a:t>Rezultātā, lielākā daļa enerģijas tiek uzņemta no taukskābēm</a:t>
            </a:r>
          </a:p>
          <a:p>
            <a:r>
              <a:rPr lang="lv-LV" sz="2400" dirty="0" smtClean="0"/>
              <a:t>Aknās pastiprinās taukskābju </a:t>
            </a:r>
            <a:r>
              <a:rPr lang="el-GR" sz="2400" dirty="0" smtClean="0"/>
              <a:t>β</a:t>
            </a:r>
            <a:r>
              <a:rPr lang="lv-LV" sz="2400" dirty="0" smtClean="0"/>
              <a:t> oksidācija, bet tā ir nepilnīga</a:t>
            </a:r>
          </a:p>
          <a:p>
            <a:r>
              <a:rPr lang="lv-LV" sz="2400" dirty="0" smtClean="0"/>
              <a:t>Iemesls: </a:t>
            </a:r>
            <a:r>
              <a:rPr lang="el-GR" sz="2400" dirty="0"/>
              <a:t>β</a:t>
            </a:r>
            <a:r>
              <a:rPr lang="lv-LV" sz="2400" dirty="0"/>
              <a:t> </a:t>
            </a:r>
            <a:r>
              <a:rPr lang="lv-LV" sz="2400" dirty="0" smtClean="0"/>
              <a:t>oksidācijas rezultātā palielinās NADH/NAD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 koncentrāciju attiecība, kas </a:t>
            </a:r>
            <a:r>
              <a:rPr lang="lv-LV" sz="2400" dirty="0" err="1" smtClean="0"/>
              <a:t>inhibē</a:t>
            </a:r>
            <a:r>
              <a:rPr lang="lv-LV" sz="2400" dirty="0" smtClean="0"/>
              <a:t> </a:t>
            </a:r>
            <a:r>
              <a:rPr lang="lv-LV" sz="2400" dirty="0" err="1" smtClean="0"/>
              <a:t>Krebsa</a:t>
            </a:r>
            <a:r>
              <a:rPr lang="lv-LV" sz="2400" dirty="0" smtClean="0"/>
              <a:t> ciklu (kuram arī ir vajadzīgs NAD</a:t>
            </a:r>
            <a:r>
              <a:rPr lang="lv-LV" sz="2400" baseline="30000" dirty="0" smtClean="0"/>
              <a:t>+</a:t>
            </a:r>
            <a:r>
              <a:rPr lang="lv-LV" sz="2400" dirty="0" smtClean="0"/>
              <a:t>); tādejādi netiek pilnībā oksidēts </a:t>
            </a:r>
            <a:r>
              <a:rPr lang="lv-LV" sz="2400" dirty="0" err="1" smtClean="0"/>
              <a:t>acetil-CoA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85" y="3759545"/>
            <a:ext cx="3418015" cy="29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1585" y="5064255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dirty="0"/>
              <a:t>NAD</a:t>
            </a:r>
            <a:r>
              <a:rPr lang="lv-LV" sz="1600" b="1" baseline="30000" dirty="0"/>
              <a:t>+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7859585" y="4725701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dirty="0"/>
              <a:t>NAD</a:t>
            </a:r>
            <a:r>
              <a:rPr lang="lv-LV" sz="1600" b="1" baseline="30000" dirty="0"/>
              <a:t>+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7783385" y="5427077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dirty="0"/>
              <a:t>NAD</a:t>
            </a:r>
            <a:r>
              <a:rPr lang="lv-LV" sz="1600" b="1" baseline="30000" dirty="0"/>
              <a:t>+</a:t>
            </a:r>
            <a:endParaRPr lang="en-US" sz="16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9478"/>
            <a:ext cx="2057400" cy="218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04819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38400" y="4894977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dirty="0"/>
              <a:t>NAD</a:t>
            </a:r>
            <a:r>
              <a:rPr lang="lv-LV" sz="1600" b="1" baseline="30000" dirty="0"/>
              <a:t>+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219200" y="3759545"/>
            <a:ext cx="1398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β</a:t>
            </a:r>
            <a:r>
              <a:rPr lang="lv-LV" sz="2000" dirty="0"/>
              <a:t> oksidācija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70007" y="351332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 smtClean="0"/>
              <a:t>...</a:t>
            </a:r>
            <a:endParaRPr lang="en-US" sz="3600" dirty="0"/>
          </a:p>
        </p:txBody>
      </p:sp>
      <p:pic>
        <p:nvPicPr>
          <p:cNvPr id="13" name="Picture 2" descr="File:Blue circle for diabetes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2779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10" grpId="0"/>
      <p:bldP spid="5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Diabētiķu metabolisms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525963"/>
          </a:xfrm>
        </p:spPr>
        <p:txBody>
          <a:bodyPr>
            <a:normAutofit/>
          </a:bodyPr>
          <a:lstStyle/>
          <a:p>
            <a:r>
              <a:rPr lang="lv-LV" sz="2200" dirty="0" smtClean="0"/>
              <a:t>Nepilnīgas oksidēšanās dēļ organismā uzkrājas </a:t>
            </a:r>
            <a:r>
              <a:rPr lang="lv-LV" sz="2200" dirty="0" err="1" smtClean="0"/>
              <a:t>acetil-CoA,</a:t>
            </a:r>
            <a:r>
              <a:rPr lang="lv-LV" sz="2200" dirty="0" smtClean="0"/>
              <a:t> kas noved pie pastiprinātas ketonu ķermeņu veidošanās</a:t>
            </a:r>
          </a:p>
          <a:p>
            <a:r>
              <a:rPr lang="lv-LV" sz="2200" dirty="0" smtClean="0"/>
              <a:t>Ketonu ķermeņi aknās veidojas ātrāk, nekā citi audi spēj tos patērēt, rezultātā attīstās </a:t>
            </a:r>
            <a:r>
              <a:rPr lang="lv-LV" sz="2200" i="1" dirty="0" err="1" smtClean="0"/>
              <a:t>ketoze</a:t>
            </a:r>
            <a:r>
              <a:rPr lang="lv-LV" sz="2200" dirty="0" smtClean="0"/>
              <a:t> (</a:t>
            </a:r>
            <a:r>
              <a:rPr lang="lv-LV" sz="2200" dirty="0" err="1" smtClean="0"/>
              <a:t>t.i</a:t>
            </a:r>
            <a:r>
              <a:rPr lang="lv-LV" sz="2200" dirty="0" smtClean="0"/>
              <a:t>, augsta ketonu ķermeņu koncentrācija asinīs)</a:t>
            </a:r>
          </a:p>
          <a:p>
            <a:r>
              <a:rPr lang="lv-LV" sz="2200" dirty="0" smtClean="0"/>
              <a:t>Ketonu ķermeņi sastāv no karbonskābēm, kas var izsaukt asins </a:t>
            </a:r>
            <a:r>
              <a:rPr lang="lv-LV" sz="2200" dirty="0" err="1" smtClean="0"/>
              <a:t>paskābināšanos</a:t>
            </a:r>
            <a:r>
              <a:rPr lang="lv-LV" sz="2200" dirty="0" smtClean="0"/>
              <a:t> – </a:t>
            </a:r>
            <a:r>
              <a:rPr lang="lv-LV" sz="2200" i="1" dirty="0" err="1" smtClean="0"/>
              <a:t>ketoacidozi</a:t>
            </a:r>
            <a:r>
              <a:rPr lang="lv-LV" sz="2200" dirty="0" smtClean="0"/>
              <a:t>, kas ir dzīvību apdraudošs stāvoklis</a:t>
            </a:r>
            <a:endParaRPr lang="lv-LV" sz="2200" i="1" dirty="0" smtClean="0"/>
          </a:p>
          <a:p>
            <a:r>
              <a:rPr lang="lv-LV" sz="2200" dirty="0" smtClean="0"/>
              <a:t>Viens no ketonu ķermeņiem – </a:t>
            </a:r>
            <a:r>
              <a:rPr lang="lv-LV" sz="2200" dirty="0" err="1" smtClean="0"/>
              <a:t>acetoacetāts</a:t>
            </a:r>
            <a:r>
              <a:rPr lang="lv-LV" sz="2200" dirty="0" smtClean="0"/>
              <a:t>, spontāni hidrolizējas par acetonu</a:t>
            </a:r>
          </a:p>
          <a:p>
            <a:r>
              <a:rPr lang="lv-LV" sz="2200" dirty="0" smtClean="0"/>
              <a:t>Acetona smarža izelpā ir viena no diabēta pazīmēm</a:t>
            </a:r>
            <a:endParaRPr lang="en-US" sz="2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" y="57150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ile:Blue circle for diabete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2779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" y="4725057"/>
            <a:ext cx="2514600" cy="9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12697"/>
            <a:ext cx="2533650" cy="12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36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tipa diabēts un insulīna terapija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715000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 smtClean="0"/>
              <a:t>Mūsdienās ap70% insulīna tiek ražots ar </a:t>
            </a:r>
            <a:r>
              <a:rPr lang="lv-LV" sz="2400" dirty="0" err="1" smtClean="0"/>
              <a:t>rekombinantajām</a:t>
            </a:r>
            <a:r>
              <a:rPr lang="lv-LV" sz="2400" dirty="0" smtClean="0"/>
              <a:t> metodēm, pārsvarā raugu šūnās</a:t>
            </a:r>
          </a:p>
          <a:p>
            <a:r>
              <a:rPr lang="lv-LV" sz="2400" dirty="0" smtClean="0"/>
              <a:t>Joprojām izmanto arī dzīvnieku izcelsmes insulīnu, kurš ir praktiski tikpat efektīvs un ļoti līdzīgs cilvēku insulīnam (piem. cūku insulīnam ir tikai 1 aminoskābes atšķirība)</a:t>
            </a:r>
          </a:p>
          <a:p>
            <a:r>
              <a:rPr lang="lv-LV" sz="2400" dirty="0" smtClean="0"/>
              <a:t>Insulīnu mēdz modificēt vai sajaukt ar citām sastāvdaļām, lai modificētu tā darbības ilgumu</a:t>
            </a:r>
          </a:p>
          <a:p>
            <a:r>
              <a:rPr lang="lv-LV" sz="2400" dirty="0" smtClean="0"/>
              <a:t>Piemēram, </a:t>
            </a:r>
            <a:r>
              <a:rPr lang="lv-LV" sz="2400" dirty="0" err="1" smtClean="0"/>
              <a:t>Degludeks</a:t>
            </a:r>
            <a:r>
              <a:rPr lang="lv-LV" sz="2400" dirty="0" smtClean="0"/>
              <a:t> ir insulīna analogs ar vienu delēcijas mutāciju un vienu lizīna atlikumu, modificētu ar </a:t>
            </a:r>
            <a:r>
              <a:rPr lang="lv-LV" sz="2400" dirty="0" err="1" smtClean="0"/>
              <a:t>heksadekāndikarbonskābi</a:t>
            </a:r>
            <a:endParaRPr lang="lv-LV" sz="2400" dirty="0" smtClean="0"/>
          </a:p>
          <a:p>
            <a:r>
              <a:rPr lang="lv-LV" sz="2400" dirty="0" smtClean="0"/>
              <a:t>Pēc injekcijas, </a:t>
            </a:r>
            <a:r>
              <a:rPr lang="lv-LV" sz="2400" dirty="0" err="1" smtClean="0"/>
              <a:t>Deguldeks</a:t>
            </a:r>
            <a:r>
              <a:rPr lang="lv-LV" sz="2400" dirty="0" smtClean="0"/>
              <a:t> molekulas zem ādas veido </a:t>
            </a:r>
            <a:r>
              <a:rPr lang="lv-LV" sz="2400" dirty="0" err="1" smtClean="0"/>
              <a:t>heksamēru</a:t>
            </a:r>
            <a:r>
              <a:rPr lang="lv-LV" sz="2400" dirty="0" smtClean="0"/>
              <a:t> kompleksus, no kuriem lēnām difundē insulīna monomēri</a:t>
            </a:r>
          </a:p>
          <a:p>
            <a:r>
              <a:rPr lang="lv-LV" sz="2400" dirty="0" smtClean="0"/>
              <a:t>Tādejādi, </a:t>
            </a:r>
            <a:r>
              <a:rPr lang="lv-LV" sz="2400" dirty="0" err="1" smtClean="0"/>
              <a:t>Deguldeks</a:t>
            </a:r>
            <a:r>
              <a:rPr lang="lv-LV" sz="2400" dirty="0" smtClean="0"/>
              <a:t> ir aktīvs samērā ilgu laiku – līdz 24h</a:t>
            </a:r>
          </a:p>
          <a:p>
            <a:r>
              <a:rPr lang="lv-LV" sz="2400" dirty="0" smtClean="0"/>
              <a:t>Insulīna un to analogu galvenā problēma ir, ka to līmenis asinīs nav sasaistīts ar reālo barības uzņemšanu</a:t>
            </a:r>
          </a:p>
          <a:p>
            <a:r>
              <a:rPr lang="lv-LV" sz="2400" dirty="0" smtClean="0"/>
              <a:t>Bieža problēma ir hipoglikēmija – injicētais insulīns ir izraisījis pārāk zemu glikozes līmeni asinīs</a:t>
            </a:r>
            <a:endParaRPr lang="en-US" sz="2400" dirty="0"/>
          </a:p>
        </p:txBody>
      </p:sp>
      <p:pic>
        <p:nvPicPr>
          <p:cNvPr id="4" name="Picture 2" descr="File:Blue circle for diabete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2779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8468"/>
            <a:ext cx="8229600" cy="1143000"/>
          </a:xfrm>
        </p:spPr>
        <p:txBody>
          <a:bodyPr>
            <a:norm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 I tipa diabēta ārstēšanas paņēmieni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25963"/>
          </a:xfrm>
        </p:spPr>
        <p:txBody>
          <a:bodyPr/>
          <a:lstStyle/>
          <a:p>
            <a:r>
              <a:rPr lang="lv-LV" dirty="0" smtClean="0"/>
              <a:t>Aizkuņģa dziedzera pārstādīšana</a:t>
            </a:r>
          </a:p>
          <a:p>
            <a:r>
              <a:rPr lang="lv-LV" dirty="0" smtClean="0"/>
              <a:t>β šūnu pārstādīšana (eksperimentāla tehnoloģija)</a:t>
            </a:r>
          </a:p>
          <a:p>
            <a:r>
              <a:rPr lang="lv-LV" dirty="0" smtClean="0"/>
              <a:t>Cilmes šūnu terapijas (eksperimentālas tehnoloģijas)</a:t>
            </a:r>
            <a:endParaRPr lang="en-US" dirty="0"/>
          </a:p>
        </p:txBody>
      </p:sp>
      <p:pic>
        <p:nvPicPr>
          <p:cNvPr id="4" name="Picture 2" descr="File:Blue circle for diabete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2779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3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tipa diabēts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/>
              <a:t>II tipa diabēts ir slimību grupa, kurām visām ir raksturīga relatīva nespēja atbildēt uz insulīna koncentrācijas izmaiņām asinīs</a:t>
            </a:r>
          </a:p>
          <a:p>
            <a:r>
              <a:rPr lang="lv-LV" sz="2400" dirty="0" smtClean="0"/>
              <a:t>Papildus, var būt arī nepietiekama insulīna sekrēcija no </a:t>
            </a:r>
            <a:r>
              <a:rPr lang="el-GR" sz="2400" dirty="0" smtClean="0"/>
              <a:t>β</a:t>
            </a:r>
            <a:r>
              <a:rPr lang="lv-LV" sz="2400" dirty="0" smtClean="0"/>
              <a:t> šūnām</a:t>
            </a:r>
          </a:p>
          <a:p>
            <a:r>
              <a:rPr lang="lv-LV" sz="2400" dirty="0" smtClean="0"/>
              <a:t>Aptuveni 90% diabētiķu ir II tipa, pasaulē ir ap 300 000 000 II tipa diabēta slimnieku</a:t>
            </a:r>
          </a:p>
          <a:p>
            <a:r>
              <a:rPr lang="lv-LV" sz="2400" dirty="0" smtClean="0"/>
              <a:t>Kombinēta ģenētiska un dzīvesveida izcelsme</a:t>
            </a:r>
          </a:p>
          <a:p>
            <a:r>
              <a:rPr lang="lv-LV" sz="2400" dirty="0" smtClean="0"/>
              <a:t>Kontrolējamie faktori ir aptaukošanās, nesabalansēta diēta, neaktīvs dzīvesveids</a:t>
            </a:r>
          </a:p>
          <a:p>
            <a:r>
              <a:rPr lang="lv-LV" sz="2400" dirty="0" smtClean="0"/>
              <a:t>Ārstēšana galvenokārt fokusējas uz diētas un dzīvesveida izmainīšanu</a:t>
            </a:r>
          </a:p>
          <a:p>
            <a:r>
              <a:rPr lang="lv-LV" sz="2400" dirty="0" smtClean="0"/>
              <a:t>Medikamenti: </a:t>
            </a:r>
            <a:r>
              <a:rPr lang="lv-LV" sz="2400" dirty="0" err="1" smtClean="0"/>
              <a:t>metformīns</a:t>
            </a:r>
            <a:r>
              <a:rPr lang="lv-LV" sz="2400" dirty="0" smtClean="0"/>
              <a:t> (</a:t>
            </a:r>
            <a:r>
              <a:rPr lang="lv-LV" sz="2400" dirty="0" err="1" smtClean="0"/>
              <a:t>inhibē</a:t>
            </a:r>
            <a:r>
              <a:rPr lang="lv-LV" sz="2400" dirty="0" smtClean="0"/>
              <a:t> </a:t>
            </a:r>
            <a:r>
              <a:rPr lang="lv-LV" sz="2400" dirty="0" err="1" smtClean="0"/>
              <a:t>glikoneoģenēzi</a:t>
            </a:r>
            <a:r>
              <a:rPr lang="lv-LV" sz="2400" dirty="0" smtClean="0"/>
              <a:t>), </a:t>
            </a:r>
            <a:r>
              <a:rPr lang="lv-LV" sz="2400" dirty="0" err="1" smtClean="0"/>
              <a:t>sulfourīnvielas</a:t>
            </a:r>
            <a:r>
              <a:rPr lang="lv-LV" sz="2400" dirty="0" smtClean="0"/>
              <a:t> atvasinājumi, insulīns</a:t>
            </a:r>
            <a:endParaRPr lang="en-US" sz="2400" dirty="0"/>
          </a:p>
        </p:txBody>
      </p:sp>
      <p:pic>
        <p:nvPicPr>
          <p:cNvPr id="4" name="Picture 2" descr="File:Blue circle for diabete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2779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8388"/>
            <a:ext cx="2667000" cy="332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Ķermeņa masas regulācija un aptaukošanās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2" y="685800"/>
            <a:ext cx="8839200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Adipocīti</a:t>
            </a:r>
            <a:r>
              <a:rPr lang="lv-LV" sz="2400" dirty="0"/>
              <a:t> </a:t>
            </a:r>
            <a:r>
              <a:rPr lang="lv-LV" sz="2400" dirty="0" err="1" smtClean="0"/>
              <a:t>sekretē</a:t>
            </a:r>
            <a:r>
              <a:rPr lang="lv-LV" sz="2400" dirty="0" smtClean="0"/>
              <a:t> </a:t>
            </a:r>
            <a:r>
              <a:rPr lang="lv-LV" sz="2400" dirty="0" err="1" smtClean="0"/>
              <a:t>dažadus</a:t>
            </a:r>
            <a:r>
              <a:rPr lang="lv-LV" sz="2400" dirty="0" smtClean="0"/>
              <a:t> </a:t>
            </a:r>
            <a:r>
              <a:rPr lang="lv-LV" sz="2400" dirty="0" err="1" smtClean="0"/>
              <a:t>adipokīnus</a:t>
            </a:r>
            <a:r>
              <a:rPr lang="lv-LV" sz="2400" dirty="0" smtClean="0"/>
              <a:t> – peptīdu hormonus, kuri informē citus audus par enerģijas rezervēm taukaudos</a:t>
            </a:r>
          </a:p>
          <a:p>
            <a:r>
              <a:rPr lang="lv-LV" sz="2400" dirty="0" err="1" smtClean="0"/>
              <a:t>Leptīns</a:t>
            </a:r>
            <a:r>
              <a:rPr lang="lv-LV" sz="2400" dirty="0" smtClean="0"/>
              <a:t> ir </a:t>
            </a:r>
            <a:r>
              <a:rPr lang="lv-LV" sz="2400" dirty="0" err="1" smtClean="0"/>
              <a:t>adipokīns</a:t>
            </a:r>
            <a:r>
              <a:rPr lang="lv-LV" sz="2400" dirty="0" smtClean="0"/>
              <a:t>, kurš signalizē </a:t>
            </a:r>
            <a:r>
              <a:rPr lang="lv-LV" sz="2400" dirty="0" err="1" smtClean="0"/>
              <a:t>hipotolāmam</a:t>
            </a:r>
            <a:r>
              <a:rPr lang="lv-LV" sz="2400" dirty="0" smtClean="0"/>
              <a:t> samazināt apetīti</a:t>
            </a:r>
          </a:p>
          <a:p>
            <a:r>
              <a:rPr lang="lv-LV" sz="2400" dirty="0" err="1" smtClean="0"/>
              <a:t>Leptīns</a:t>
            </a:r>
            <a:r>
              <a:rPr lang="lv-LV" sz="2400" dirty="0" smtClean="0"/>
              <a:t> arī pastiprina </a:t>
            </a:r>
            <a:r>
              <a:rPr lang="el-GR" sz="2400" dirty="0" smtClean="0"/>
              <a:t>β</a:t>
            </a:r>
            <a:r>
              <a:rPr lang="lv-LV" sz="2400" dirty="0" smtClean="0"/>
              <a:t> oksidāciju un </a:t>
            </a:r>
            <a:r>
              <a:rPr lang="lv-LV" sz="2400" dirty="0" err="1" smtClean="0"/>
              <a:t>inhibē</a:t>
            </a:r>
            <a:r>
              <a:rPr lang="lv-LV" sz="2400" dirty="0" smtClean="0"/>
              <a:t> taukskābju sintēzi</a:t>
            </a:r>
          </a:p>
          <a:p>
            <a:r>
              <a:rPr lang="lv-LV" sz="2400" dirty="0" smtClean="0"/>
              <a:t>Peles ar defektīvu </a:t>
            </a:r>
            <a:r>
              <a:rPr lang="lv-LV" sz="2400" dirty="0" err="1" smtClean="0"/>
              <a:t>leptīna</a:t>
            </a:r>
            <a:r>
              <a:rPr lang="lv-LV" sz="2400" dirty="0" smtClean="0"/>
              <a:t> vai tā receptora gēnu ātri aptaukojas, tām ir neierobežota apetīte, kā arī tām ir pazemināta ķermeņa temperatūra un diabētam raksturīgs metabolisms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047347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Neiroendokrīnā</a:t>
            </a:r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sistēma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Zīdītājos metabolismu regulē </a:t>
            </a:r>
            <a:r>
              <a:rPr lang="lv-LV" sz="2800" i="1" dirty="0" err="1" smtClean="0"/>
              <a:t>neiroendokrīnā</a:t>
            </a:r>
            <a:r>
              <a:rPr lang="lv-LV" sz="2800" i="1" dirty="0" smtClean="0"/>
              <a:t> sistēma</a:t>
            </a:r>
          </a:p>
          <a:p>
            <a:r>
              <a:rPr lang="lv-LV" sz="2800" dirty="0" smtClean="0"/>
              <a:t>Neironālajā signāla pārnesē ķīmiskā signālmolekula </a:t>
            </a:r>
            <a:r>
              <a:rPr lang="lv-LV" sz="2800" dirty="0" smtClean="0"/>
              <a:t>–</a:t>
            </a:r>
            <a:r>
              <a:rPr lang="lv-LV" sz="2800" i="1" dirty="0" smtClean="0"/>
              <a:t>neirotransmiteris</a:t>
            </a:r>
            <a:r>
              <a:rPr lang="lv-LV" sz="2800" dirty="0" smtClean="0"/>
              <a:t> -</a:t>
            </a:r>
            <a:r>
              <a:rPr lang="lv-LV" sz="2800" dirty="0" smtClean="0"/>
              <a:t> </a:t>
            </a:r>
            <a:r>
              <a:rPr lang="lv-LV" sz="2800" dirty="0" smtClean="0"/>
              <a:t>ceļo ļoti īsu, mikrometros mērāmu attālumu no vienas nervu šūnas sinapses līdz otrai vai līdz mērķa šūnai</a:t>
            </a:r>
          </a:p>
          <a:p>
            <a:r>
              <a:rPr lang="lv-LV" sz="2800" dirty="0" smtClean="0"/>
              <a:t>Endokrīnajā signāla </a:t>
            </a:r>
            <a:r>
              <a:rPr lang="lv-LV" sz="2800" dirty="0" smtClean="0"/>
              <a:t>pārnesē ķīmiskā signālmolekula - </a:t>
            </a:r>
            <a:r>
              <a:rPr lang="lv-LV" sz="2800" i="1" dirty="0" smtClean="0"/>
              <a:t>hormons</a:t>
            </a:r>
            <a:r>
              <a:rPr lang="lv-LV" sz="2800" dirty="0" smtClean="0"/>
              <a:t> </a:t>
            </a:r>
            <a:r>
              <a:rPr lang="lv-LV" sz="2800" dirty="0" smtClean="0"/>
              <a:t>- var </a:t>
            </a:r>
            <a:r>
              <a:rPr lang="lv-LV" sz="2800" dirty="0" smtClean="0"/>
              <a:t>iekļūt asins plūsmā un veikt metros mērāmu attālumu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61" y="4345305"/>
            <a:ext cx="48387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lv-LV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Grelīns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4525963"/>
          </a:xfrm>
        </p:spPr>
        <p:txBody>
          <a:bodyPr>
            <a:normAutofit/>
          </a:bodyPr>
          <a:lstStyle/>
          <a:p>
            <a:r>
              <a:rPr lang="lv-LV" sz="2400" dirty="0" err="1" smtClean="0"/>
              <a:t>Grelīns</a:t>
            </a:r>
            <a:r>
              <a:rPr lang="lv-LV" sz="2400" dirty="0" smtClean="0"/>
              <a:t> ir peptīdu hormons ar vairākām funkcijām, viena no kurām ir apetītes ierosināšana hormons</a:t>
            </a:r>
          </a:p>
          <a:p>
            <a:r>
              <a:rPr lang="lv-LV" sz="2400" dirty="0" err="1" smtClean="0"/>
              <a:t>Grelīnu</a:t>
            </a:r>
            <a:r>
              <a:rPr lang="lv-LV" sz="2400" dirty="0" smtClean="0"/>
              <a:t> izdala kuņģa audi</a:t>
            </a:r>
          </a:p>
          <a:p>
            <a:r>
              <a:rPr lang="lv-LV" sz="2400" dirty="0" err="1" smtClean="0"/>
              <a:t>Grelīns</a:t>
            </a:r>
            <a:r>
              <a:rPr lang="lv-LV" sz="2400" dirty="0" smtClean="0"/>
              <a:t> piesaistās receptoriem hipofīzē un </a:t>
            </a:r>
            <a:r>
              <a:rPr lang="lv-LV" sz="2400" dirty="0" err="1" smtClean="0"/>
              <a:t>hipotolāmā</a:t>
            </a:r>
            <a:endParaRPr lang="lv-LV" sz="2400" dirty="0" smtClean="0"/>
          </a:p>
          <a:p>
            <a:r>
              <a:rPr lang="lv-LV" sz="2400" dirty="0" err="1" smtClean="0"/>
              <a:t>Grelīna</a:t>
            </a:r>
            <a:r>
              <a:rPr lang="lv-LV" sz="2400" dirty="0" smtClean="0"/>
              <a:t> līmenis asinīs korelē ar maltītēm</a:t>
            </a:r>
          </a:p>
          <a:p>
            <a:r>
              <a:rPr lang="lv-LV" sz="2400" dirty="0" err="1" smtClean="0"/>
              <a:t>Grelīna</a:t>
            </a:r>
            <a:r>
              <a:rPr lang="lv-LV" sz="2400" dirty="0" smtClean="0"/>
              <a:t> injicēšana cilvēkam izraisa tūlītēju ēstgribu</a:t>
            </a:r>
          </a:p>
          <a:p>
            <a:r>
              <a:rPr lang="lv-LV" sz="2400" dirty="0" err="1" smtClean="0"/>
              <a:t>Pradera-Villi</a:t>
            </a:r>
            <a:r>
              <a:rPr lang="lv-LV" sz="2400" dirty="0" smtClean="0"/>
              <a:t> ģenētiskās saslimšanas pacientiem ir ļoti augsts </a:t>
            </a:r>
            <a:r>
              <a:rPr lang="lv-LV" sz="2400" dirty="0" err="1" smtClean="0"/>
              <a:t>grelīna</a:t>
            </a:r>
            <a:r>
              <a:rPr lang="lv-LV" sz="2400" dirty="0" smtClean="0"/>
              <a:t> līmenis asinīs, kas izraisa nekontrolējamu apetīti un bieži – nāvi no aptaukošanās pirms 30 gadu vecuma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PYY</a:t>
            </a:r>
            <a:r>
              <a:rPr lang="lv-LV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3-36</a:t>
            </a:r>
            <a:endParaRPr lang="en-US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9906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PYY</a:t>
            </a:r>
            <a:r>
              <a:rPr lang="lv-LV" baseline="-25000" dirty="0" smtClean="0"/>
              <a:t>3-36 </a:t>
            </a:r>
            <a:r>
              <a:rPr lang="lv-LV" dirty="0" smtClean="0"/>
              <a:t>ir peptīdu hormons, kuru sintezē tievajā un resnajā zarnā, kad tur nokļūst barība no kuņģa</a:t>
            </a:r>
          </a:p>
          <a:p>
            <a:r>
              <a:rPr lang="lv-LV" dirty="0"/>
              <a:t>PYY</a:t>
            </a:r>
            <a:r>
              <a:rPr lang="lv-LV" baseline="-25000" dirty="0"/>
              <a:t>3-36 </a:t>
            </a:r>
            <a:r>
              <a:rPr lang="lv-LV" baseline="-25000" dirty="0" smtClean="0"/>
              <a:t> </a:t>
            </a:r>
            <a:r>
              <a:rPr lang="lv-LV" dirty="0" smtClean="0"/>
              <a:t>samazina apetīti uz vairākām stundām</a:t>
            </a:r>
          </a:p>
          <a:p>
            <a:r>
              <a:rPr lang="lv-LV" dirty="0" smtClean="0"/>
              <a:t>Cilvēki, kuriem ir injicēts </a:t>
            </a:r>
            <a:r>
              <a:rPr lang="lv-LV" dirty="0"/>
              <a:t>PYY</a:t>
            </a:r>
            <a:r>
              <a:rPr lang="lv-LV" baseline="-25000" dirty="0"/>
              <a:t>3-36 </a:t>
            </a:r>
            <a:r>
              <a:rPr lang="lv-LV" dirty="0" smtClean="0"/>
              <a:t>nejūt izsalkumu līdz pat 12 stundām</a:t>
            </a:r>
          </a:p>
          <a:p>
            <a:r>
              <a:rPr lang="lv-LV" dirty="0" smtClean="0"/>
              <a:t>Salīdzinot ar </a:t>
            </a:r>
            <a:r>
              <a:rPr lang="lv-LV" dirty="0" err="1" smtClean="0"/>
              <a:t>leptīnu</a:t>
            </a:r>
            <a:r>
              <a:rPr lang="lv-LV" dirty="0" smtClean="0"/>
              <a:t>, </a:t>
            </a:r>
            <a:r>
              <a:rPr lang="lv-LV" dirty="0"/>
              <a:t>PYY</a:t>
            </a:r>
            <a:r>
              <a:rPr lang="lv-LV" baseline="-25000" dirty="0"/>
              <a:t>3-36 </a:t>
            </a:r>
            <a:r>
              <a:rPr lang="lv-LV" baseline="-25000" dirty="0" smtClean="0"/>
              <a:t> </a:t>
            </a:r>
            <a:r>
              <a:rPr lang="lv-LV" dirty="0" smtClean="0"/>
              <a:t>aktivitāte ir īslaicīga</a:t>
            </a:r>
          </a:p>
          <a:p>
            <a:r>
              <a:rPr lang="lv-LV" dirty="0" smtClean="0"/>
              <a:t>Cilvēkiem ar lieko svaru bieži ir novērojama </a:t>
            </a:r>
            <a:r>
              <a:rPr lang="lv-LV" dirty="0" err="1" smtClean="0"/>
              <a:t>leptīna</a:t>
            </a:r>
            <a:r>
              <a:rPr lang="lv-LV" dirty="0" smtClean="0"/>
              <a:t> rezistence, bet ne </a:t>
            </a:r>
            <a:r>
              <a:rPr lang="lv-LV" dirty="0"/>
              <a:t>PYY</a:t>
            </a:r>
            <a:r>
              <a:rPr lang="lv-LV" baseline="-25000" dirty="0"/>
              <a:t>3-36 </a:t>
            </a:r>
            <a:r>
              <a:rPr lang="lv-LV" baseline="-25000" dirty="0" smtClean="0"/>
              <a:t> </a:t>
            </a:r>
            <a:r>
              <a:rPr lang="lv-LV" dirty="0" smtClean="0"/>
              <a:t>rezistence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23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71"/>
            <a:ext cx="4735513" cy="725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>
            <a:normAutofit/>
          </a:bodyPr>
          <a:lstStyle/>
          <a:p>
            <a:r>
              <a:rPr lang="lv-LV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Neironālie</a:t>
            </a:r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endokrīnie signāli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Ja neņem vērā attālumu, abas sistēmas ir līdzīgas</a:t>
            </a:r>
          </a:p>
          <a:p>
            <a:r>
              <a:rPr lang="lv-LV" sz="2400" dirty="0" smtClean="0"/>
              <a:t>Ir molekulas, kuras darbojas gan kā </a:t>
            </a:r>
            <a:r>
              <a:rPr lang="lv-LV" sz="2400" dirty="0" err="1" smtClean="0"/>
              <a:t>neirotransmiteri</a:t>
            </a:r>
            <a:r>
              <a:rPr lang="lv-LV" sz="2400" dirty="0" smtClean="0"/>
              <a:t>, gan kā hormoni – piem. adrenalīns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7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Hormonu iedalījums atkarībā no mērķa šūnas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i="1" u="sng" dirty="0" smtClean="0"/>
              <a:t>Endokrīnie hormoni</a:t>
            </a:r>
            <a:r>
              <a:rPr lang="lv-LV" dirty="0" smtClean="0"/>
              <a:t> cirkulē asins plūsmā un tādejādi iedarbojas tālu no sintēzes vietas</a:t>
            </a:r>
          </a:p>
          <a:p>
            <a:r>
              <a:rPr lang="lv-LV" i="1" u="sng" dirty="0" err="1" smtClean="0"/>
              <a:t>Parakrīnie</a:t>
            </a:r>
            <a:r>
              <a:rPr lang="lv-LV" i="1" u="sng" dirty="0" smtClean="0"/>
              <a:t> hormoni</a:t>
            </a:r>
            <a:r>
              <a:rPr lang="lv-LV" dirty="0" smtClean="0"/>
              <a:t> no sintēzes vietas difundē caur starpšūnu telpu un tādejādi iedarbojas uz netālu esošajām šūnām</a:t>
            </a:r>
          </a:p>
          <a:p>
            <a:r>
              <a:rPr lang="lv-LV" i="1" u="sng" dirty="0" err="1" smtClean="0"/>
              <a:t>Autokrīnie</a:t>
            </a:r>
            <a:r>
              <a:rPr lang="lv-LV" i="1" u="sng" dirty="0" smtClean="0"/>
              <a:t> hormoni</a:t>
            </a:r>
            <a:r>
              <a:rPr lang="lv-LV" dirty="0" smtClean="0"/>
              <a:t> iedarbojas uz to pašu šūnu, kura tos sintezē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Hormonu ķīmiskais iedalījums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i="1" u="sng" dirty="0" smtClean="0"/>
              <a:t>Peptīdu hormoni</a:t>
            </a:r>
            <a:r>
              <a:rPr lang="lv-LV" dirty="0" smtClean="0"/>
              <a:t> sastāv no 3-200 aminoskābēm un tiek sintezēti translācijas procesā, parasti, kā garāki prekursori</a:t>
            </a:r>
          </a:p>
          <a:p>
            <a:r>
              <a:rPr lang="lv-LV" i="1" u="sng" dirty="0" smtClean="0"/>
              <a:t>Lipīdu hormoni</a:t>
            </a:r>
            <a:r>
              <a:rPr lang="lv-LV" dirty="0" smtClean="0"/>
              <a:t> tiek sintezēti no dažādiem lipīdiem un fosfolipīdiem (piem. </a:t>
            </a:r>
            <a:r>
              <a:rPr lang="lv-LV" dirty="0" err="1" smtClean="0"/>
              <a:t>eikazonoīdi</a:t>
            </a:r>
            <a:r>
              <a:rPr lang="lv-LV" dirty="0" smtClean="0"/>
              <a:t>, </a:t>
            </a:r>
            <a:r>
              <a:rPr lang="lv-LV" dirty="0" err="1" smtClean="0"/>
              <a:t>steroīdie</a:t>
            </a:r>
            <a:r>
              <a:rPr lang="lv-LV" dirty="0" smtClean="0"/>
              <a:t> hormoni)</a:t>
            </a:r>
          </a:p>
          <a:p>
            <a:r>
              <a:rPr lang="lv-LV" i="1" u="sng" dirty="0" err="1" smtClean="0"/>
              <a:t>Monoamīni</a:t>
            </a:r>
            <a:r>
              <a:rPr lang="lv-LV" dirty="0" smtClean="0"/>
              <a:t> tiek sintezēti no aromātiskajām aminoskābēm – </a:t>
            </a:r>
            <a:r>
              <a:rPr lang="lv-LV" dirty="0" err="1" smtClean="0"/>
              <a:t>Phe</a:t>
            </a:r>
            <a:r>
              <a:rPr lang="lv-LV" dirty="0" smtClean="0"/>
              <a:t>, </a:t>
            </a:r>
            <a:r>
              <a:rPr lang="lv-LV" dirty="0" err="1" smtClean="0"/>
              <a:t>Trp</a:t>
            </a:r>
            <a:r>
              <a:rPr lang="lv-LV" dirty="0" smtClean="0"/>
              <a:t> un </a:t>
            </a:r>
            <a:r>
              <a:rPr lang="lv-LV" dirty="0" err="1" smtClean="0"/>
              <a:t>Tyr</a:t>
            </a:r>
            <a:endParaRPr lang="lv-LV" dirty="0" smtClean="0"/>
          </a:p>
          <a:p>
            <a:endParaRPr lang="lv-LV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 vispārējie hormonu darbības ceļi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4114800" cy="4525963"/>
          </a:xfrm>
        </p:spPr>
        <p:txBody>
          <a:bodyPr>
            <a:normAutofit/>
          </a:bodyPr>
          <a:lstStyle/>
          <a:p>
            <a:r>
              <a:rPr lang="lv-LV" sz="2400" dirty="0" smtClean="0"/>
              <a:t>Lielākā daļa lipīdu hormonu brīvi izkļūst caur šūnas un kodolu membrānām un piesaistās nukleārajiem receptoriem -  transkripcijas aktivatoriem</a:t>
            </a:r>
          </a:p>
          <a:p>
            <a:r>
              <a:rPr lang="lv-LV" sz="2400" dirty="0" smtClean="0"/>
              <a:t>Lielākā </a:t>
            </a:r>
            <a:r>
              <a:rPr lang="lv-LV" sz="2400" dirty="0"/>
              <a:t>daļa peptīdu un </a:t>
            </a:r>
            <a:r>
              <a:rPr lang="lv-LV" sz="2400" dirty="0" err="1"/>
              <a:t>amīnu</a:t>
            </a:r>
            <a:r>
              <a:rPr lang="lv-LV" sz="2400" dirty="0"/>
              <a:t> hormonu piesaistās pie šūnas virsmas receptoriem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32234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7804</TotalTime>
  <Words>2791</Words>
  <Application>Microsoft Office PowerPoint</Application>
  <PresentationFormat>On-screen Show (4:3)</PresentationFormat>
  <Paragraphs>406</Paragraphs>
  <Slides>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Tahoma</vt:lpstr>
      <vt:lpstr>Times</vt:lpstr>
      <vt:lpstr>Times New Roman</vt:lpstr>
      <vt:lpstr>Office Theme</vt:lpstr>
      <vt:lpstr>Hormonālā regulācija</vt:lpstr>
      <vt:lpstr>Hormoni</vt:lpstr>
      <vt:lpstr>Vēsture</vt:lpstr>
      <vt:lpstr>PowerPoint Presentation</vt:lpstr>
      <vt:lpstr>Neiroendokrīnā sistēma</vt:lpstr>
      <vt:lpstr>Neironālie un endokrīnie signāli</vt:lpstr>
      <vt:lpstr>Hormonu iedalījums atkarībā no mērķa šūnas</vt:lpstr>
      <vt:lpstr>Hormonu ķīmiskais iedalījums</vt:lpstr>
      <vt:lpstr>Divi vispārējie hormonu darbības ceļi</vt:lpstr>
      <vt:lpstr>Šūnas virsmas receptori</vt:lpstr>
      <vt:lpstr>Sekundārie mesendžeri</vt:lpstr>
      <vt:lpstr>Peptīdu hormonu sintēze: insulīns</vt:lpstr>
      <vt:lpstr>Pro-opiomelanokortīna (POMC) procesēšana </vt:lpstr>
      <vt:lpstr>Eikazanoīdi</vt:lpstr>
      <vt:lpstr>Steroīdie hormoni</vt:lpstr>
      <vt:lpstr>Tiroīdie hormoni</vt:lpstr>
      <vt:lpstr>PowerPoint Presentation</vt:lpstr>
      <vt:lpstr>Kateholamīni</vt:lpstr>
      <vt:lpstr>Slāpeļa oksīds NO</vt:lpstr>
      <vt:lpstr>Hormonu produkcijas regulēšana</vt:lpstr>
      <vt:lpstr>Cilvēka endokrīnie dziedzeri</vt:lpstr>
      <vt:lpstr>PowerPoint Presentation</vt:lpstr>
      <vt:lpstr>Hipofīzes hormoni</vt:lpstr>
      <vt:lpstr>Oksitocīns un vasopresīns</vt:lpstr>
      <vt:lpstr>Hormonu kaskādes piemērs: kortizols</vt:lpstr>
      <vt:lpstr>Glikozes koncentrācijas regulēšana asinīs</vt:lpstr>
      <vt:lpstr>Paēdis organisms: lipogēniskās aknas</vt:lpstr>
      <vt:lpstr>Insulīna darbības mehānisms</vt:lpstr>
      <vt:lpstr>INSR aktivācija</vt:lpstr>
      <vt:lpstr>Aktivēta INSR darbība</vt:lpstr>
      <vt:lpstr>INSR darbība</vt:lpstr>
      <vt:lpstr>Aizkuņģa dziedzera endokrīnā sistēma</vt:lpstr>
      <vt:lpstr>Glikoze regulē insulīna sekrēciju</vt:lpstr>
      <vt:lpstr>ATF regulētais K+ kanāls, diabēts un hiperinsulīnisms</vt:lpstr>
      <vt:lpstr>Nepaēdis organisms: glikogēniskās aknas</vt:lpstr>
      <vt:lpstr>Glikagona darbības mehānisms</vt:lpstr>
      <vt:lpstr>Glikagona darbības mehānisms</vt:lpstr>
      <vt:lpstr>Glikagona efekti </vt:lpstr>
      <vt:lpstr>Adrenalīns (epinefrīns)</vt:lpstr>
      <vt:lpstr>Adrenalīna metaboliskie efekti</vt:lpstr>
      <vt:lpstr>Kortizols</vt:lpstr>
      <vt:lpstr>Kortizola efekti</vt:lpstr>
      <vt:lpstr>Diabēts</vt:lpstr>
      <vt:lpstr>Diabētiķu metabolisms</vt:lpstr>
      <vt:lpstr>Diabētiķu metabolisms</vt:lpstr>
      <vt:lpstr>I tipa diabēts un insulīna terapija</vt:lpstr>
      <vt:lpstr>Citi I tipa diabēta ārstēšanas paņēmieni</vt:lpstr>
      <vt:lpstr>II tipa diabēts</vt:lpstr>
      <vt:lpstr>Ķermeņa masas regulācija un aptaukošanās </vt:lpstr>
      <vt:lpstr>Grelīns</vt:lpstr>
      <vt:lpstr>PYY3-36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Hormonālā regulācija</dc:title>
  <dc:creator>Kaspars</dc:creator>
  <cp:lastModifiedBy>Kaspars Tars</cp:lastModifiedBy>
  <cp:revision>152</cp:revision>
  <dcterms:created xsi:type="dcterms:W3CDTF">2006-08-16T00:00:00Z</dcterms:created>
  <dcterms:modified xsi:type="dcterms:W3CDTF">2014-11-05T20:51:43Z</dcterms:modified>
</cp:coreProperties>
</file>