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1"/>
  </p:sldMasterIdLst>
  <p:notesMasterIdLst>
    <p:notesMasterId r:id="rId21"/>
  </p:notesMasterIdLst>
  <p:handoutMasterIdLst>
    <p:handoutMasterId r:id="rId22"/>
  </p:handoutMasterIdLst>
  <p:sldIdLst>
    <p:sldId id="618" r:id="rId2"/>
    <p:sldId id="619" r:id="rId3"/>
    <p:sldId id="620" r:id="rId4"/>
    <p:sldId id="621" r:id="rId5"/>
    <p:sldId id="622" r:id="rId6"/>
    <p:sldId id="623" r:id="rId7"/>
    <p:sldId id="375" r:id="rId8"/>
    <p:sldId id="563" r:id="rId9"/>
    <p:sldId id="584" r:id="rId10"/>
    <p:sldId id="555" r:id="rId11"/>
    <p:sldId id="556" r:id="rId12"/>
    <p:sldId id="557" r:id="rId13"/>
    <p:sldId id="558" r:id="rId14"/>
    <p:sldId id="585" r:id="rId15"/>
    <p:sldId id="586" r:id="rId16"/>
    <p:sldId id="587" r:id="rId17"/>
    <p:sldId id="552" r:id="rId18"/>
    <p:sldId id="565" r:id="rId19"/>
    <p:sldId id="562" r:id="rId20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AEAEA"/>
    <a:srgbClr val="FFFFCC"/>
    <a:srgbClr val="FF0000"/>
    <a:srgbClr val="FFFFFF"/>
    <a:srgbClr val="CC3300"/>
    <a:srgbClr val="9966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1135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95DF1386-26C3-41D9-9AF8-6C0785FAC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5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0075AB64-CA53-4967-9290-AB42CD4CB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39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7A4D-B2DB-4D42-8117-25ED46890B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FBE4-7E14-474B-B263-B8BD61C4DD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56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DEF0-2CBE-486F-A37E-F503410861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5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F200-265C-48BC-B2F8-61F977EFC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6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0897-BD36-48AA-9878-CD5CA829D5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62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0B7A-34C8-441F-B713-DBE5ED45F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5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741-3796-42B4-A5B0-DB926B23E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51E62-CF19-46AB-BDD6-C82CB1CA93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60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E816B-5E07-4860-A3ED-5B29B782BC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4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77D6-8E86-4FE9-8F83-818344759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5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8420-3A1A-42D8-B4E6-67FB2E7A95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80B5-F285-4EFD-9BB9-C7FCE9694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2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4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FA780FCB-E9CE-4B9F-8E32-54B092961C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914400"/>
          </a:xfrm>
        </p:spPr>
        <p:txBody>
          <a:bodyPr/>
          <a:lstStyle/>
          <a:p>
            <a:r>
              <a:rPr lang="en-GB" altLang="en-US" smtClean="0"/>
              <a:t>Physical mapping</a:t>
            </a:r>
            <a:endParaRPr lang="lv-LV" altLang="en-US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920038" cy="755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Physical localisation on a chromosome</a:t>
            </a:r>
          </a:p>
          <a:p>
            <a:pPr>
              <a:buFontTx/>
              <a:buNone/>
            </a:pPr>
            <a:endParaRPr lang="lv-LV" altLang="en-US" smtClean="0"/>
          </a:p>
        </p:txBody>
      </p:sp>
      <p:pic>
        <p:nvPicPr>
          <p:cNvPr id="124932" name="Picture 4" descr="http://wheat.pw.usda.gov/dbs_images/graingenes/VanDeynze94.Fig6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2120900"/>
            <a:ext cx="28003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Rectangle 1"/>
          <p:cNvSpPr>
            <a:spLocks noChangeArrowheads="1"/>
          </p:cNvSpPr>
          <p:nvPr/>
        </p:nvSpPr>
        <p:spPr bwMode="auto">
          <a:xfrm>
            <a:off x="1258888" y="6051550"/>
            <a:ext cx="698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0">
                <a:solidFill>
                  <a:schemeClr val="tx1"/>
                </a:solidFill>
                <a:latin typeface="Times New Roman" pitchFamily="18" charset="0"/>
              </a:rPr>
              <a:t>http://wheat.pw.usda.gov/cgi-bin/graingenes/report.cgi?class=image;name=1B+physical+vs.+genetic+maps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697787" cy="803275"/>
          </a:xfrm>
        </p:spPr>
        <p:txBody>
          <a:bodyPr/>
          <a:lstStyle/>
          <a:p>
            <a:pPr eaLnBrk="1" hangingPunct="1"/>
            <a:r>
              <a:rPr lang="en-GB" altLang="en-US" smtClean="0"/>
              <a:t>G-banding of human chromosomes</a:t>
            </a:r>
          </a:p>
        </p:txBody>
      </p:sp>
      <p:pic>
        <p:nvPicPr>
          <p:cNvPr id="134147" name="Picture 3" descr="Metaphase by Giem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07193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85062" cy="914400"/>
          </a:xfrm>
        </p:spPr>
        <p:txBody>
          <a:bodyPr/>
          <a:lstStyle/>
          <a:p>
            <a:pPr eaLnBrk="1" hangingPunct="1"/>
            <a:r>
              <a:rPr lang="en-GB" altLang="en-US" smtClean="0"/>
              <a:t>Human karyotype</a:t>
            </a:r>
          </a:p>
        </p:txBody>
      </p:sp>
      <p:pic>
        <p:nvPicPr>
          <p:cNvPr id="135171" name="Picture 3" descr="Chromosomes_individual caryotyp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33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486650" cy="647700"/>
          </a:xfrm>
        </p:spPr>
        <p:txBody>
          <a:bodyPr/>
          <a:lstStyle/>
          <a:p>
            <a:pPr eaLnBrk="1" hangingPunct="1"/>
            <a:r>
              <a:rPr lang="en-GB" altLang="en-US" smtClean="0"/>
              <a:t>Idiogram of human chromosomes</a:t>
            </a:r>
          </a:p>
        </p:txBody>
      </p:sp>
      <p:pic>
        <p:nvPicPr>
          <p:cNvPr id="136195" name="Picture 3" descr="Ide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924800" cy="990600"/>
          </a:xfrm>
        </p:spPr>
        <p:txBody>
          <a:bodyPr/>
          <a:lstStyle/>
          <a:p>
            <a:pPr eaLnBrk="1" hangingPunct="1"/>
            <a:r>
              <a:rPr lang="en-GB" altLang="en-US" smtClean="0"/>
              <a:t>Idiogram of human chromosomes </a:t>
            </a:r>
            <a:br>
              <a:rPr lang="en-GB" altLang="en-US" smtClean="0"/>
            </a:br>
            <a:r>
              <a:rPr lang="en-GB" altLang="en-US" sz="2800" smtClean="0"/>
              <a:t>(G-banding)</a:t>
            </a:r>
          </a:p>
        </p:txBody>
      </p:sp>
      <p:pic>
        <p:nvPicPr>
          <p:cNvPr id="137219" name="Picture 3" descr="Human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5273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924800" cy="792162"/>
          </a:xfrm>
        </p:spPr>
        <p:txBody>
          <a:bodyPr/>
          <a:lstStyle/>
          <a:p>
            <a:pPr eaLnBrk="1" hangingPunct="1"/>
            <a:r>
              <a:rPr lang="en-GB" altLang="en-US" smtClean="0"/>
              <a:t>Polytene chromosomes</a:t>
            </a:r>
            <a:endParaRPr lang="ru-RU" altLang="en-US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7561263" cy="2374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b="0" smtClean="0">
                <a:solidFill>
                  <a:schemeClr val="tx1"/>
                </a:solidFill>
              </a:rPr>
              <a:t>found in salivary glands of Diptera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0" smtClean="0">
                <a:solidFill>
                  <a:schemeClr val="tx1"/>
                </a:solidFill>
              </a:rPr>
              <a:t>consist of 100 or more copies of DNA, arranged side by side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0" smtClean="0">
                <a:solidFill>
                  <a:schemeClr val="tx1"/>
                </a:solidFill>
              </a:rPr>
              <a:t>origin by endoreduplication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0" smtClean="0">
                <a:solidFill>
                  <a:schemeClr val="tx1"/>
                </a:solidFill>
              </a:rPr>
              <a:t>Feulgen staining reveals alternating highly and moderately dense regions: bands and interbands</a:t>
            </a:r>
          </a:p>
        </p:txBody>
      </p:sp>
      <p:pic>
        <p:nvPicPr>
          <p:cNvPr id="138244" name="Picture 4" descr="8-4po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195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4862513" y="6308725"/>
            <a:ext cx="384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i="0">
                <a:solidFill>
                  <a:schemeClr val="tx1"/>
                </a:solidFill>
                <a:latin typeface="Arial" charset="0"/>
              </a:rPr>
              <a:t>Polytene chromosomes of Drosophila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763000" cy="838200"/>
          </a:xfrm>
        </p:spPr>
        <p:txBody>
          <a:bodyPr/>
          <a:lstStyle/>
          <a:p>
            <a:pPr eaLnBrk="1" hangingPunct="1"/>
            <a:r>
              <a:rPr lang="en-GB" altLang="en-US" smtClean="0"/>
              <a:t>Polytene chromosomes of Drosophila</a:t>
            </a:r>
            <a:r>
              <a:rPr lang="en-GB" altLang="en-US" sz="3200" smtClean="0"/>
              <a:t> </a:t>
            </a:r>
          </a:p>
        </p:txBody>
      </p:sp>
      <p:pic>
        <p:nvPicPr>
          <p:cNvPr id="139267" name="Picture 3" descr="Hromosoma politena_drozof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062912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486650" cy="949325"/>
          </a:xfrm>
        </p:spPr>
        <p:txBody>
          <a:bodyPr/>
          <a:lstStyle/>
          <a:p>
            <a:pPr eaLnBrk="1" hangingPunct="1"/>
            <a:r>
              <a:rPr lang="en-GB" altLang="en-US" smtClean="0"/>
              <a:t>Polytene chromosomes</a:t>
            </a:r>
            <a:endParaRPr lang="ru-RU" altLang="en-US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134350" cy="4319588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chromatin of interbands is less condensed and corresponds to euchromatin of normal interphase nuclei</a:t>
            </a:r>
          </a:p>
          <a:p>
            <a:pPr eaLnBrk="1" hangingPunct="1"/>
            <a:r>
              <a:rPr lang="en-GB" altLang="en-US" sz="2800" smtClean="0"/>
              <a:t>bands correspond to the condensed heterochromatin</a:t>
            </a:r>
            <a:endParaRPr lang="lv-LV" altLang="en-US" sz="2800" smtClean="0"/>
          </a:p>
          <a:p>
            <a:pPr eaLnBrk="1" hangingPunct="1"/>
            <a:r>
              <a:rPr lang="ru-RU" altLang="en-US" sz="2800" smtClean="0"/>
              <a:t>expanded length of polytene chromosomes allows a much higher resolution mapping of morphological chromosome features than is possible with G- or Q-banding.</a:t>
            </a:r>
            <a:endParaRPr lang="en-GB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256337" cy="647700"/>
          </a:xfrm>
        </p:spPr>
        <p:txBody>
          <a:bodyPr/>
          <a:lstStyle/>
          <a:p>
            <a:pPr eaLnBrk="1" hangingPunct="1"/>
            <a:r>
              <a:rPr lang="en-GB" altLang="en-US" smtClean="0"/>
              <a:t>Type of chromosomes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125538"/>
            <a:ext cx="2879725" cy="1798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metacentric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submetacentric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acrocentric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telocentric</a:t>
            </a:r>
          </a:p>
        </p:txBody>
      </p:sp>
      <p:pic>
        <p:nvPicPr>
          <p:cNvPr id="141316" name="Picture 4" descr="Chromosome 14_acrocent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4900"/>
            <a:ext cx="25019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5" descr="Chromosome 2_metacent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19970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11188" y="6092825"/>
            <a:ext cx="207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Times New Roman" pitchFamily="18" charset="0"/>
              </a:rPr>
              <a:t>2 chr., metacentric</a:t>
            </a:r>
          </a:p>
        </p:txBody>
      </p:sp>
      <p:pic>
        <p:nvPicPr>
          <p:cNvPr id="141319" name="Picture 7" descr="Chromosome 9_submetacentr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068638"/>
            <a:ext cx="24304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2916238" y="6092825"/>
            <a:ext cx="242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Times New Roman" pitchFamily="18" charset="0"/>
              </a:rPr>
              <a:t>9 chr., submetacentric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5940425" y="6092825"/>
            <a:ext cx="214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Times New Roman" pitchFamily="18" charset="0"/>
              </a:rPr>
              <a:t>14 chr., acrocentric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548562" cy="720725"/>
          </a:xfrm>
        </p:spPr>
        <p:txBody>
          <a:bodyPr/>
          <a:lstStyle/>
          <a:p>
            <a:pPr eaLnBrk="1" hangingPunct="1"/>
            <a:r>
              <a:rPr lang="en-GB" altLang="en-US" smtClean="0"/>
              <a:t>Horse idiogram</a:t>
            </a:r>
          </a:p>
        </p:txBody>
      </p:sp>
      <p:pic>
        <p:nvPicPr>
          <p:cNvPr id="142339" name="Picture 5" descr="Horse idi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052513"/>
            <a:ext cx="3433762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Barley chromosomes: idiogram</a:t>
            </a:r>
          </a:p>
        </p:txBody>
      </p:sp>
      <p:pic>
        <p:nvPicPr>
          <p:cNvPr id="143363" name="Picture 3" descr="Idiograms of barley 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612775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730250"/>
          </a:xfrm>
        </p:spPr>
        <p:txBody>
          <a:bodyPr/>
          <a:lstStyle/>
          <a:p>
            <a:r>
              <a:rPr lang="en-US" altLang="en-US" smtClean="0"/>
              <a:t>Maps and diagrams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268413"/>
            <a:ext cx="25241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37000"/>
            <a:ext cx="27590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Box 2"/>
          <p:cNvSpPr txBox="1">
            <a:spLocks noChangeArrowheads="1"/>
          </p:cNvSpPr>
          <p:nvPr/>
        </p:nvSpPr>
        <p:spPr bwMode="auto">
          <a:xfrm>
            <a:off x="1476375" y="6103938"/>
            <a:ext cx="247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>
                <a:solidFill>
                  <a:schemeClr val="tx1"/>
                </a:solidFill>
                <a:latin typeface="Arial" charset="0"/>
                <a:cs typeface="Arial" charset="0"/>
              </a:rPr>
              <a:t>London metro, 1933</a:t>
            </a:r>
          </a:p>
        </p:txBody>
      </p:sp>
      <p:sp>
        <p:nvSpPr>
          <p:cNvPr id="125958" name="TextBox 3"/>
          <p:cNvSpPr txBox="1">
            <a:spLocks noChangeArrowheads="1"/>
          </p:cNvSpPr>
          <p:nvPr/>
        </p:nvSpPr>
        <p:spPr bwMode="auto">
          <a:xfrm>
            <a:off x="431800" y="3395663"/>
            <a:ext cx="247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>
                <a:solidFill>
                  <a:schemeClr val="tx1"/>
                </a:solidFill>
                <a:latin typeface="Arial" charset="0"/>
                <a:cs typeface="Arial" charset="0"/>
              </a:rPr>
              <a:t>London metro, 1909</a:t>
            </a:r>
          </a:p>
        </p:txBody>
      </p:sp>
      <p:pic>
        <p:nvPicPr>
          <p:cNvPr id="1259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611188"/>
            <a:ext cx="19446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0" name="Rectangle 4"/>
          <p:cNvSpPr>
            <a:spLocks noChangeArrowheads="1"/>
          </p:cNvSpPr>
          <p:nvPr/>
        </p:nvSpPr>
        <p:spPr bwMode="auto">
          <a:xfrm>
            <a:off x="7175500" y="2578100"/>
            <a:ext cx="1465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>
                <a:solidFill>
                  <a:schemeClr val="tx1"/>
                </a:solidFill>
                <a:latin typeface="Times New Roman" pitchFamily="18" charset="0"/>
              </a:rPr>
              <a:t>Harry Beck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>
                <a:solidFill>
                  <a:schemeClr val="tx1"/>
                </a:solidFill>
                <a:latin typeface="Times New Roman" pitchFamily="18" charset="0"/>
              </a:rPr>
              <a:t>(1902-1974)</a:t>
            </a:r>
          </a:p>
        </p:txBody>
      </p:sp>
      <p:pic>
        <p:nvPicPr>
          <p:cNvPr id="1259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444875"/>
            <a:ext cx="20875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2" name="Rectangle 5"/>
          <p:cNvSpPr>
            <a:spLocks noChangeArrowheads="1"/>
          </p:cNvSpPr>
          <p:nvPr/>
        </p:nvSpPr>
        <p:spPr bwMode="auto">
          <a:xfrm>
            <a:off x="5465763" y="6157913"/>
            <a:ext cx="256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>
                <a:solidFill>
                  <a:schemeClr val="tx1"/>
                </a:solidFill>
                <a:latin typeface="Arial" charset="0"/>
                <a:cs typeface="Arial" charset="0"/>
              </a:rPr>
              <a:t>Moscow metro,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r>
              <a:rPr lang="en-US" altLang="en-US" dirty="0" smtClean="0"/>
              <a:t>Relationship between genetic and physical maps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382588" y="1628775"/>
            <a:ext cx="47656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Tx/>
              <a:buAutoNum type="arabicPeriod"/>
              <a:defRPr/>
            </a:pPr>
            <a:r>
              <a:rPr lang="en-US" b="1" dirty="0" smtClean="0">
                <a:solidFill>
                  <a:srgbClr val="993300"/>
                </a:solidFill>
              </a:rPr>
              <a:t>Oder of genes is identical.</a:t>
            </a:r>
          </a:p>
          <a:p>
            <a:pPr marL="457200" indent="-457200">
              <a:buFontTx/>
              <a:buAutoNum type="arabicPeriod"/>
              <a:defRPr/>
            </a:pPr>
            <a:endParaRPr lang="en-US" b="1" dirty="0" smtClean="0">
              <a:solidFill>
                <a:srgbClr val="9933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993300"/>
                </a:solidFill>
              </a:rPr>
              <a:t>2.  Relative distances could differ</a:t>
            </a:r>
            <a:r>
              <a:rPr lang="lv-LV" b="1" dirty="0" smtClean="0">
                <a:solidFill>
                  <a:srgbClr val="993300"/>
                </a:solidFill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1628775"/>
            <a:ext cx="3544887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Rectangle 1"/>
          <p:cNvSpPr>
            <a:spLocks noChangeArrowheads="1"/>
          </p:cNvSpPr>
          <p:nvPr/>
        </p:nvSpPr>
        <p:spPr bwMode="auto">
          <a:xfrm>
            <a:off x="5981700" y="6308725"/>
            <a:ext cx="2376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 i="0">
                <a:solidFill>
                  <a:schemeClr val="tx1"/>
                </a:solidFill>
                <a:latin typeface="Times New Roman" pitchFamily="18" charset="0"/>
              </a:rPr>
              <a:t>http://www.crpmb.org/mlo/maps.htm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914400"/>
          </a:xfrm>
        </p:spPr>
        <p:txBody>
          <a:bodyPr/>
          <a:lstStyle/>
          <a:p>
            <a:r>
              <a:rPr lang="en-US" altLang="en-US" smtClean="0"/>
              <a:t>Physical mapping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3200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Localization of the particular genetic sequence on chromosome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Cytogenetics</a:t>
            </a:r>
          </a:p>
          <a:p>
            <a:pPr lvl="1"/>
            <a:r>
              <a:rPr lang="en-US" altLang="en-US" i="1" smtClean="0"/>
              <a:t>in situ</a:t>
            </a:r>
            <a:r>
              <a:rPr lang="en-US" altLang="en-US" smtClean="0"/>
              <a:t> hybridization</a:t>
            </a:r>
          </a:p>
          <a:p>
            <a:pPr lvl="1"/>
            <a:r>
              <a:rPr lang="en-US" altLang="en-US" smtClean="0"/>
              <a:t>binding with visible chromosome structures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140700" cy="936625"/>
          </a:xfrm>
        </p:spPr>
        <p:txBody>
          <a:bodyPr/>
          <a:lstStyle/>
          <a:p>
            <a:r>
              <a:rPr lang="en-US" altLang="en-US" sz="3200" smtClean="0"/>
              <a:t>FISH – fluorescent </a:t>
            </a:r>
            <a:r>
              <a:rPr lang="en-US" altLang="en-US" sz="3200" i="1" smtClean="0"/>
              <a:t>in situ</a:t>
            </a:r>
            <a:r>
              <a:rPr lang="en-US" altLang="en-US" sz="3200" smtClean="0"/>
              <a:t> hybridization</a:t>
            </a: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4248150" cy="38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4595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0">
                <a:solidFill>
                  <a:schemeClr val="tx1"/>
                </a:solidFill>
                <a:latin typeface="Arial" charset="0"/>
              </a:rPr>
              <a:t>Grenard </a:t>
            </a:r>
            <a:r>
              <a:rPr lang="lv-LV" altLang="en-US" sz="1400" b="0">
                <a:solidFill>
                  <a:schemeClr val="tx1"/>
                </a:solidFill>
                <a:latin typeface="Arial" charset="0"/>
              </a:rPr>
              <a:t>et al., </a:t>
            </a:r>
            <a:r>
              <a:rPr lang="ru-RU" altLang="en-US" sz="1400" b="0">
                <a:solidFill>
                  <a:schemeClr val="tx1"/>
                </a:solidFill>
                <a:latin typeface="Arial" charset="0"/>
              </a:rPr>
              <a:t>J. Biol. Chem.</a:t>
            </a:r>
            <a:r>
              <a:rPr lang="lv-LV" altLang="en-US" sz="1400" b="0">
                <a:solidFill>
                  <a:schemeClr val="tx1"/>
                </a:solidFill>
                <a:latin typeface="Arial" charset="0"/>
              </a:rPr>
              <a:t>, 2001,</a:t>
            </a:r>
            <a:r>
              <a:rPr lang="ru-RU" altLang="en-US" sz="14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en-US" sz="1400">
                <a:solidFill>
                  <a:schemeClr val="tx1"/>
                </a:solidFill>
                <a:latin typeface="Arial" charset="0"/>
              </a:rPr>
              <a:t>276</a:t>
            </a:r>
            <a:r>
              <a:rPr lang="ru-RU" altLang="en-US" sz="1400" b="0">
                <a:solidFill>
                  <a:schemeClr val="tx1"/>
                </a:solidFill>
                <a:latin typeface="Arial" charset="0"/>
              </a:rPr>
              <a:t> , 33066-33078 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39608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solidFill>
                  <a:srgbClr val="663300"/>
                </a:solidFill>
                <a:latin typeface="Arial" charset="0"/>
              </a:rPr>
              <a:t>Localization of the </a:t>
            </a:r>
            <a:r>
              <a:rPr lang="lv-LV" altLang="en-US" sz="1400" i="0">
                <a:solidFill>
                  <a:srgbClr val="663300"/>
                </a:solidFill>
                <a:latin typeface="Arial" charset="0"/>
              </a:rPr>
              <a:t>t</a:t>
            </a:r>
            <a:r>
              <a:rPr lang="en-US" altLang="en-US" sz="1400" i="0">
                <a:solidFill>
                  <a:srgbClr val="663300"/>
                </a:solidFill>
                <a:latin typeface="Arial" charset="0"/>
              </a:rPr>
              <a:t>ransglutaminase gene </a:t>
            </a:r>
            <a:r>
              <a:rPr lang="en-US" altLang="en-US" sz="1400">
                <a:solidFill>
                  <a:srgbClr val="663300"/>
                </a:solidFill>
                <a:latin typeface="Arial" charset="0"/>
              </a:rPr>
              <a:t>TG2</a:t>
            </a:r>
            <a:r>
              <a:rPr lang="en-US" altLang="en-US" sz="1400" i="0">
                <a:solidFill>
                  <a:srgbClr val="663300"/>
                </a:solidFill>
                <a:latin typeface="Arial" charset="0"/>
              </a:rPr>
              <a:t> on the human chromosome 15q15</a:t>
            </a:r>
          </a:p>
        </p:txBody>
      </p:sp>
      <p:pic>
        <p:nvPicPr>
          <p:cNvPr id="574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89138"/>
            <a:ext cx="37687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5508625" y="6381750"/>
            <a:ext cx="322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0">
                <a:solidFill>
                  <a:schemeClr val="tx1"/>
                </a:solidFill>
                <a:latin typeface="Arial" charset="0"/>
              </a:rPr>
              <a:t>Kofler et al.</a:t>
            </a:r>
            <a:r>
              <a:rPr lang="lv-LV" altLang="en-US" sz="1400" b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ru-RU" altLang="en-US" sz="1400" b="0">
                <a:solidFill>
                  <a:schemeClr val="tx1"/>
                </a:solidFill>
                <a:latin typeface="Arial" charset="0"/>
              </a:rPr>
              <a:t> Genome Biology</a:t>
            </a:r>
            <a:r>
              <a:rPr lang="lv-LV" altLang="en-US" sz="1400" b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ru-RU" altLang="en-US" sz="1400" b="0">
                <a:solidFill>
                  <a:schemeClr val="tx1"/>
                </a:solidFill>
                <a:latin typeface="Arial" charset="0"/>
              </a:rPr>
              <a:t> 2002</a:t>
            </a:r>
            <a:r>
              <a:rPr lang="lv-LV" altLang="en-US" sz="1400" b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ru-RU" altLang="en-US" sz="14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en-US" sz="1400">
                <a:solidFill>
                  <a:schemeClr val="tx1"/>
                </a:solidFill>
                <a:latin typeface="Arial" charset="0"/>
              </a:rPr>
              <a:t>3</a:t>
            </a:r>
            <a:r>
              <a:rPr lang="ru-RU" altLang="en-US" sz="1400" b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574472" name="Text Box 8"/>
          <p:cNvSpPr txBox="1">
            <a:spLocks noChangeArrowheads="1"/>
          </p:cNvSpPr>
          <p:nvPr/>
        </p:nvSpPr>
        <p:spPr bwMode="auto">
          <a:xfrm>
            <a:off x="4787900" y="1484313"/>
            <a:ext cx="4105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solidFill>
                  <a:srgbClr val="663300"/>
                </a:solidFill>
                <a:latin typeface="Arial" charset="0"/>
              </a:rPr>
              <a:t>Localization of the </a:t>
            </a:r>
            <a:r>
              <a:rPr lang="lv-LV" altLang="en-US" sz="1400" i="0">
                <a:solidFill>
                  <a:srgbClr val="663300"/>
                </a:solidFill>
                <a:latin typeface="Arial" charset="0"/>
              </a:rPr>
              <a:t>protein kinase </a:t>
            </a:r>
            <a:r>
              <a:rPr lang="en-US" altLang="en-US" sz="1400" i="0">
                <a:solidFill>
                  <a:srgbClr val="663300"/>
                </a:solidFill>
                <a:latin typeface="Arial" charset="0"/>
              </a:rPr>
              <a:t>gene</a:t>
            </a:r>
            <a:r>
              <a:rPr lang="lv-LV" altLang="en-US" sz="1400" i="0">
                <a:solidFill>
                  <a:srgbClr val="663300"/>
                </a:solidFill>
                <a:latin typeface="Arial" charset="0"/>
              </a:rPr>
              <a:t>s</a:t>
            </a:r>
            <a:r>
              <a:rPr lang="en-US" altLang="en-US" sz="1400" i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lv-LV" altLang="en-US" sz="1400">
                <a:solidFill>
                  <a:srgbClr val="663300"/>
                </a:solidFill>
                <a:latin typeface="Arial" charset="0"/>
              </a:rPr>
              <a:t>(PKC) </a:t>
            </a:r>
            <a:r>
              <a:rPr lang="lv-LV" altLang="en-US" sz="1400" i="0">
                <a:solidFill>
                  <a:srgbClr val="663300"/>
                </a:solidFill>
                <a:latin typeface="Arial" charset="0"/>
              </a:rPr>
              <a:t>in </a:t>
            </a:r>
            <a:r>
              <a:rPr lang="en-US" altLang="en-US" sz="1400" i="0">
                <a:solidFill>
                  <a:srgbClr val="663300"/>
                </a:solidFill>
                <a:latin typeface="Arial" charset="0"/>
              </a:rPr>
              <a:t>the human </a:t>
            </a:r>
            <a:r>
              <a:rPr lang="lv-LV" altLang="en-US" sz="1400" i="0">
                <a:solidFill>
                  <a:srgbClr val="663300"/>
                </a:solidFill>
                <a:latin typeface="Arial" charset="0"/>
              </a:rPr>
              <a:t>genome</a:t>
            </a:r>
            <a:endParaRPr lang="ru-RU" altLang="en-US" sz="1400">
              <a:solidFill>
                <a:srgbClr val="66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1" grpId="0"/>
      <p:bldP spid="5744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713788" cy="936625"/>
          </a:xfrm>
        </p:spPr>
        <p:txBody>
          <a:bodyPr/>
          <a:lstStyle/>
          <a:p>
            <a:pPr eaLnBrk="1" hangingPunct="1"/>
            <a:r>
              <a:rPr lang="lv-LV" altLang="en-US" smtClean="0"/>
              <a:t>G</a:t>
            </a:r>
            <a:r>
              <a:rPr lang="en-US" altLang="en-US" smtClean="0"/>
              <a:t>ISH – genomic </a:t>
            </a:r>
            <a:r>
              <a:rPr lang="en-US" altLang="en-US" i="1" smtClean="0"/>
              <a:t>in situ</a:t>
            </a:r>
            <a:r>
              <a:rPr lang="en-US" altLang="en-US" smtClean="0"/>
              <a:t> hybridization</a:t>
            </a:r>
            <a:r>
              <a:rPr lang="lv-LV" altLang="en-US" smtClean="0"/>
              <a:t/>
            </a:r>
            <a:br>
              <a:rPr lang="lv-LV" altLang="en-US" smtClean="0"/>
            </a:br>
            <a:r>
              <a:rPr lang="en-US" altLang="en-US" sz="3200" b="0" smtClean="0"/>
              <a:t>(chromosome painting)</a:t>
            </a:r>
          </a:p>
        </p:txBody>
      </p:sp>
      <p:pic>
        <p:nvPicPr>
          <p:cNvPr id="130051" name="Picture 5" descr="Chromosomes_multicolor spectral karyoty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36725"/>
            <a:ext cx="34575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6" descr="Hromosome pa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360045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7" descr="Chromosomes_metaphase_X &amp; Y pain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33825"/>
            <a:ext cx="30972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Cytological analysis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	Karyotype – a set of chromosomes in a cell</a:t>
            </a:r>
          </a:p>
          <a:p>
            <a:pPr lvl="1" eaLnBrk="1" hangingPunct="1"/>
            <a:r>
              <a:rPr lang="en-GB" altLang="en-US" smtClean="0"/>
              <a:t>karyotype of a species</a:t>
            </a:r>
          </a:p>
          <a:p>
            <a:pPr lvl="2" eaLnBrk="1" hangingPunct="1"/>
            <a:r>
              <a:rPr lang="en-GB" altLang="en-US" smtClean="0"/>
              <a:t>typical set, diploid karyotype</a:t>
            </a:r>
          </a:p>
          <a:p>
            <a:pPr lvl="2" eaLnBrk="1" hangingPunct="1"/>
            <a:r>
              <a:rPr lang="en-GB" altLang="en-US" smtClean="0"/>
              <a:t>gametes, haploid karyotype</a:t>
            </a:r>
          </a:p>
          <a:p>
            <a:pPr lvl="1" eaLnBrk="1" hangingPunct="1"/>
            <a:r>
              <a:rPr lang="en-GB" altLang="en-US" smtClean="0"/>
              <a:t>individual karyotype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481887" cy="730250"/>
          </a:xfrm>
        </p:spPr>
        <p:txBody>
          <a:bodyPr/>
          <a:lstStyle/>
          <a:p>
            <a:pPr eaLnBrk="1" hangingPunct="1"/>
            <a:r>
              <a:rPr lang="en-GB" altLang="en-US" smtClean="0"/>
              <a:t>Human karyotype</a:t>
            </a:r>
          </a:p>
        </p:txBody>
      </p:sp>
      <p:pic>
        <p:nvPicPr>
          <p:cNvPr id="132099" name="Picture 5" descr="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00150"/>
            <a:ext cx="4953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323850" y="6021388"/>
            <a:ext cx="842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Karyotype </a:t>
            </a:r>
            <a:r>
              <a:rPr lang="en-GB" altLang="en-US" sz="20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– s</a:t>
            </a: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et of metaphase chromosomes arranged in order of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627937" cy="912813"/>
          </a:xfrm>
        </p:spPr>
        <p:txBody>
          <a:bodyPr/>
          <a:lstStyle/>
          <a:p>
            <a:pPr eaLnBrk="1" hangingPunct="1"/>
            <a:r>
              <a:rPr lang="en-GB" altLang="en-US" smtClean="0"/>
              <a:t>Chromosome banding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153400" cy="4319587"/>
          </a:xfrm>
        </p:spPr>
        <p:txBody>
          <a:bodyPr/>
          <a:lstStyle/>
          <a:p>
            <a:pPr eaLnBrk="1" hangingPunct="1"/>
            <a:r>
              <a:rPr lang="en-GB" altLang="en-US" smtClean="0"/>
              <a:t>G-banding is a pattern obtained with Giemsa stain</a:t>
            </a:r>
          </a:p>
          <a:p>
            <a:pPr eaLnBrk="1" hangingPunct="1"/>
            <a:r>
              <a:rPr lang="en-GB" altLang="en-US" smtClean="0"/>
              <a:t>Q-banding is a fluorescent pattern obtained using quinacrine for staining</a:t>
            </a:r>
          </a:p>
          <a:p>
            <a:pPr eaLnBrk="1" hangingPunct="1"/>
            <a:r>
              <a:rPr lang="en-GB" altLang="en-US" smtClean="0"/>
              <a:t>C-banding stains centromeres </a:t>
            </a:r>
          </a:p>
          <a:p>
            <a:pPr eaLnBrk="1" hangingPunct="1"/>
            <a:r>
              <a:rPr lang="en-GB" altLang="en-US" smtClean="0"/>
              <a:t>R-banding is the reverse of C-banding and stains non- centromeric regions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842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990000"/>
                </a:solidFill>
                <a:latin typeface="Arial" charset="0"/>
              </a:rPr>
              <a:t>Idiogram – species specific chromosome banding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zaks white">
  <a:themeElements>
    <a:clrScheme name="Izaks 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zaks wh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zaks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aks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Izaks white</Template>
  <TotalTime>6484</TotalTime>
  <Words>323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Izaks white</vt:lpstr>
      <vt:lpstr>Physical mapping</vt:lpstr>
      <vt:lpstr>Maps and diagrams</vt:lpstr>
      <vt:lpstr>Relationship between genetic and physical maps</vt:lpstr>
      <vt:lpstr>Physical mapping</vt:lpstr>
      <vt:lpstr>FISH – fluorescent in situ hybridization</vt:lpstr>
      <vt:lpstr>GISH – genomic in situ hybridization (chromosome painting)</vt:lpstr>
      <vt:lpstr>Cytological analysis</vt:lpstr>
      <vt:lpstr>Human karyotype</vt:lpstr>
      <vt:lpstr>Chromosome banding</vt:lpstr>
      <vt:lpstr>G-banding of human chromosomes</vt:lpstr>
      <vt:lpstr>Human karyotype</vt:lpstr>
      <vt:lpstr>Idiogram of human chromosomes</vt:lpstr>
      <vt:lpstr>Idiogram of human chromosomes  (G-banding)</vt:lpstr>
      <vt:lpstr>Polytene chromosomes</vt:lpstr>
      <vt:lpstr>Polytene chromosomes of Drosophila </vt:lpstr>
      <vt:lpstr>Polytene chromosomes</vt:lpstr>
      <vt:lpstr>Type of chromosomes</vt:lpstr>
      <vt:lpstr>Horse idiogram</vt:lpstr>
      <vt:lpstr>Barley chromosomes: idiogram</vt:lpstr>
    </vt:vector>
  </TitlesOfParts>
  <Company>PGL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Ievads ģenētikā</dc:title>
  <dc:creator>Izaks</dc:creator>
  <cp:lastModifiedBy>Izaks Rasals</cp:lastModifiedBy>
  <cp:revision>249</cp:revision>
  <cp:lastPrinted>2002-02-18T09:22:00Z</cp:lastPrinted>
  <dcterms:created xsi:type="dcterms:W3CDTF">2002-09-30T15:15:37Z</dcterms:created>
  <dcterms:modified xsi:type="dcterms:W3CDTF">2017-11-13T23:07:18Z</dcterms:modified>
</cp:coreProperties>
</file>