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323" r:id="rId3"/>
    <p:sldId id="318" r:id="rId4"/>
    <p:sldId id="319" r:id="rId5"/>
    <p:sldId id="321" r:id="rId6"/>
    <p:sldId id="322" r:id="rId7"/>
    <p:sldId id="317" r:id="rId8"/>
    <p:sldId id="324" r:id="rId9"/>
    <p:sldId id="325" r:id="rId10"/>
    <p:sldId id="326" r:id="rId11"/>
    <p:sldId id="330" r:id="rId12"/>
    <p:sldId id="274" r:id="rId13"/>
    <p:sldId id="260" r:id="rId14"/>
    <p:sldId id="258" r:id="rId15"/>
    <p:sldId id="257" r:id="rId16"/>
    <p:sldId id="262" r:id="rId17"/>
    <p:sldId id="331" r:id="rId18"/>
    <p:sldId id="263" r:id="rId19"/>
    <p:sldId id="332" r:id="rId20"/>
    <p:sldId id="276" r:id="rId21"/>
    <p:sldId id="333" r:id="rId22"/>
    <p:sldId id="275" r:id="rId23"/>
    <p:sldId id="334" r:id="rId24"/>
    <p:sldId id="268" r:id="rId25"/>
    <p:sldId id="270" r:id="rId26"/>
    <p:sldId id="273" r:id="rId27"/>
    <p:sldId id="271" r:id="rId28"/>
    <p:sldId id="337" r:id="rId29"/>
    <p:sldId id="289" r:id="rId30"/>
    <p:sldId id="285" r:id="rId31"/>
    <p:sldId id="286" r:id="rId32"/>
    <p:sldId id="290" r:id="rId33"/>
    <p:sldId id="291" r:id="rId34"/>
    <p:sldId id="293" r:id="rId35"/>
    <p:sldId id="277" r:id="rId36"/>
    <p:sldId id="288" r:id="rId37"/>
    <p:sldId id="295" r:id="rId38"/>
    <p:sldId id="346" r:id="rId39"/>
    <p:sldId id="347" r:id="rId40"/>
    <p:sldId id="294" r:id="rId41"/>
    <p:sldId id="301" r:id="rId42"/>
    <p:sldId id="348" r:id="rId43"/>
    <p:sldId id="305" r:id="rId44"/>
    <p:sldId id="310" r:id="rId45"/>
    <p:sldId id="309" r:id="rId46"/>
    <p:sldId id="311" r:id="rId47"/>
    <p:sldId id="314" r:id="rId48"/>
    <p:sldId id="312" r:id="rId49"/>
    <p:sldId id="316" r:id="rId50"/>
    <p:sldId id="306" r:id="rId51"/>
    <p:sldId id="327" r:id="rId52"/>
    <p:sldId id="328" r:id="rId53"/>
    <p:sldId id="339" r:id="rId54"/>
    <p:sldId id="340" r:id="rId55"/>
    <p:sldId id="343" r:id="rId56"/>
    <p:sldId id="363" r:id="rId57"/>
    <p:sldId id="349" r:id="rId58"/>
    <p:sldId id="350" r:id="rId59"/>
    <p:sldId id="351" r:id="rId60"/>
    <p:sldId id="352" r:id="rId61"/>
    <p:sldId id="353" r:id="rId62"/>
    <p:sldId id="364" r:id="rId63"/>
    <p:sldId id="365" r:id="rId64"/>
    <p:sldId id="355" r:id="rId65"/>
    <p:sldId id="361" r:id="rId66"/>
    <p:sldId id="354" r:id="rId67"/>
    <p:sldId id="357" r:id="rId68"/>
    <p:sldId id="366" r:id="rId69"/>
    <p:sldId id="358" r:id="rId7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BE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Dizaina stils 2 - izcēlum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5A6AE-A3A0-4DA3-94D7-91ECABAFC30C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BB21-5DF1-4653-BF29-84F4695CCC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216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lv-LV" b="1"/>
              <a:t>Figure 6-79 Binding sites for antibiotics on the bacterial </a:t>
            </a:r>
            <a:r>
              <a:rPr lang="lv-LV" altLang="lv-LV" b="1"/>
              <a:t>rib</a:t>
            </a:r>
            <a:r>
              <a:rPr lang="en-US" altLang="lv-LV" b="1"/>
              <a:t>osome.</a:t>
            </a:r>
            <a:r>
              <a:rPr lang="en-US" altLang="lv-LV"/>
              <a:t> The small (left) and large (right) subunits of the ribosome are arranged as though the ribosome has been opened like a book; the bound tRNA molecules are shown in purple (see Figure 6-64). Most of the antibiotics shown bind directly to pockets formed by the ribosomal RNA molecules. Hygromycin B induces errors in translation, streptomycin blocks the translocation of the peptydil-tRNA from the A-site to the P-site, and streptogramin B prevents elongation of nascent peptides. Table 6-4 lists the inhibitory mechanisms of the other antibiotics shown in the figure. (Adapted from J. Poelsgaard and S. Douthwaite, Nat. Rev. Microbiol. 3:870-881. ith permission from Macmillan Publishers Ltd.)</a:t>
            </a:r>
          </a:p>
        </p:txBody>
      </p:sp>
    </p:spTree>
    <p:extLst>
      <p:ext uri="{BB962C8B-B14F-4D97-AF65-F5344CB8AC3E}">
        <p14:creationId xmlns:p14="http://schemas.microsoft.com/office/powerpoint/2010/main" val="215940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68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37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4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95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3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3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678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7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57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03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740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4766-2902-4063-A893-FF0C29F49A92}" type="datetimeFigureOut">
              <a:rPr lang="lv-LV" smtClean="0"/>
              <a:t>2017.10.02.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FA3F-10BE-424C-9DC9-62B2E59836D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527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4877" y="647113"/>
            <a:ext cx="2908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b="1" dirty="0"/>
              <a:t>Translation </a:t>
            </a:r>
            <a:endParaRPr lang="lv-LV" sz="4400" b="1" dirty="0"/>
          </a:p>
        </p:txBody>
      </p:sp>
      <p:pic>
        <p:nvPicPr>
          <p:cNvPr id="1026" name="Picture 2" descr="Image result for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230" y="638126"/>
            <a:ext cx="11405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/>
              <a:t>The </a:t>
            </a:r>
            <a:r>
              <a:rPr lang="sv-SE" sz="2800" b="1" dirty="0"/>
              <a:t>sequence</a:t>
            </a:r>
            <a:r>
              <a:rPr lang="sv-SE" sz="2800" dirty="0"/>
              <a:t> of codons that runs </a:t>
            </a:r>
            <a:r>
              <a:rPr lang="sv-SE" sz="2800" b="1" dirty="0"/>
              <a:t>from</a:t>
            </a:r>
            <a:r>
              <a:rPr lang="sv-SE" sz="2800" dirty="0"/>
              <a:t> a specific </a:t>
            </a:r>
            <a:r>
              <a:rPr lang="sv-SE" sz="2800" b="1" dirty="0"/>
              <a:t>start codon to</a:t>
            </a:r>
            <a:r>
              <a:rPr lang="sv-SE" sz="2800" dirty="0"/>
              <a:t> a </a:t>
            </a:r>
            <a:r>
              <a:rPr lang="sv-SE" sz="2800" b="1" dirty="0"/>
              <a:t>stop codon</a:t>
            </a:r>
          </a:p>
          <a:p>
            <a:pPr algn="ctr"/>
            <a:r>
              <a:rPr lang="sv-SE" sz="2800" dirty="0"/>
              <a:t> is called a </a:t>
            </a:r>
            <a:r>
              <a:rPr lang="sv-SE" sz="2800" b="1" dirty="0"/>
              <a:t>reading frame</a:t>
            </a:r>
            <a:r>
              <a:rPr lang="sv-SE" sz="2800" dirty="0"/>
              <a:t>.</a:t>
            </a:r>
            <a:endParaRPr lang="lv-LV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04220" y="0"/>
            <a:ext cx="296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Reading frame</a:t>
            </a:r>
            <a:endParaRPr lang="lv-LV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36785" y="2230359"/>
            <a:ext cx="5948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Because the genetic code is a </a:t>
            </a:r>
          </a:p>
          <a:p>
            <a:r>
              <a:rPr lang="sv-SE" sz="2400" dirty="0"/>
              <a:t>non-overlapping triplet code without divisions</a:t>
            </a:r>
          </a:p>
          <a:p>
            <a:r>
              <a:rPr lang="sv-SE" sz="2400" dirty="0"/>
              <a:t>between codons, a particular mRNA </a:t>
            </a:r>
          </a:p>
          <a:p>
            <a:r>
              <a:rPr lang="sv-SE" sz="2400" dirty="0"/>
              <a:t>could be translated in </a:t>
            </a:r>
          </a:p>
          <a:p>
            <a:r>
              <a:rPr lang="sv-SE" sz="2400" dirty="0"/>
              <a:t>3 different reading frames, </a:t>
            </a:r>
          </a:p>
          <a:p>
            <a:r>
              <a:rPr lang="sv-SE" sz="2400" dirty="0"/>
              <a:t>yielding 3 different peptides.</a:t>
            </a:r>
            <a:endParaRPr lang="lv-LV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3037" y="191473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lv-LV" sz="2400" b="1" dirty="0"/>
              <a:t>Gene sequence</a:t>
            </a:r>
            <a:r>
              <a:rPr lang="lv-LV" altLang="lv-LV" sz="2400" dirty="0"/>
              <a:t>:</a:t>
            </a:r>
          </a:p>
          <a:p>
            <a:r>
              <a:rPr lang="lv-LV" altLang="lv-LV" sz="2400" dirty="0">
                <a:highlight>
                  <a:srgbClr val="FFFF00"/>
                </a:highlight>
              </a:rPr>
              <a:t>AGGTCATGTCTAGGTATGCCC</a:t>
            </a:r>
          </a:p>
          <a:p>
            <a:r>
              <a:rPr lang="sv-SE" altLang="lv-LV" sz="2400" b="1" dirty="0"/>
              <a:t>Frame 1</a:t>
            </a:r>
            <a:r>
              <a:rPr lang="lv-LV" altLang="lv-LV" sz="2400" dirty="0"/>
              <a:t>:</a:t>
            </a:r>
          </a:p>
          <a:p>
            <a:r>
              <a:rPr lang="lv-LV" altLang="lv-LV" sz="2400" u="sng" dirty="0">
                <a:highlight>
                  <a:srgbClr val="00FFFF"/>
                </a:highlight>
              </a:rPr>
              <a:t>AGG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TCA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TGT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CTA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GGT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ATG</a:t>
            </a:r>
            <a:r>
              <a:rPr lang="lv-LV" altLang="lv-LV" sz="2400" dirty="0">
                <a:highlight>
                  <a:srgbClr val="00FFFF"/>
                </a:highlight>
              </a:rPr>
              <a:t> </a:t>
            </a:r>
            <a:r>
              <a:rPr lang="lv-LV" altLang="lv-LV" sz="2400" u="sng" dirty="0">
                <a:highlight>
                  <a:srgbClr val="00FFFF"/>
                </a:highlight>
              </a:rPr>
              <a:t>CCC</a:t>
            </a:r>
          </a:p>
          <a:p>
            <a:r>
              <a:rPr lang="lv-LV" altLang="lv-LV" sz="2400" dirty="0" err="1"/>
              <a:t>Arg</a:t>
            </a:r>
            <a:r>
              <a:rPr lang="lv-LV" altLang="lv-LV" sz="2400" dirty="0"/>
              <a:t>    Ser   </a:t>
            </a:r>
            <a:r>
              <a:rPr lang="lv-LV" altLang="lv-LV" sz="2400" dirty="0" err="1"/>
              <a:t>Cys</a:t>
            </a:r>
            <a:r>
              <a:rPr lang="lv-LV" altLang="lv-LV" sz="2400" dirty="0"/>
              <a:t>  </a:t>
            </a:r>
            <a:r>
              <a:rPr lang="lv-LV" altLang="lv-LV" sz="2400" dirty="0" err="1"/>
              <a:t>Leu</a:t>
            </a:r>
            <a:r>
              <a:rPr lang="lv-LV" altLang="lv-LV" sz="2400" dirty="0"/>
              <a:t>  </a:t>
            </a:r>
            <a:r>
              <a:rPr lang="lv-LV" altLang="lv-LV" sz="2400" dirty="0" err="1"/>
              <a:t>Gly</a:t>
            </a:r>
            <a:r>
              <a:rPr lang="lv-LV" altLang="lv-LV" sz="2400" dirty="0"/>
              <a:t>   Met   </a:t>
            </a:r>
            <a:r>
              <a:rPr lang="lv-LV" altLang="lv-LV" sz="2400" dirty="0" err="1"/>
              <a:t>Pro</a:t>
            </a:r>
            <a:endParaRPr lang="lv-LV" altLang="lv-LV" sz="2400" dirty="0"/>
          </a:p>
          <a:p>
            <a:r>
              <a:rPr lang="sv-SE" altLang="lv-LV" sz="2400" b="1" dirty="0"/>
              <a:t>Frame 2</a:t>
            </a:r>
            <a:r>
              <a:rPr lang="lv-LV" altLang="lv-LV" sz="2400" dirty="0"/>
              <a:t>:</a:t>
            </a:r>
          </a:p>
          <a:p>
            <a:r>
              <a:rPr lang="lv-LV" altLang="lv-LV" sz="2400" dirty="0">
                <a:highlight>
                  <a:srgbClr val="C0C0C0"/>
                </a:highlight>
              </a:rPr>
              <a:t>A </a:t>
            </a:r>
            <a:r>
              <a:rPr lang="lv-LV" altLang="lv-LV" sz="2400" u="sng" dirty="0">
                <a:highlight>
                  <a:srgbClr val="C0C0C0"/>
                </a:highlight>
              </a:rPr>
              <a:t>GGT</a:t>
            </a:r>
            <a:r>
              <a:rPr lang="lv-LV" altLang="lv-LV" sz="2400" dirty="0">
                <a:highlight>
                  <a:srgbClr val="C0C0C0"/>
                </a:highlight>
              </a:rPr>
              <a:t> </a:t>
            </a:r>
            <a:r>
              <a:rPr lang="lv-LV" altLang="lv-LV" sz="2400" u="sng" dirty="0">
                <a:highlight>
                  <a:srgbClr val="C0C0C0"/>
                </a:highlight>
              </a:rPr>
              <a:t>CAT</a:t>
            </a:r>
            <a:r>
              <a:rPr lang="lv-LV" altLang="lv-LV" sz="2400" dirty="0">
                <a:highlight>
                  <a:srgbClr val="C0C0C0"/>
                </a:highlight>
              </a:rPr>
              <a:t> </a:t>
            </a:r>
            <a:r>
              <a:rPr lang="lv-LV" altLang="lv-LV" sz="2400" u="sng" dirty="0">
                <a:highlight>
                  <a:srgbClr val="C0C0C0"/>
                </a:highlight>
              </a:rPr>
              <a:t>GTC</a:t>
            </a:r>
            <a:r>
              <a:rPr lang="lv-LV" altLang="lv-LV" sz="2400" dirty="0">
                <a:highlight>
                  <a:srgbClr val="C0C0C0"/>
                </a:highlight>
              </a:rPr>
              <a:t> </a:t>
            </a:r>
            <a:r>
              <a:rPr lang="lv-LV" altLang="lv-LV" sz="2400" u="sng" dirty="0">
                <a:highlight>
                  <a:srgbClr val="C0C0C0"/>
                </a:highlight>
              </a:rPr>
              <a:t>TAG</a:t>
            </a:r>
            <a:r>
              <a:rPr lang="lv-LV" altLang="lv-LV" sz="2400" dirty="0">
                <a:highlight>
                  <a:srgbClr val="C0C0C0"/>
                </a:highlight>
              </a:rPr>
              <a:t> </a:t>
            </a:r>
            <a:r>
              <a:rPr lang="lv-LV" altLang="lv-LV" sz="2400" u="sng" dirty="0"/>
              <a:t>GTA</a:t>
            </a:r>
            <a:r>
              <a:rPr lang="lv-LV" altLang="lv-LV" sz="2400" dirty="0"/>
              <a:t> </a:t>
            </a:r>
            <a:r>
              <a:rPr lang="lv-LV" altLang="lv-LV" sz="2400" u="sng" dirty="0"/>
              <a:t>TGC</a:t>
            </a:r>
            <a:r>
              <a:rPr lang="lv-LV" altLang="lv-LV" sz="2400" dirty="0"/>
              <a:t> CC</a:t>
            </a:r>
          </a:p>
          <a:p>
            <a:r>
              <a:rPr lang="lv-LV" altLang="lv-LV" sz="2400" dirty="0"/>
              <a:t>    </a:t>
            </a:r>
            <a:r>
              <a:rPr lang="lv-LV" altLang="lv-LV" sz="2400" dirty="0" err="1"/>
              <a:t>Gly</a:t>
            </a:r>
            <a:r>
              <a:rPr lang="lv-LV" altLang="lv-LV" sz="2400" dirty="0"/>
              <a:t>   </a:t>
            </a:r>
            <a:r>
              <a:rPr lang="lv-LV" altLang="lv-LV" sz="2400" dirty="0" err="1"/>
              <a:t>His</a:t>
            </a:r>
            <a:r>
              <a:rPr lang="lv-LV" altLang="lv-LV" sz="2400" dirty="0"/>
              <a:t>   Val    ----    Val   </a:t>
            </a:r>
            <a:r>
              <a:rPr lang="lv-LV" altLang="lv-LV" sz="2400" dirty="0" err="1"/>
              <a:t>Cys</a:t>
            </a:r>
            <a:r>
              <a:rPr lang="lv-LV" altLang="lv-LV" sz="2400" dirty="0"/>
              <a:t>  </a:t>
            </a:r>
            <a:r>
              <a:rPr lang="lv-LV" altLang="lv-LV" sz="2400" dirty="0" err="1"/>
              <a:t>Pro</a:t>
            </a:r>
            <a:endParaRPr lang="lv-LV" altLang="lv-LV" sz="2400" dirty="0"/>
          </a:p>
          <a:p>
            <a:r>
              <a:rPr lang="sv-SE" altLang="lv-LV" sz="2400" b="1" dirty="0"/>
              <a:t>Frame 3</a:t>
            </a:r>
            <a:r>
              <a:rPr lang="lv-LV" altLang="lv-LV" sz="2400" dirty="0"/>
              <a:t>:</a:t>
            </a:r>
          </a:p>
          <a:p>
            <a:r>
              <a:rPr lang="lv-LV" altLang="lv-LV" sz="2400" dirty="0">
                <a:highlight>
                  <a:srgbClr val="BE7083"/>
                </a:highlight>
              </a:rPr>
              <a:t>AG </a:t>
            </a:r>
            <a:r>
              <a:rPr lang="lv-LV" altLang="lv-LV" sz="2400" u="sng" dirty="0">
                <a:highlight>
                  <a:srgbClr val="BE7083"/>
                </a:highlight>
              </a:rPr>
              <a:t>GTC</a:t>
            </a:r>
            <a:r>
              <a:rPr lang="lv-LV" altLang="lv-LV" sz="2400" dirty="0">
                <a:highlight>
                  <a:srgbClr val="BE7083"/>
                </a:highlight>
              </a:rPr>
              <a:t> </a:t>
            </a:r>
            <a:r>
              <a:rPr lang="lv-LV" altLang="lv-LV" sz="2400" u="sng" dirty="0">
                <a:highlight>
                  <a:srgbClr val="BE7083"/>
                </a:highlight>
              </a:rPr>
              <a:t>ATG</a:t>
            </a:r>
            <a:r>
              <a:rPr lang="lv-LV" altLang="lv-LV" sz="2400" dirty="0">
                <a:highlight>
                  <a:srgbClr val="BE7083"/>
                </a:highlight>
              </a:rPr>
              <a:t> </a:t>
            </a:r>
            <a:r>
              <a:rPr lang="lv-LV" altLang="lv-LV" sz="2400" u="sng" dirty="0">
                <a:highlight>
                  <a:srgbClr val="BE7083"/>
                </a:highlight>
              </a:rPr>
              <a:t>TCT</a:t>
            </a:r>
            <a:r>
              <a:rPr lang="lv-LV" altLang="lv-LV" sz="2400" dirty="0">
                <a:highlight>
                  <a:srgbClr val="BE7083"/>
                </a:highlight>
              </a:rPr>
              <a:t> </a:t>
            </a:r>
            <a:r>
              <a:rPr lang="lv-LV" altLang="lv-LV" sz="2400" u="sng" dirty="0">
                <a:highlight>
                  <a:srgbClr val="BE7083"/>
                </a:highlight>
              </a:rPr>
              <a:t>AGG</a:t>
            </a:r>
            <a:r>
              <a:rPr lang="lv-LV" altLang="lv-LV" sz="2400" dirty="0">
                <a:highlight>
                  <a:srgbClr val="BE7083"/>
                </a:highlight>
              </a:rPr>
              <a:t> </a:t>
            </a:r>
            <a:r>
              <a:rPr lang="lv-LV" altLang="lv-LV" sz="2400" u="sng" dirty="0">
                <a:highlight>
                  <a:srgbClr val="BE7083"/>
                </a:highlight>
              </a:rPr>
              <a:t>TAT</a:t>
            </a:r>
            <a:r>
              <a:rPr lang="lv-LV" altLang="lv-LV" sz="2400" dirty="0">
                <a:highlight>
                  <a:srgbClr val="BE7083"/>
                </a:highlight>
              </a:rPr>
              <a:t> </a:t>
            </a:r>
            <a:r>
              <a:rPr lang="lv-LV" altLang="lv-LV" sz="2400" u="sng" dirty="0">
                <a:highlight>
                  <a:srgbClr val="BE7083"/>
                </a:highlight>
              </a:rPr>
              <a:t>GCC</a:t>
            </a:r>
            <a:r>
              <a:rPr lang="lv-LV" altLang="lv-LV" sz="2400" dirty="0">
                <a:highlight>
                  <a:srgbClr val="BE7083"/>
                </a:highlight>
              </a:rPr>
              <a:t> C</a:t>
            </a:r>
          </a:p>
          <a:p>
            <a:r>
              <a:rPr lang="lv-LV" altLang="lv-LV" sz="2400" dirty="0"/>
              <a:t>       Val   Met   Ser  </a:t>
            </a:r>
            <a:r>
              <a:rPr lang="lv-LV" altLang="lv-LV" sz="2400" dirty="0" err="1"/>
              <a:t>Arg</a:t>
            </a:r>
            <a:r>
              <a:rPr lang="lv-LV" altLang="lv-LV" sz="2400" dirty="0"/>
              <a:t>    </a:t>
            </a:r>
            <a:r>
              <a:rPr lang="lv-LV" altLang="lv-LV" sz="2400" dirty="0" err="1"/>
              <a:t>Tyr</a:t>
            </a:r>
            <a:r>
              <a:rPr lang="lv-LV" altLang="lv-LV" sz="2400" dirty="0"/>
              <a:t>   Ala</a:t>
            </a:r>
          </a:p>
        </p:txBody>
      </p:sp>
    </p:spTree>
    <p:extLst>
      <p:ext uri="{BB962C8B-B14F-4D97-AF65-F5344CB8AC3E}">
        <p14:creationId xmlns:p14="http://schemas.microsoft.com/office/powerpoint/2010/main" val="20216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9348" y="142485"/>
            <a:ext cx="7843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The </a:t>
            </a:r>
            <a:r>
              <a:rPr lang="sv-SE" sz="2400" b="1" dirty="0"/>
              <a:t>genetic code </a:t>
            </a:r>
            <a:r>
              <a:rPr lang="sv-SE" sz="2400" dirty="0"/>
              <a:t>is described as a </a:t>
            </a:r>
            <a:r>
              <a:rPr lang="sv-SE" sz="2400" b="1" dirty="0"/>
              <a:t>universal code</a:t>
            </a:r>
            <a:r>
              <a:rPr lang="sv-SE" sz="2400" dirty="0"/>
              <a:t>, </a:t>
            </a:r>
          </a:p>
          <a:p>
            <a:r>
              <a:rPr lang="sv-SE" sz="2400" dirty="0"/>
              <a:t>meaning that the same code is used throughout all life forms. </a:t>
            </a:r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79070" y="1210341"/>
            <a:ext cx="910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This is not strictly true because of alternative interpretation  of codons. 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79070" y="1893319"/>
            <a:ext cx="964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The genetic code has been found to differ for a few codons in mitochondria,</a:t>
            </a:r>
          </a:p>
          <a:p>
            <a:r>
              <a:rPr lang="sv-SE" sz="2400" dirty="0"/>
              <a:t>chloroplasts or  a single-celled plant (</a:t>
            </a:r>
            <a:r>
              <a:rPr lang="sv-SE" sz="2400" i="1" dirty="0"/>
              <a:t>Acetabularia</a:t>
            </a:r>
            <a:r>
              <a:rPr lang="sv-SE" sz="2400" dirty="0"/>
              <a:t>). 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79070" y="3126040"/>
            <a:ext cx="866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Differences between the universal and mitochondrial genetic codes.</a:t>
            </a:r>
            <a:endParaRPr lang="lv-LV" sz="2400" dirty="0"/>
          </a:p>
        </p:txBody>
      </p:sp>
      <p:graphicFrame>
        <p:nvGraphicFramePr>
          <p:cNvPr id="10" name="Tabu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7851"/>
              </p:ext>
            </p:extLst>
          </p:nvPr>
        </p:nvGraphicFramePr>
        <p:xfrm>
          <a:off x="1539492" y="3694460"/>
          <a:ext cx="8127999" cy="283408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460266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819278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39782732"/>
                    </a:ext>
                  </a:extLst>
                </a:gridCol>
              </a:tblGrid>
              <a:tr h="800372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Codon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Universal code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Human mitochondrial code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62675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UGA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Stop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Trp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66353"/>
                  </a:ext>
                </a:extLst>
              </a:tr>
              <a:tr h="463707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AGA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Arg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Stop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80014"/>
                  </a:ext>
                </a:extLst>
              </a:tr>
              <a:tr h="626515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AUA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Ile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Met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108385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AGG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Arg</a:t>
                      </a:r>
                      <a:endParaRPr lang="lv-LV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Stop</a:t>
                      </a:r>
                      <a:endParaRPr lang="lv-LV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8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25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800" y="237066"/>
            <a:ext cx="744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The major participants in protein synthesis</a:t>
            </a:r>
            <a:endParaRPr lang="lv-LV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5747" y="1131056"/>
            <a:ext cx="9316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Messenger RNA (mRNA)- </a:t>
            </a:r>
            <a:r>
              <a:rPr lang="sv-SE" sz="2800" dirty="0"/>
              <a:t>carries the information in DNA to the</a:t>
            </a:r>
          </a:p>
          <a:p>
            <a:r>
              <a:rPr lang="sv-SE" sz="2800" dirty="0"/>
              <a:t>ribosome for translation. 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2090" y="2966629"/>
            <a:ext cx="5709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Aminoacylated tRNA</a:t>
            </a:r>
            <a:r>
              <a:rPr lang="sv-SE" sz="2800" dirty="0"/>
              <a:t>- transports </a:t>
            </a:r>
          </a:p>
          <a:p>
            <a:r>
              <a:rPr lang="sv-SE" sz="2800" dirty="0"/>
              <a:t>a specific amino acid to the ribosome.</a:t>
            </a:r>
            <a:endParaRPr lang="lv-LV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2090" y="5073160"/>
            <a:ext cx="656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Ribosomes- </a:t>
            </a:r>
            <a:r>
              <a:rPr lang="sv-SE" sz="2800" dirty="0"/>
              <a:t>a factories of protein synthesis.</a:t>
            </a:r>
            <a:endParaRPr lang="lv-LV" sz="2800" dirty="0"/>
          </a:p>
        </p:txBody>
      </p:sp>
      <p:pic>
        <p:nvPicPr>
          <p:cNvPr id="8" name="Picture 12" descr="figure-04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7" y="2551203"/>
            <a:ext cx="44307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99258" y="175846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Ribosomes</a:t>
            </a:r>
            <a:endParaRPr lang="lv-LV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95603" y="976572"/>
            <a:ext cx="6427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Ribosomes are protein factories of the cell.</a:t>
            </a:r>
          </a:p>
          <a:p>
            <a:endParaRPr lang="lv-LV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2907" y="1789101"/>
            <a:ext cx="6504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Each cell contains thousands of ribosomes. </a:t>
            </a:r>
          </a:p>
          <a:p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9978" y="2596840"/>
            <a:ext cx="821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u="sng" dirty="0"/>
              <a:t>Ribosomes carry out protein synthesis in two locations:</a:t>
            </a:r>
            <a:endParaRPr lang="lv-LV" sz="2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77716" y="3420703"/>
            <a:ext cx="5189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/>
              <a:t>In the </a:t>
            </a:r>
            <a:r>
              <a:rPr lang="sv-SE" sz="2800" b="1" dirty="0"/>
              <a:t>cytosol</a:t>
            </a:r>
            <a:r>
              <a:rPr lang="sv-SE" sz="2800" dirty="0"/>
              <a:t> (free ribosomes).</a:t>
            </a:r>
            <a:endParaRPr lang="lv-LV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7087" y="4498307"/>
            <a:ext cx="73275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/>
              <a:t>On the outside of the </a:t>
            </a:r>
            <a:r>
              <a:rPr lang="sv-SE" sz="2800" b="1" dirty="0"/>
              <a:t>endoplasmic reticulum </a:t>
            </a:r>
          </a:p>
          <a:p>
            <a:r>
              <a:rPr lang="sv-SE" sz="2800" dirty="0"/>
              <a:t>(ER) or the nuclear envelope </a:t>
            </a:r>
          </a:p>
          <a:p>
            <a:r>
              <a:rPr lang="sv-SE" sz="2800" dirty="0"/>
              <a:t>(bound ribosomes).</a:t>
            </a:r>
            <a:endParaRPr lang="lv-LV" sz="28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985" y="3795787"/>
            <a:ext cx="4007027" cy="201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M picture of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39"/>
            <a:ext cx="6786149" cy="50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29" y="3683406"/>
            <a:ext cx="3994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Ribosomes attached to</a:t>
            </a:r>
          </a:p>
          <a:p>
            <a:r>
              <a:rPr lang="sv-SE" sz="2400" dirty="0"/>
              <a:t>endoplasmatic reticulum (ER) </a:t>
            </a:r>
          </a:p>
          <a:p>
            <a:r>
              <a:rPr lang="sv-SE" sz="2400" dirty="0"/>
              <a:t>make proteins</a:t>
            </a:r>
          </a:p>
          <a:p>
            <a:r>
              <a:rPr lang="sv-SE" sz="2400" dirty="0"/>
              <a:t>for export out of the cell or </a:t>
            </a:r>
          </a:p>
          <a:p>
            <a:r>
              <a:rPr lang="sv-SE" sz="2400" dirty="0"/>
              <a:t>for use in lysosomes.</a:t>
            </a:r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40329" y="1382102"/>
            <a:ext cx="3682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Ribosomes in the cytoplasm</a:t>
            </a:r>
          </a:p>
          <a:p>
            <a:r>
              <a:rPr lang="sv-SE" sz="2400" dirty="0"/>
              <a:t>make proteins for </a:t>
            </a:r>
          </a:p>
          <a:p>
            <a:r>
              <a:rPr lang="sv-SE" sz="2400" dirty="0"/>
              <a:t>use inside the cell</a:t>
            </a:r>
          </a:p>
          <a:p>
            <a:r>
              <a:rPr lang="sv-SE" sz="2400" dirty="0"/>
              <a:t>(enzymes, hormones).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83642" y="198039"/>
            <a:ext cx="315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Ribosomes</a:t>
            </a:r>
            <a:endParaRPr lang="lv-LV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253" y="5415535"/>
            <a:ext cx="47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Transmission electron microscopy (TEM) picture </a:t>
            </a:r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375073" y="56369"/>
            <a:ext cx="511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Look like small circular organelles.</a:t>
            </a:r>
            <a:endParaRPr lang="lv-LV" sz="2800" dirty="0"/>
          </a:p>
        </p:txBody>
      </p:sp>
      <p:pic>
        <p:nvPicPr>
          <p:cNvPr id="5122" name="Picture 2" descr="https://o.quizlet.com/jQ3Aoi.CCfJ4ys-YHBqP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24" y="4088011"/>
            <a:ext cx="2763438" cy="27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2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258" y="73427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Ribosomes 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286" y="851253"/>
            <a:ext cx="1065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Ribosoms</a:t>
            </a:r>
            <a:r>
              <a:rPr lang="sv-SE" sz="2800" dirty="0"/>
              <a:t> are large </a:t>
            </a:r>
            <a:r>
              <a:rPr lang="sv-SE" sz="2800" b="1" dirty="0"/>
              <a:t>RNA- protein complexes </a:t>
            </a:r>
            <a:r>
              <a:rPr lang="sv-SE" sz="2800" dirty="0"/>
              <a:t>composed of </a:t>
            </a:r>
            <a:r>
              <a:rPr lang="sv-SE" sz="2800" b="1" dirty="0"/>
              <a:t>two subunits</a:t>
            </a:r>
            <a:r>
              <a:rPr lang="sv-SE" sz="2800" dirty="0"/>
              <a:t>.</a:t>
            </a:r>
            <a:endParaRPr lang="lv-LV" sz="2800" dirty="0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90" y="1890221"/>
            <a:ext cx="4986424" cy="3632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8715" y="2939143"/>
            <a:ext cx="92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60S</a:t>
            </a:r>
            <a:endParaRPr lang="lv-LV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79203" y="4294502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40S</a:t>
            </a:r>
            <a:endParaRPr lang="lv-LV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0064" y="3331149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60S</a:t>
            </a:r>
            <a:endParaRPr lang="lv-LV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91884" y="4134473"/>
            <a:ext cx="79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40S</a:t>
            </a:r>
            <a:endParaRPr lang="lv-LV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1161" y="6345948"/>
            <a:ext cx="1100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S* - Svedberg units, a measure of sedimentation rate of macromolecules centrifuged under standard conditions.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5654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9250" y="-23810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Ribosome subunits</a:t>
            </a:r>
            <a:endParaRPr lang="lv-LV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861" y="613249"/>
            <a:ext cx="4372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Larger 60S subunit contains: </a:t>
            </a:r>
          </a:p>
          <a:p>
            <a:r>
              <a:rPr lang="sv-SE" sz="2800" dirty="0"/>
              <a:t> </a:t>
            </a:r>
            <a:endParaRPr lang="lv-LV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55463" y="726930"/>
            <a:ext cx="4551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Smaller 40S subunit contains: </a:t>
            </a:r>
            <a:endParaRPr lang="lv-LV" sz="28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512040" y="1271601"/>
            <a:ext cx="2716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28S rRNA</a:t>
            </a:r>
          </a:p>
          <a:p>
            <a:r>
              <a:rPr lang="sv-SE" sz="2800" dirty="0"/>
              <a:t>(large RNA) </a:t>
            </a:r>
            <a:endParaRPr lang="lv-LV" sz="28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452252" y="2281812"/>
            <a:ext cx="271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5.8S rRNA </a:t>
            </a:r>
            <a:endParaRPr lang="lv-LV" sz="28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77459" y="2903233"/>
            <a:ext cx="271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5S rRNA </a:t>
            </a:r>
            <a:endParaRPr lang="lv-LV" sz="28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90318">
            <a:off x="4559123" y="1669222"/>
            <a:ext cx="2691247" cy="28648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347810" y="3740329"/>
            <a:ext cx="394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more than 50 </a:t>
            </a:r>
          </a:p>
          <a:p>
            <a:r>
              <a:rPr lang="sv-SE" sz="2800" dirty="0"/>
              <a:t>ribosomal proteins</a:t>
            </a:r>
            <a:endParaRPr lang="lv-LV" sz="28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8282210" y="2027623"/>
            <a:ext cx="390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18S rRNA (small RNA) </a:t>
            </a:r>
            <a:endParaRPr lang="lv-LV" sz="28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8709887" y="3449448"/>
            <a:ext cx="310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over 30 </a:t>
            </a:r>
          </a:p>
          <a:p>
            <a:r>
              <a:rPr lang="sv-SE" sz="2800" dirty="0"/>
              <a:t>ribosomal proteins </a:t>
            </a:r>
            <a:endParaRPr lang="lv-LV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44443" y="4868261"/>
            <a:ext cx="10073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RNA components are predominantly responsible for the catalytic</a:t>
            </a:r>
          </a:p>
          <a:p>
            <a:r>
              <a:rPr lang="sv-SE" sz="2800" dirty="0"/>
              <a:t>function of the ribosome.</a:t>
            </a:r>
            <a:endParaRPr lang="lv-LV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74687" y="6293871"/>
            <a:ext cx="109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The protein components enhance the function of the rRNA molecules.</a:t>
            </a:r>
            <a:endParaRPr lang="lv-LV" sz="2800" dirty="0"/>
          </a:p>
        </p:txBody>
      </p:sp>
      <p:sp>
        <p:nvSpPr>
          <p:cNvPr id="6" name="Labā figūriekava 5"/>
          <p:cNvSpPr/>
          <p:nvPr/>
        </p:nvSpPr>
        <p:spPr>
          <a:xfrm>
            <a:off x="2813324" y="1492766"/>
            <a:ext cx="1083734" cy="1800298"/>
          </a:xfrm>
          <a:prstGeom prst="rightBrac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Labā figūriekava 27"/>
          <p:cNvSpPr/>
          <p:nvPr/>
        </p:nvSpPr>
        <p:spPr>
          <a:xfrm>
            <a:off x="3894667" y="3504226"/>
            <a:ext cx="931334" cy="1102657"/>
          </a:xfrm>
          <a:prstGeom prst="rightBrac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Labā figūriekava 28"/>
          <p:cNvSpPr/>
          <p:nvPr/>
        </p:nvSpPr>
        <p:spPr>
          <a:xfrm rot="10800000">
            <a:off x="7413052" y="3260825"/>
            <a:ext cx="931334" cy="1102657"/>
          </a:xfrm>
          <a:prstGeom prst="rightBrace">
            <a:avLst/>
          </a:prstGeom>
          <a:solidFill>
            <a:srgbClr val="BE708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0" name="Labā figūriekava 29"/>
          <p:cNvSpPr/>
          <p:nvPr/>
        </p:nvSpPr>
        <p:spPr>
          <a:xfrm rot="10800000">
            <a:off x="7237137" y="1932485"/>
            <a:ext cx="931334" cy="1102657"/>
          </a:xfrm>
          <a:prstGeom prst="rightBrace">
            <a:avLst/>
          </a:prstGeom>
          <a:solidFill>
            <a:srgbClr val="BE708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extBox 24"/>
          <p:cNvSpPr txBox="1"/>
          <p:nvPr/>
        </p:nvSpPr>
        <p:spPr>
          <a:xfrm>
            <a:off x="809825" y="5704248"/>
            <a:ext cx="1086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/>
              <a:t>rRNA molecules constitutes about 60% of the mass of a ribosome.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4973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" grpId="0"/>
      <p:bldP spid="24" grpId="0"/>
      <p:bldP spid="29" grpId="0" animBg="1"/>
      <p:bldP spid="30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03" y="1768545"/>
            <a:ext cx="3535655" cy="3461220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03" y="1835211"/>
            <a:ext cx="3548314" cy="339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6932" y="113976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Ribosomes</a:t>
            </a:r>
            <a:endParaRPr lang="lv-LV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7069" y="980647"/>
            <a:ext cx="19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Eukaryotic</a:t>
            </a:r>
            <a:endParaRPr lang="lv-LV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22220" y="941261"/>
            <a:ext cx="213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Prokaryotic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125717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532" y="-117625"/>
            <a:ext cx="2307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Ribosome</a:t>
            </a:r>
            <a:endParaRPr lang="lv-LV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0291" y="778434"/>
            <a:ext cx="115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The ribosome has an </a:t>
            </a:r>
            <a:r>
              <a:rPr lang="sv-SE" sz="2800" dirty="0">
                <a:highlight>
                  <a:srgbClr val="FFFF00"/>
                </a:highlight>
              </a:rPr>
              <a:t>mRNA binding site </a:t>
            </a:r>
            <a:r>
              <a:rPr lang="sv-SE" sz="2800" dirty="0"/>
              <a:t>and </a:t>
            </a:r>
            <a:r>
              <a:rPr lang="sv-SE" sz="2800" dirty="0">
                <a:highlight>
                  <a:srgbClr val="FFFF00"/>
                </a:highlight>
              </a:rPr>
              <a:t>three sites for tRNA binding</a:t>
            </a:r>
            <a:r>
              <a:rPr lang="sv-SE" sz="2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939" y="1608667"/>
            <a:ext cx="565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The tRNA binding sites are A, P and E.</a:t>
            </a:r>
            <a:endParaRPr lang="lv-LV" sz="2800" dirty="0"/>
          </a:p>
        </p:txBody>
      </p:sp>
      <p:pic>
        <p:nvPicPr>
          <p:cNvPr id="19" name="Picture 7" descr="figure 6-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t="51186" r="26674" b="191"/>
          <a:stretch>
            <a:fillRect/>
          </a:stretch>
        </p:blipFill>
        <p:spPr bwMode="auto">
          <a:xfrm>
            <a:off x="1490290" y="2610688"/>
            <a:ext cx="7378137" cy="33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7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532" y="-117625"/>
            <a:ext cx="2307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Ribosome</a:t>
            </a:r>
            <a:endParaRPr lang="lv-LV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1456" y="3058785"/>
            <a:ext cx="11597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P- site</a:t>
            </a:r>
            <a:endParaRPr lang="lv-LV" sz="2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99115" y="3058785"/>
            <a:ext cx="403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The peptidyl or donor site </a:t>
            </a:r>
            <a:endParaRPr lang="lv-LV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07728" y="1097734"/>
            <a:ext cx="15006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A-site</a:t>
            </a:r>
            <a:endParaRPr lang="lv-LV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08422" y="1097734"/>
            <a:ext cx="472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The aminoacyl or acceptor site </a:t>
            </a:r>
            <a:endParaRPr lang="lv-LV" sz="28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389934" y="5122313"/>
            <a:ext cx="1352972" cy="523220"/>
          </a:xfrm>
          <a:prstGeom prst="rect">
            <a:avLst/>
          </a:prstGeom>
          <a:solidFill>
            <a:srgbClr val="BE7083"/>
          </a:solidFill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E-site</a:t>
            </a:r>
            <a:endParaRPr lang="lv-LV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745710" y="5122313"/>
            <a:ext cx="201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u="sng" dirty="0"/>
              <a:t>The exit site </a:t>
            </a:r>
            <a:endParaRPr lang="lv-LV" sz="28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690423" y="3908078"/>
            <a:ext cx="654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/>
              <a:t>Holds on aa-tRNA and the growing chain of amino acids.</a:t>
            </a:r>
            <a:endParaRPr lang="lv-LV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39898" y="1844551"/>
            <a:ext cx="85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/>
              <a:t>Receives the tRNA with the next amino acid</a:t>
            </a:r>
          </a:p>
          <a:p>
            <a:r>
              <a:rPr lang="sv-SE" sz="2800" dirty="0"/>
              <a:t>to be added to the chain.</a:t>
            </a:r>
            <a:endParaRPr lang="lv-LV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39898" y="5841343"/>
            <a:ext cx="1023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v-SE" sz="2800" dirty="0"/>
              <a:t>Releases the used tRNA back into the cytoplasm.</a:t>
            </a:r>
            <a:endParaRPr lang="lv-LV" sz="28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714" y="1546120"/>
            <a:ext cx="3547591" cy="2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 err="1"/>
              <a:t>Translation</a:t>
            </a:r>
            <a:r>
              <a:rPr lang="lv-LV" sz="3600" b="1" dirty="0"/>
              <a:t> </a:t>
            </a:r>
          </a:p>
        </p:txBody>
      </p:sp>
      <p:sp>
        <p:nvSpPr>
          <p:cNvPr id="4" name="Taisnstūris 3"/>
          <p:cNvSpPr/>
          <p:nvPr/>
        </p:nvSpPr>
        <p:spPr>
          <a:xfrm>
            <a:off x="1125194" y="1387841"/>
            <a:ext cx="10317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</a:rPr>
              <a:t> Translation is the process by which a protein is synthesized from the information contained in a molecule of mRNA.</a:t>
            </a:r>
            <a:endParaRPr lang="lv-LV" sz="2800" dirty="0"/>
          </a:p>
        </p:txBody>
      </p:sp>
      <p:sp>
        <p:nvSpPr>
          <p:cNvPr id="5" name="Taisnstūris 4"/>
          <p:cNvSpPr/>
          <p:nvPr/>
        </p:nvSpPr>
        <p:spPr>
          <a:xfrm>
            <a:off x="1125194" y="2787939"/>
            <a:ext cx="756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</a:rPr>
              <a:t>During translation, an mRNA sequence is read using the genetic code.</a:t>
            </a:r>
            <a:endParaRPr lang="lv-LV" sz="2800" dirty="0"/>
          </a:p>
        </p:txBody>
      </p:sp>
      <p:sp>
        <p:nvSpPr>
          <p:cNvPr id="6" name="Taisnstūris 5"/>
          <p:cNvSpPr/>
          <p:nvPr/>
        </p:nvSpPr>
        <p:spPr>
          <a:xfrm>
            <a:off x="1125194" y="4280242"/>
            <a:ext cx="9693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</a:rPr>
              <a:t> The genetic code defines how an mRNA sequence is to be translated into the 20-letter code of amino acids, which are the building blocks of proteins. 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81563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33" y="2421777"/>
            <a:ext cx="1126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The ribosome directs  elongation of a polypeptide at a rate </a:t>
            </a:r>
          </a:p>
          <a:p>
            <a:r>
              <a:rPr lang="sv-SE" sz="2800" dirty="0"/>
              <a:t>of 3 to  5 amino acids added per second. </a:t>
            </a:r>
          </a:p>
          <a:p>
            <a:r>
              <a:rPr lang="sv-SE" sz="2800" dirty="0"/>
              <a:t> </a:t>
            </a:r>
            <a:endParaRPr lang="lv-LV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3133" y="3979644"/>
            <a:ext cx="1126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Small proteins of 100- 200 amino acids  are made in minute or less. 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3133" y="5215777"/>
            <a:ext cx="1126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It takes 2-3 hours to make the largest known protein, titin, which cont</a:t>
            </a:r>
            <a:r>
              <a:rPr lang="lv-LV" sz="2800" dirty="0"/>
              <a:t>a</a:t>
            </a:r>
            <a:r>
              <a:rPr lang="sv-SE" sz="2800" dirty="0"/>
              <a:t>ins more than 35</a:t>
            </a:r>
            <a:r>
              <a:rPr lang="lv-LV" sz="2800" dirty="0"/>
              <a:t>.</a:t>
            </a:r>
            <a:r>
              <a:rPr lang="sv-SE" sz="2800" dirty="0"/>
              <a:t>000 amino acid residues.</a:t>
            </a:r>
            <a:endParaRPr lang="lv-LV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133" y="680325"/>
            <a:ext cx="1126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During translation, a ribosome moves along mRNA chain, interacting with </a:t>
            </a:r>
          </a:p>
          <a:p>
            <a:r>
              <a:rPr lang="sv-SE" sz="2800" dirty="0"/>
              <a:t>various protein factors and tRNA and undergoing large conformational </a:t>
            </a:r>
          </a:p>
          <a:p>
            <a:r>
              <a:rPr lang="sv-SE" sz="2800" dirty="0"/>
              <a:t>changes.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8914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9029" y="101457"/>
            <a:ext cx="519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/>
              <a:t>Transfer</a:t>
            </a:r>
            <a:r>
              <a:rPr lang="lv-LV" sz="3200" b="1" dirty="0"/>
              <a:t> RNA</a:t>
            </a:r>
            <a:r>
              <a:rPr lang="en-US" sz="3200" b="1" dirty="0"/>
              <a:t> (</a:t>
            </a:r>
            <a:r>
              <a:rPr lang="en-US" sz="3200" b="1" dirty="0" err="1"/>
              <a:t>tRNA</a:t>
            </a:r>
            <a:r>
              <a:rPr lang="en-US" sz="3200" b="1" dirty="0"/>
              <a:t>)</a:t>
            </a:r>
            <a:endParaRPr lang="lv-LV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317" y="859786"/>
            <a:ext cx="1126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Transfer RNA (</a:t>
            </a:r>
            <a:r>
              <a:rPr lang="lv-LV" sz="2400" dirty="0"/>
              <a:t>t RNA</a:t>
            </a:r>
            <a:r>
              <a:rPr lang="en-US" sz="2400" dirty="0"/>
              <a:t>)</a:t>
            </a:r>
            <a:r>
              <a:rPr lang="lv-LV" sz="2400" dirty="0"/>
              <a:t> </a:t>
            </a:r>
            <a:r>
              <a:rPr lang="lv-LV" sz="2400" dirty="0" err="1"/>
              <a:t>show</a:t>
            </a:r>
            <a:r>
              <a:rPr lang="lv-LV" sz="2400" dirty="0"/>
              <a:t> </a:t>
            </a:r>
            <a:r>
              <a:rPr lang="lv-LV" sz="2400" dirty="0" err="1"/>
              <a:t>particularly</a:t>
            </a:r>
            <a:r>
              <a:rPr lang="lv-LV" sz="2400" dirty="0"/>
              <a:t> </a:t>
            </a:r>
            <a:r>
              <a:rPr lang="lv-LV" sz="2400" dirty="0" err="1"/>
              <a:t>high</a:t>
            </a:r>
            <a:r>
              <a:rPr lang="lv-LV" sz="2400" dirty="0"/>
              <a:t> </a:t>
            </a:r>
            <a:r>
              <a:rPr lang="lv-LV" sz="2400" dirty="0" err="1"/>
              <a:t>degrees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secondary</a:t>
            </a:r>
            <a:r>
              <a:rPr lang="lv-LV" sz="2400" dirty="0"/>
              <a:t> </a:t>
            </a:r>
            <a:r>
              <a:rPr lang="lv-LV" sz="2400" dirty="0" err="1"/>
              <a:t>structure</a:t>
            </a:r>
            <a:r>
              <a:rPr lang="lv-LV" sz="2400" dirty="0"/>
              <a:t> (</a:t>
            </a:r>
            <a:r>
              <a:rPr lang="lv-LV" sz="2400" dirty="0" err="1"/>
              <a:t>cloverleaf</a:t>
            </a:r>
            <a:r>
              <a:rPr lang="lv-LV" sz="2400" dirty="0"/>
              <a:t>).</a:t>
            </a:r>
          </a:p>
        </p:txBody>
      </p:sp>
      <p:pic>
        <p:nvPicPr>
          <p:cNvPr id="8196" name="Picture 4" descr="http://academic.hep.com.cn/fileup/1674-800X/FIGURE/1674-800X-1-9-795/hcm0000181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2" y="1492734"/>
            <a:ext cx="5521441" cy="37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2913" y="1768338"/>
            <a:ext cx="6081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Transfer</a:t>
            </a:r>
            <a:r>
              <a:rPr lang="lv-LV" sz="2400" dirty="0"/>
              <a:t> RNA </a:t>
            </a:r>
            <a:r>
              <a:rPr lang="lv-LV" sz="2400" dirty="0" err="1"/>
              <a:t>are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smalest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three</a:t>
            </a:r>
            <a:r>
              <a:rPr lang="lv-LV" sz="2400" dirty="0"/>
              <a:t> major </a:t>
            </a:r>
            <a:endParaRPr lang="en-US" sz="2400" dirty="0"/>
          </a:p>
          <a:p>
            <a:r>
              <a:rPr lang="lv-LV" sz="2400" dirty="0" err="1"/>
              <a:t>species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en-US" sz="2400" dirty="0"/>
              <a:t> </a:t>
            </a:r>
            <a:r>
              <a:rPr lang="lv-LV" sz="2400" dirty="0"/>
              <a:t> RNA </a:t>
            </a:r>
            <a:r>
              <a:rPr lang="lv-LV" sz="2400" dirty="0" err="1"/>
              <a:t>molecules</a:t>
            </a:r>
            <a:r>
              <a:rPr lang="lv-LV" sz="2400" dirty="0"/>
              <a:t>,</a:t>
            </a:r>
            <a:r>
              <a:rPr lang="en-US" sz="2400" dirty="0"/>
              <a:t> </a:t>
            </a:r>
            <a:r>
              <a:rPr lang="lv-LV" sz="2400" dirty="0" err="1"/>
              <a:t>containing</a:t>
            </a:r>
            <a:r>
              <a:rPr lang="lv-LV" sz="2400" dirty="0"/>
              <a:t> </a:t>
            </a:r>
            <a:endParaRPr lang="en-US" sz="2400" dirty="0"/>
          </a:p>
          <a:p>
            <a:r>
              <a:rPr lang="lv-LV" sz="2400" dirty="0"/>
              <a:t>74-95 </a:t>
            </a:r>
            <a:r>
              <a:rPr lang="lv-LV" sz="2400" dirty="0" err="1"/>
              <a:t>nucleotide</a:t>
            </a:r>
            <a:r>
              <a:rPr lang="lv-LV" sz="2400" dirty="0"/>
              <a:t> </a:t>
            </a:r>
            <a:r>
              <a:rPr lang="lv-LV" sz="2400" dirty="0" err="1"/>
              <a:t>residues</a:t>
            </a:r>
            <a:r>
              <a:rPr lang="lv-LV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6854" y="3400777"/>
            <a:ext cx="6313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They</a:t>
            </a:r>
            <a:r>
              <a:rPr lang="lv-LV" sz="2400" dirty="0"/>
              <a:t> </a:t>
            </a:r>
            <a:r>
              <a:rPr lang="lv-LV" sz="2400" dirty="0" err="1"/>
              <a:t>transfer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amino</a:t>
            </a:r>
            <a:r>
              <a:rPr lang="lv-LV" sz="2400" dirty="0"/>
              <a:t> </a:t>
            </a:r>
            <a:r>
              <a:rPr lang="lv-LV" sz="2400" dirty="0" err="1"/>
              <a:t>acids</a:t>
            </a:r>
            <a:r>
              <a:rPr lang="lv-LV" sz="2400" dirty="0"/>
              <a:t> </a:t>
            </a:r>
            <a:r>
              <a:rPr lang="lv-LV" sz="2400" dirty="0" err="1"/>
              <a:t>from</a:t>
            </a:r>
            <a:r>
              <a:rPr lang="lv-LV" sz="2400" dirty="0"/>
              <a:t> </a:t>
            </a:r>
            <a:r>
              <a:rPr lang="lv-LV" sz="2400" dirty="0" err="1"/>
              <a:t>cytoplasm</a:t>
            </a:r>
            <a:r>
              <a:rPr lang="lv-LV" sz="2400" dirty="0"/>
              <a:t> </a:t>
            </a:r>
            <a:endParaRPr lang="en-US" sz="2400" dirty="0"/>
          </a:p>
          <a:p>
            <a:r>
              <a:rPr lang="lv-LV" sz="2400" dirty="0"/>
              <a:t>to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protein</a:t>
            </a:r>
            <a:r>
              <a:rPr lang="lv-LV" sz="2400" dirty="0"/>
              <a:t> </a:t>
            </a:r>
            <a:r>
              <a:rPr lang="lv-LV" sz="2400" dirty="0" err="1"/>
              <a:t>synthesizing</a:t>
            </a:r>
            <a:r>
              <a:rPr lang="lv-LV" sz="2400" dirty="0"/>
              <a:t> </a:t>
            </a:r>
            <a:r>
              <a:rPr lang="lv-LV" sz="2400" dirty="0" err="1"/>
              <a:t>machinery</a:t>
            </a:r>
            <a:r>
              <a:rPr lang="lv-LV" sz="2400" dirty="0"/>
              <a:t>, </a:t>
            </a:r>
            <a:endParaRPr lang="en-US" sz="2400" dirty="0"/>
          </a:p>
          <a:p>
            <a:r>
              <a:rPr lang="lv-LV" sz="2400" dirty="0" err="1"/>
              <a:t>hence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name</a:t>
            </a:r>
            <a:r>
              <a:rPr lang="lv-LV" sz="2400" dirty="0"/>
              <a:t> </a:t>
            </a:r>
            <a:r>
              <a:rPr lang="lv-LV" sz="2400" dirty="0" err="1"/>
              <a:t>tRNA</a:t>
            </a:r>
            <a:r>
              <a:rPr lang="lv-LV" sz="2400" dirty="0"/>
              <a:t>. </a:t>
            </a:r>
            <a:endParaRPr lang="en-US" sz="2400" dirty="0"/>
          </a:p>
          <a:p>
            <a:r>
              <a:rPr lang="lv-LV" sz="2400" dirty="0" err="1"/>
              <a:t>Involved</a:t>
            </a:r>
            <a:r>
              <a:rPr lang="lv-LV" sz="2400" dirty="0"/>
              <a:t> </a:t>
            </a:r>
            <a:r>
              <a:rPr lang="lv-LV" sz="2400" dirty="0" err="1"/>
              <a:t>in</a:t>
            </a:r>
            <a:r>
              <a:rPr lang="lv-LV" sz="2400" dirty="0"/>
              <a:t> process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translation</a:t>
            </a:r>
            <a:r>
              <a:rPr lang="lv-LV" sz="2400" dirty="0"/>
              <a:t>.</a:t>
            </a:r>
          </a:p>
        </p:txBody>
      </p:sp>
      <p:sp>
        <p:nvSpPr>
          <p:cNvPr id="9" name="Taisnstūris 8"/>
          <p:cNvSpPr/>
          <p:nvPr/>
        </p:nvSpPr>
        <p:spPr>
          <a:xfrm>
            <a:off x="437825" y="5776939"/>
            <a:ext cx="1136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lv-LV" sz="2400" dirty="0"/>
              <a:t>Each specific </a:t>
            </a:r>
            <a:r>
              <a:rPr lang="en-US" altLang="lv-LV" sz="2400" dirty="0" err="1"/>
              <a:t>tRNA</a:t>
            </a:r>
            <a:r>
              <a:rPr lang="en-US" altLang="lv-LV" sz="2400" dirty="0"/>
              <a:t> contains a three-nucleotide sequence, </a:t>
            </a:r>
            <a:r>
              <a:rPr lang="en-US" sz="2400" dirty="0"/>
              <a:t>an </a:t>
            </a:r>
            <a:r>
              <a:rPr lang="en-US" sz="2400" b="1" dirty="0"/>
              <a:t>anticodon</a:t>
            </a:r>
            <a:r>
              <a:rPr lang="en-US" sz="2400" dirty="0"/>
              <a:t>, that can </a:t>
            </a:r>
          </a:p>
          <a:p>
            <a:r>
              <a:rPr lang="en-US" sz="2400" dirty="0"/>
              <a:t>base-pair with its complementary codon in the mRNA.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1320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2407" y="137787"/>
            <a:ext cx="322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Wooble pairing 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4986" y="1027120"/>
            <a:ext cx="1011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Although there are 64 codons, the corresponding number of tRNA molecules</a:t>
            </a:r>
          </a:p>
          <a:p>
            <a:r>
              <a:rPr lang="sv-SE" sz="2400" dirty="0"/>
              <a:t>with different anticodons is less, just over 30 types of cytoplasmic tRNA and</a:t>
            </a:r>
          </a:p>
          <a:p>
            <a:r>
              <a:rPr lang="sv-SE" sz="2400" dirty="0"/>
              <a:t>only 22 types of mitochondrial tRNA.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4986" y="3137366"/>
            <a:ext cx="1011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The interpretation of all 64 codons is possible because the normal base pairing rules are relaxed in the case of codon- anticodon recognition.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4986" y="4302729"/>
            <a:ext cx="10118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The wobble (relaxed base-pairing) hypothesis states that pairing of codon and anticodon follows the normal A-U and G-C rules for the first two base positions in a codon.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54986" y="2473552"/>
            <a:ext cx="1011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Many tRNA can recognize more than one codon.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786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codon-anticodon pairing the wobble hypothe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1" y="1758488"/>
            <a:ext cx="5589742" cy="31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Image result for codon-anticodon pairing the wobble hypoth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05" y="2418752"/>
            <a:ext cx="3621663" cy="208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2407" y="137787"/>
            <a:ext cx="314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Wooble pairing </a:t>
            </a:r>
            <a:endParaRPr lang="lv-LV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64511" y="5674752"/>
            <a:ext cx="1011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The exceptional woobles occur at the third position in a codon and </a:t>
            </a:r>
          </a:p>
          <a:p>
            <a:r>
              <a:rPr lang="sv-SE" sz="2400" dirty="0"/>
              <a:t>the first base of the anticodon.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989604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2764" y="-61275"/>
            <a:ext cx="686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b="1" dirty="0" err="1"/>
              <a:t>Aminoacyl</a:t>
            </a:r>
            <a:r>
              <a:rPr lang="sv-SE" sz="3600" b="1" dirty="0"/>
              <a:t>-tRNA synthetases (ARS)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754" y="639743"/>
            <a:ext cx="1061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How does the amino acids become attached to its corresponding tRNA?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6514" y="1646680"/>
            <a:ext cx="1031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This process is catalyzed by the enzyme aminoacyl-tRNA synthetases. </a:t>
            </a:r>
            <a:endParaRPr lang="lv-LV" sz="2800" dirty="0"/>
          </a:p>
        </p:txBody>
      </p:sp>
      <p:sp>
        <p:nvSpPr>
          <p:cNvPr id="2" name="AutoShape 2" descr="Image result for aminoacyl-tRNA synthetases"/>
          <p:cNvSpPr>
            <a:spLocks noChangeAspect="1" noChangeArrowheads="1"/>
          </p:cNvSpPr>
          <p:nvPr/>
        </p:nvSpPr>
        <p:spPr bwMode="auto">
          <a:xfrm>
            <a:off x="10407316" y="5193385"/>
            <a:ext cx="217822" cy="21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5060" name="Picture 4" descr="Image result for aminoacyl-tRNA synthet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06" y="2165937"/>
            <a:ext cx="3430885" cy="37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Image result for aminoacyl-tRNA synthet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7" y="2501217"/>
            <a:ext cx="5269139" cy="39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92914" y="6259770"/>
            <a:ext cx="5604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tRNA molecule is reactivated many times (recycled).</a:t>
            </a:r>
            <a:endParaRPr lang="lv-LV" sz="2000" dirty="0"/>
          </a:p>
        </p:txBody>
      </p:sp>
      <p:sp>
        <p:nvSpPr>
          <p:cNvPr id="3" name="Rectangle 2"/>
          <p:cNvSpPr/>
          <p:nvPr/>
        </p:nvSpPr>
        <p:spPr>
          <a:xfrm>
            <a:off x="2968888" y="1217414"/>
            <a:ext cx="5300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Amino acid + tRNA = </a:t>
            </a:r>
            <a:r>
              <a:rPr lang="sv-SE" sz="2000" b="1" dirty="0">
                <a:highlight>
                  <a:srgbClr val="FFFF00"/>
                </a:highlight>
              </a:rPr>
              <a:t>aminoacyl- tRNA (aatRNA).</a:t>
            </a:r>
            <a:endParaRPr lang="lv-LV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118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1317" y="2397533"/>
            <a:ext cx="3529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u="sng" dirty="0"/>
              <a:t>Step 1</a:t>
            </a:r>
            <a:r>
              <a:rPr lang="sv-SE" sz="2400" u="sng" dirty="0"/>
              <a:t> is formation </a:t>
            </a:r>
          </a:p>
          <a:p>
            <a:r>
              <a:rPr lang="sv-SE" sz="2400" u="sng" dirty="0"/>
              <a:t>of an </a:t>
            </a:r>
            <a:r>
              <a:rPr lang="sv-SE" sz="2400" b="1" u="sng" dirty="0"/>
              <a:t>aminoacyl adenylate</a:t>
            </a:r>
          </a:p>
          <a:p>
            <a:r>
              <a:rPr lang="sv-SE" sz="2400" dirty="0"/>
              <a:t>(remains bound to </a:t>
            </a:r>
          </a:p>
          <a:p>
            <a:r>
              <a:rPr lang="sv-SE" sz="2400" dirty="0"/>
              <a:t>the enzyme active site).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384" y="51275"/>
            <a:ext cx="1050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Aminoacylation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of 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tRNA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by aminoacyl-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tRNA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synthetases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.</a:t>
            </a:r>
            <a:endParaRPr lang="lv-LV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21405" y="5416735"/>
            <a:ext cx="421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Enzyme + amino acid + ATP</a:t>
            </a:r>
            <a:endParaRPr lang="lv-LV" sz="2800" b="1" dirty="0"/>
          </a:p>
        </p:txBody>
      </p:sp>
      <p:cxnSp>
        <p:nvCxnSpPr>
          <p:cNvPr id="9" name="Taisns bultveida savienotājs 8"/>
          <p:cNvCxnSpPr/>
          <p:nvPr/>
        </p:nvCxnSpPr>
        <p:spPr>
          <a:xfrm>
            <a:off x="4909198" y="5678345"/>
            <a:ext cx="6040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68830" y="5416735"/>
            <a:ext cx="481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Enzyme (aminoacyl-AMP) + PPi</a:t>
            </a:r>
            <a:endParaRPr lang="lv-LV" sz="2800" b="1" dirty="0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7" y="1537412"/>
            <a:ext cx="4984019" cy="3354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384" y="753957"/>
            <a:ext cx="11058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ARS catalyze covalent joining of amino acids to tRNA in two- step reaction. </a:t>
            </a:r>
            <a:endParaRPr lang="lv-LV" sz="2800" dirty="0"/>
          </a:p>
        </p:txBody>
      </p:sp>
      <p:pic>
        <p:nvPicPr>
          <p:cNvPr id="13" name="Picture 4" descr="Image result for aminoacyl-tRNA synthet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76" y="1474178"/>
            <a:ext cx="2341035" cy="25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43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.quizlet.com/bGurQOnAo65wLZdTA2.N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4" y="830882"/>
            <a:ext cx="5446060" cy="52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2603" y="0"/>
            <a:ext cx="1050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Aminoacylation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of 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tRNA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by aminoacyl-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tRNA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Lucida Grande"/>
              </a:rPr>
              <a:t>synthetases</a:t>
            </a:r>
            <a:r>
              <a:rPr lang="en-US" sz="3200" dirty="0">
                <a:solidFill>
                  <a:srgbClr val="000000"/>
                </a:solidFill>
                <a:latin typeface="Lucida Grande"/>
              </a:rPr>
              <a:t>.</a:t>
            </a:r>
            <a:endParaRPr lang="lv-LV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75797" y="2648853"/>
            <a:ext cx="4446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aminoacyl-tRNA+  Enzyme + AMP</a:t>
            </a:r>
            <a:endParaRPr lang="lv-LV" sz="2400" b="1" dirty="0"/>
          </a:p>
        </p:txBody>
      </p:sp>
      <p:cxnSp>
        <p:nvCxnSpPr>
          <p:cNvPr id="9" name="Taisns bultveida savienotājs 8"/>
          <p:cNvCxnSpPr/>
          <p:nvPr/>
        </p:nvCxnSpPr>
        <p:spPr>
          <a:xfrm>
            <a:off x="9544781" y="2190864"/>
            <a:ext cx="6040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12035" y="1929408"/>
            <a:ext cx="441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Enzyme (aminoacyl-AMP) + tRNA</a:t>
            </a:r>
            <a:endParaRPr lang="lv-LV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70203" y="1007917"/>
            <a:ext cx="767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/>
              <a:t>In Step 2 </a:t>
            </a:r>
            <a:r>
              <a:rPr lang="sv-SE" sz="2400" u="sng" dirty="0"/>
              <a:t>the aminoacyl group is transferred to tRNA</a:t>
            </a:r>
            <a:r>
              <a:rPr lang="sv-SE" sz="2400" dirty="0"/>
              <a:t>. </a:t>
            </a:r>
            <a:endParaRPr lang="lv-LV" sz="2400" dirty="0"/>
          </a:p>
        </p:txBody>
      </p:sp>
      <p:sp>
        <p:nvSpPr>
          <p:cNvPr id="2" name="Taisnstūris 1"/>
          <p:cNvSpPr/>
          <p:nvPr/>
        </p:nvSpPr>
        <p:spPr>
          <a:xfrm>
            <a:off x="6034481" y="36567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For class I ARS enzymes, the aminoacyl group is transferred initially to the 2′-OH group of the 3′-terminal adenosine residue, then to the 3′-hydroxyl group by a transesterification reaction. </a:t>
            </a:r>
            <a:endParaRPr lang="lv-LV" dirty="0"/>
          </a:p>
        </p:txBody>
      </p:sp>
      <p:sp>
        <p:nvSpPr>
          <p:cNvPr id="3" name="Taisnstūris 2"/>
          <p:cNvSpPr/>
          <p:nvPr/>
        </p:nvSpPr>
        <p:spPr>
          <a:xfrm>
            <a:off x="6096000" y="5041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For class II  ARS enzymes, the aminoacyl group is transferred directly to the 3′-OH of the terminal adenosine residue.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2386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.quizlet.com/EZexBlRPWfQRt9Wja6aq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0" y="319622"/>
            <a:ext cx="6542752" cy="52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o.quizlet.com/QOmThSVhKXgfBrsFkUkaz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51" y="130629"/>
            <a:ext cx="4482571" cy="32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isnstūris 1"/>
          <p:cNvSpPr/>
          <p:nvPr/>
        </p:nvSpPr>
        <p:spPr>
          <a:xfrm>
            <a:off x="6034481" y="36567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For class I ARS enzymes, the aminoacyl group is transferred initially to the 2′-OH group of the 3′-terminal adenosine residue, then to the 3′-hydroxyl group by a transesterification reaction. </a:t>
            </a:r>
            <a:endParaRPr lang="lv-LV" dirty="0"/>
          </a:p>
        </p:txBody>
      </p:sp>
      <p:sp>
        <p:nvSpPr>
          <p:cNvPr id="5" name="Taisnstūris 2"/>
          <p:cNvSpPr/>
          <p:nvPr/>
        </p:nvSpPr>
        <p:spPr>
          <a:xfrm>
            <a:off x="6096000" y="5041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</a:rPr>
              <a:t>For class II  ARS enzymes, the aminoacyl group is transferred directly to the 3′-OH of the terminal adenosine residue.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820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gure 6-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4" y="594864"/>
            <a:ext cx="547528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isnstūris 4"/>
          <p:cNvSpPr/>
          <p:nvPr/>
        </p:nvSpPr>
        <p:spPr>
          <a:xfrm>
            <a:off x="6615750" y="37371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lv-LV" dirty="0" err="1"/>
              <a:t>tRNA</a:t>
            </a:r>
            <a:r>
              <a:rPr lang="en-US" altLang="lv-LV" dirty="0"/>
              <a:t> </a:t>
            </a:r>
            <a:r>
              <a:rPr lang="en-US" altLang="lv-LV" dirty="0" err="1"/>
              <a:t>synthetases</a:t>
            </a:r>
            <a:r>
              <a:rPr lang="en-US" altLang="lv-LV" dirty="0"/>
              <a:t> remove their own coupling errors </a:t>
            </a:r>
          </a:p>
          <a:p>
            <a:r>
              <a:rPr lang="en-US" altLang="lv-LV" dirty="0"/>
              <a:t>through editing of incorrectly attached amino acids. </a:t>
            </a:r>
          </a:p>
          <a:p>
            <a:endParaRPr lang="en-US" altLang="lv-LV" dirty="0"/>
          </a:p>
          <a:p>
            <a:r>
              <a:rPr lang="en-US" altLang="lv-LV" dirty="0"/>
              <a:t>The incorrect amino acid will be </a:t>
            </a:r>
          </a:p>
          <a:p>
            <a:r>
              <a:rPr lang="en-US" altLang="lv-LV" dirty="0"/>
              <a:t>removed by the editing site. </a:t>
            </a:r>
            <a:endParaRPr lang="lv-LV" dirty="0"/>
          </a:p>
        </p:txBody>
      </p:sp>
      <p:pic>
        <p:nvPicPr>
          <p:cNvPr id="6" name="Picture 4" descr="Image result for aminoacyl-tRNA synthet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17" y="491383"/>
            <a:ext cx="2341035" cy="25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9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000884" y="1435828"/>
            <a:ext cx="1098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Eukaryotic translation is similar to that of prokaryotes but a bit more complex.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000883" y="3111388"/>
            <a:ext cx="1098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Differences in the translation process is due to differences in transcript structure and location of translation.</a:t>
            </a:r>
            <a:endParaRPr lang="lv-LV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09270" y="68044"/>
            <a:ext cx="389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Translation process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398097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0986" y="252838"/>
            <a:ext cx="187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Proteins 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20986" y="1206720"/>
            <a:ext cx="5843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Proteins are </a:t>
            </a:r>
            <a:r>
              <a:rPr lang="sv-SE" sz="2800" b="1" dirty="0"/>
              <a:t>polymers</a:t>
            </a:r>
            <a:r>
              <a:rPr lang="sv-SE" sz="2800" dirty="0"/>
              <a:t> constructed out </a:t>
            </a:r>
          </a:p>
          <a:p>
            <a:r>
              <a:rPr lang="sv-SE" sz="2800" dirty="0"/>
              <a:t>of </a:t>
            </a:r>
            <a:r>
              <a:rPr lang="sv-SE" sz="2800" b="1" dirty="0"/>
              <a:t>20</a:t>
            </a:r>
            <a:r>
              <a:rPr lang="sv-SE" sz="2800" dirty="0"/>
              <a:t> different </a:t>
            </a:r>
            <a:r>
              <a:rPr lang="sv-SE" sz="2800" b="1" dirty="0"/>
              <a:t>amino acids </a:t>
            </a:r>
            <a:r>
              <a:rPr lang="sv-SE" sz="2800" dirty="0"/>
              <a:t>(AA).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33255" y="5868099"/>
            <a:ext cx="322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Amino acid structure</a:t>
            </a:r>
            <a:endParaRPr lang="lv-LV" sz="2800" dirty="0"/>
          </a:p>
        </p:txBody>
      </p:sp>
      <p:sp>
        <p:nvSpPr>
          <p:cNvPr id="7" name="AutoShape 2" descr="Image result for amino acid"/>
          <p:cNvSpPr>
            <a:spLocks noChangeAspect="1" noChangeArrowheads="1"/>
          </p:cNvSpPr>
          <p:nvPr/>
        </p:nvSpPr>
        <p:spPr bwMode="auto">
          <a:xfrm>
            <a:off x="9862857" y="4755041"/>
            <a:ext cx="258039" cy="2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5604" name="Picture 4" descr="Image result for amino acids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89" y="1005558"/>
            <a:ext cx="5367437" cy="49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mage result for amino acids pro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27" y="2790556"/>
            <a:ext cx="3889530" cy="25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alanine and gly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7336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276" y="185738"/>
            <a:ext cx="894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Cooperation between transcription and translation.</a:t>
            </a:r>
            <a:endParaRPr lang="lv-LV" sz="3200" b="1" dirty="0"/>
          </a:p>
        </p:txBody>
      </p:sp>
      <p:sp>
        <p:nvSpPr>
          <p:cNvPr id="5" name="Taisnstūris 4"/>
          <p:cNvSpPr/>
          <p:nvPr/>
        </p:nvSpPr>
        <p:spPr>
          <a:xfrm>
            <a:off x="186657" y="4270950"/>
            <a:ext cx="11871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Protein synthesis is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en-US" sz="2400" dirty="0">
                <a:solidFill>
                  <a:srgbClr val="333333"/>
                </a:solidFill>
              </a:rPr>
              <a:t>also initiated using the incompletely synthesized mRNA molecule. </a:t>
            </a: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Occasionally, mRNA degradation proceeds from the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en-US" sz="2400" dirty="0">
                <a:solidFill>
                  <a:srgbClr val="333333"/>
                </a:solidFill>
              </a:rPr>
              <a:t>5′terminus, while mRNA synthesis is still in progress at the 3′ terminus. </a:t>
            </a:r>
          </a:p>
          <a:p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Thus, the </a:t>
            </a:r>
            <a:r>
              <a:rPr lang="en-US" sz="2400" b="1" dirty="0">
                <a:solidFill>
                  <a:srgbClr val="333333"/>
                </a:solidFill>
              </a:rPr>
              <a:t>half-life of mRNA in </a:t>
            </a:r>
            <a:r>
              <a:rPr lang="en-US" sz="2400" b="1" i="1" dirty="0">
                <a:solidFill>
                  <a:srgbClr val="333333"/>
                </a:solidFill>
              </a:rPr>
              <a:t>E. coli</a:t>
            </a:r>
            <a:r>
              <a:rPr lang="en-US" sz="2400" dirty="0">
                <a:solidFill>
                  <a:srgbClr val="333333"/>
                </a:solidFill>
              </a:rPr>
              <a:t> is generally short, lasting </a:t>
            </a:r>
            <a:r>
              <a:rPr lang="en-US" sz="2400" b="1" dirty="0">
                <a:solidFill>
                  <a:srgbClr val="333333"/>
                </a:solidFill>
              </a:rPr>
              <a:t>only a few minutes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  <a:endParaRPr lang="lv-LV" sz="2400" dirty="0"/>
          </a:p>
        </p:txBody>
      </p:sp>
      <p:pic>
        <p:nvPicPr>
          <p:cNvPr id="4098" name="Picture 2" descr="Prokaryotic translation initiated during tran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" y="770513"/>
            <a:ext cx="5514056" cy="32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aisnstūris 5"/>
          <p:cNvSpPr/>
          <p:nvPr/>
        </p:nvSpPr>
        <p:spPr>
          <a:xfrm>
            <a:off x="5885693" y="17543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Protein synthesis in prokaryotes begins </a:t>
            </a:r>
          </a:p>
          <a:p>
            <a:r>
              <a:rPr lang="en-US" sz="2400" dirty="0">
                <a:solidFill>
                  <a:srgbClr val="333333"/>
                </a:solidFill>
              </a:rPr>
              <a:t>when mRNA synthesis is still in progress.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9463" y="876171"/>
            <a:ext cx="1971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Prokaryotes</a:t>
            </a:r>
            <a:endParaRPr lang="lv-LV" sz="2800" b="1" dirty="0"/>
          </a:p>
        </p:txBody>
      </p:sp>
      <p:sp>
        <p:nvSpPr>
          <p:cNvPr id="2" name="Taisnstūris 1">
            <a:extLst>
              <a:ext uri="{FF2B5EF4-FFF2-40B4-BE49-F238E27FC236}">
                <a16:creationId xmlns:a16="http://schemas.microsoft.com/office/drawing/2014/main" id="{D3A0CEFA-2614-420A-968E-637B2BBEA59A}"/>
              </a:ext>
            </a:extLst>
          </p:cNvPr>
          <p:cNvSpPr/>
          <p:nvPr/>
        </p:nvSpPr>
        <p:spPr>
          <a:xfrm>
            <a:off x="5885693" y="29402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In genomic DNA, synthesis of the next mRNA</a:t>
            </a:r>
            <a:endParaRPr lang="lv-LV" sz="2400" dirty="0">
              <a:solidFill>
                <a:srgbClr val="333333"/>
              </a:solidFill>
            </a:endParaRPr>
          </a:p>
          <a:p>
            <a:r>
              <a:rPr lang="en-US" sz="2400" dirty="0">
                <a:solidFill>
                  <a:srgbClr val="333333"/>
                </a:solidFill>
              </a:rPr>
              <a:t>molecule starts before the previous mRNA molecule is completely synthesized. </a:t>
            </a:r>
          </a:p>
        </p:txBody>
      </p:sp>
    </p:spTree>
    <p:extLst>
      <p:ext uri="{BB962C8B-B14F-4D97-AF65-F5344CB8AC3E}">
        <p14:creationId xmlns:p14="http://schemas.microsoft.com/office/powerpoint/2010/main" val="3943060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276" y="185738"/>
            <a:ext cx="8949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Cooperation between transcription and translation.</a:t>
            </a:r>
            <a:endParaRPr lang="lv-LV" sz="3200" b="1" dirty="0"/>
          </a:p>
        </p:txBody>
      </p:sp>
      <p:sp>
        <p:nvSpPr>
          <p:cNvPr id="5" name="Taisnstūris 4"/>
          <p:cNvSpPr/>
          <p:nvPr/>
        </p:nvSpPr>
        <p:spPr>
          <a:xfrm>
            <a:off x="225194" y="3845585"/>
            <a:ext cx="1187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Once in the cytoplasm, it is not necessarily immediately used in protein synthesis.  </a:t>
            </a:r>
            <a:endParaRPr lang="lv-LV" sz="3200" dirty="0"/>
          </a:p>
        </p:txBody>
      </p:sp>
      <p:sp>
        <p:nvSpPr>
          <p:cNvPr id="6" name="Taisnstūris 5"/>
          <p:cNvSpPr/>
          <p:nvPr/>
        </p:nvSpPr>
        <p:spPr>
          <a:xfrm>
            <a:off x="6338888" y="15087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The synthesized pre-mRNA undergoes</a:t>
            </a:r>
          </a:p>
          <a:p>
            <a:r>
              <a:rPr lang="en-US" sz="2400" dirty="0">
                <a:solidFill>
                  <a:srgbClr val="333333"/>
                </a:solidFill>
              </a:rPr>
              <a:t>post-transcriptional processing.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29463" y="876171"/>
            <a:ext cx="18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u="sng" dirty="0"/>
              <a:t>Eukaryotes</a:t>
            </a:r>
            <a:endParaRPr lang="lv-LV" sz="2800" u="sng" dirty="0"/>
          </a:p>
        </p:txBody>
      </p:sp>
      <p:sp>
        <p:nvSpPr>
          <p:cNvPr id="8" name="Taisnstūris 7"/>
          <p:cNvSpPr/>
          <p:nvPr/>
        </p:nvSpPr>
        <p:spPr>
          <a:xfrm>
            <a:off x="5572635" y="25431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The completed mRNA is transported into the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cytoplasm from the nucleus.</a:t>
            </a:r>
          </a:p>
        </p:txBody>
      </p:sp>
      <p:sp>
        <p:nvSpPr>
          <p:cNvPr id="2" name="Taisnstūris 1"/>
          <p:cNvSpPr/>
          <p:nvPr/>
        </p:nvSpPr>
        <p:spPr>
          <a:xfrm>
            <a:off x="158082" y="4513996"/>
            <a:ext cx="1167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In eukaryotes, the half-life of mRNA ranges from dozens of minutes to very long periods.</a:t>
            </a:r>
            <a:endParaRPr lang="lv-LV" sz="2400" dirty="0"/>
          </a:p>
        </p:txBody>
      </p:sp>
      <p:sp>
        <p:nvSpPr>
          <p:cNvPr id="9" name="Taisnstūris 8"/>
          <p:cNvSpPr/>
          <p:nvPr/>
        </p:nvSpPr>
        <p:spPr>
          <a:xfrm>
            <a:off x="398972" y="5414799"/>
            <a:ext cx="11436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 spatial and temporal separation of transcription and translation is a major difference between eukaryotes and prokaryotes.</a:t>
            </a:r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73" y="1566113"/>
            <a:ext cx="4669877" cy="1311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973" y="294424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mRNA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7287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/>
              <a:t>Steps in translation process</a:t>
            </a:r>
            <a:endParaRPr lang="lv-LV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8873" y="1744140"/>
            <a:ext cx="2189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1. Initiation </a:t>
            </a:r>
            <a:endParaRPr lang="lv-LV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57543" y="3013249"/>
            <a:ext cx="231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2. </a:t>
            </a:r>
            <a:r>
              <a:rPr lang="sv-SE" sz="3200" dirty="0"/>
              <a:t>Elongation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52980" y="4456287"/>
            <a:ext cx="259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3. Termination</a:t>
            </a: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2229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/>
              <a:t>Molecules involved in translation initiation step</a:t>
            </a:r>
            <a:endParaRPr lang="lv-LV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5931" y="1196190"/>
            <a:ext cx="295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1. Mature mRNA</a:t>
            </a:r>
            <a:endParaRPr lang="lv-LV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85931" y="1942325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2. </a:t>
            </a:r>
            <a:r>
              <a:rPr lang="sv-SE" sz="3200" dirty="0"/>
              <a:t>Ribosome 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85931" y="2713075"/>
            <a:ext cx="6140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3. Eukaryotic initiation factors (eIFs)</a:t>
            </a:r>
            <a:endParaRPr lang="lv-LV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04494" y="3620569"/>
            <a:ext cx="499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4. Initiator tRNA (Met-tRNAi)</a:t>
            </a:r>
            <a:endParaRPr lang="lv-LV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04494" y="4687369"/>
            <a:ext cx="562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4. Guanosine triphosphate (GTP)</a:t>
            </a:r>
            <a:endParaRPr lang="lv-LV" sz="3200" dirty="0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87" y="4446355"/>
            <a:ext cx="3654228" cy="15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9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31588" y="174606"/>
            <a:ext cx="117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Differences between eukaryotic and prokaryotic translation initiation? </a:t>
            </a:r>
            <a:endParaRPr lang="lv-LV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1526" y="1043850"/>
            <a:ext cx="9726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The prokaryotic mRNA has a ribosome binding site at its beginning just prior </a:t>
            </a:r>
          </a:p>
          <a:p>
            <a:r>
              <a:rPr lang="sv-SE" sz="2400" dirty="0"/>
              <a:t>(within 4-18 nucleotides ) to the initiation codon AUG.</a:t>
            </a:r>
          </a:p>
        </p:txBody>
      </p:sp>
      <p:sp>
        <p:nvSpPr>
          <p:cNvPr id="6" name="Taisnstūris 5"/>
          <p:cNvSpPr/>
          <p:nvPr/>
        </p:nvSpPr>
        <p:spPr>
          <a:xfrm>
            <a:off x="771526" y="2153038"/>
            <a:ext cx="1034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This sequence is known as Shine- Delgarno sequence  (SD region).</a:t>
            </a:r>
            <a:endParaRPr lang="lv-LV" sz="2400" dirty="0"/>
          </a:p>
        </p:txBody>
      </p:sp>
      <p:sp>
        <p:nvSpPr>
          <p:cNvPr id="7" name="Taisnstūris 6"/>
          <p:cNvSpPr/>
          <p:nvPr/>
        </p:nvSpPr>
        <p:spPr>
          <a:xfrm>
            <a:off x="771526" y="2960727"/>
            <a:ext cx="1142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Shine- Delgarno sequence bind well with the 3’ end of 16S rRNA of the prokaryotic ribosome.</a:t>
            </a:r>
            <a:endParaRPr lang="lv-LV" sz="2400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56" y="4063189"/>
            <a:ext cx="5953125" cy="23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42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513" y="218660"/>
            <a:ext cx="20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Initiation </a:t>
            </a:r>
            <a:endParaRPr lang="lv-LV" sz="3600" b="1" dirty="0"/>
          </a:p>
        </p:txBody>
      </p:sp>
      <p:sp>
        <p:nvSpPr>
          <p:cNvPr id="8" name="Taisnstūris 7"/>
          <p:cNvSpPr/>
          <p:nvPr/>
        </p:nvSpPr>
        <p:spPr>
          <a:xfrm>
            <a:off x="304123" y="1008034"/>
            <a:ext cx="11284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first step in eukaryotic translation is the assembly of the </a:t>
            </a:r>
            <a:r>
              <a:rPr lang="en-US" sz="2400" b="1" dirty="0"/>
              <a:t>translation initiation complex </a:t>
            </a:r>
            <a:r>
              <a:rPr lang="en-US" sz="2400" dirty="0"/>
              <a:t>which consists of: </a:t>
            </a:r>
            <a:endParaRPr lang="lv-LV" sz="2400" dirty="0"/>
          </a:p>
        </p:txBody>
      </p:sp>
      <p:sp>
        <p:nvSpPr>
          <p:cNvPr id="9" name="Taisnstūris 8"/>
          <p:cNvSpPr/>
          <p:nvPr/>
        </p:nvSpPr>
        <p:spPr>
          <a:xfrm>
            <a:off x="492459" y="2149854"/>
            <a:ext cx="11263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an mRNA,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small and large ribosomal subunits,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an </a:t>
            </a:r>
            <a:r>
              <a:rPr lang="en-US" sz="2400" b="1" dirty="0"/>
              <a:t>initiator </a:t>
            </a:r>
            <a:r>
              <a:rPr lang="en-US" sz="2400" b="1" dirty="0" err="1"/>
              <a:t>tRNA</a:t>
            </a:r>
            <a:r>
              <a:rPr lang="en-US" sz="2400" dirty="0"/>
              <a:t> carrying methionine </a:t>
            </a:r>
            <a:r>
              <a:rPr lang="en-US" sz="2400" b="1" dirty="0"/>
              <a:t>– Met-</a:t>
            </a:r>
            <a:r>
              <a:rPr lang="en-US" sz="2400" b="1" dirty="0" err="1"/>
              <a:t>tRNA</a:t>
            </a:r>
            <a:r>
              <a:rPr lang="en-US" sz="2400" b="1" dirty="0"/>
              <a:t> </a:t>
            </a:r>
            <a:r>
              <a:rPr lang="en-US" sz="2400" dirty="0"/>
              <a:t>(the amino acid specified by the first codon, or </a:t>
            </a:r>
            <a:r>
              <a:rPr lang="en-US" sz="2400" b="1" dirty="0"/>
              <a:t>start codon</a:t>
            </a:r>
            <a:r>
              <a:rPr lang="en-US" sz="2400" dirty="0"/>
              <a:t>, of an mRNA coding sequence).</a:t>
            </a:r>
            <a:endParaRPr lang="lv-LV" sz="24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91" y="4324350"/>
            <a:ext cx="2190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715216" y="830956"/>
            <a:ext cx="1049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1C1C1C"/>
                </a:solidFill>
              </a:rPr>
              <a:t>T</a:t>
            </a:r>
            <a:r>
              <a:rPr lang="en-US" sz="2400" dirty="0">
                <a:solidFill>
                  <a:srgbClr val="1C1C1C"/>
                </a:solidFill>
              </a:rPr>
              <a:t>he eukaryotic initiation factors (</a:t>
            </a:r>
            <a:r>
              <a:rPr lang="en-US" sz="2400" dirty="0" err="1">
                <a:solidFill>
                  <a:srgbClr val="1C1C1C"/>
                </a:solidFill>
              </a:rPr>
              <a:t>eIFs</a:t>
            </a:r>
            <a:r>
              <a:rPr lang="en-US" sz="2400" dirty="0">
                <a:solidFill>
                  <a:srgbClr val="1C1C1C"/>
                </a:solidFill>
              </a:rPr>
              <a:t>) play a role in bringing together the initiator </a:t>
            </a:r>
            <a:r>
              <a:rPr lang="en-US" sz="2400" dirty="0" err="1">
                <a:solidFill>
                  <a:srgbClr val="1C1C1C"/>
                </a:solidFill>
              </a:rPr>
              <a:t>tRNA</a:t>
            </a:r>
            <a:r>
              <a:rPr lang="en-US" sz="2400" dirty="0">
                <a:solidFill>
                  <a:srgbClr val="1C1C1C"/>
                </a:solidFill>
              </a:rPr>
              <a:t>, ribosome and mRNA.</a:t>
            </a:r>
            <a:endParaRPr lang="lv-LV" sz="2400" dirty="0">
              <a:solidFill>
                <a:srgbClr val="1C1C1C"/>
              </a:solidFill>
            </a:endParaRPr>
          </a:p>
        </p:txBody>
      </p:sp>
      <p:sp>
        <p:nvSpPr>
          <p:cNvPr id="2" name="Taisnstūris 1"/>
          <p:cNvSpPr/>
          <p:nvPr/>
        </p:nvSpPr>
        <p:spPr>
          <a:xfrm>
            <a:off x="583918" y="1890135"/>
            <a:ext cx="11038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These soluble proteins </a:t>
            </a:r>
            <a:r>
              <a:rPr lang="en-US" sz="2400" b="1" dirty="0">
                <a:solidFill>
                  <a:srgbClr val="1C1C1C"/>
                </a:solidFill>
              </a:rPr>
              <a:t>help stabilize the formation of the functional ribosome </a:t>
            </a:r>
            <a:r>
              <a:rPr lang="en-US" sz="2400" dirty="0">
                <a:solidFill>
                  <a:srgbClr val="1C1C1C"/>
                </a:solidFill>
              </a:rPr>
              <a:t>around the start codon and also </a:t>
            </a:r>
            <a:r>
              <a:rPr lang="en-US" sz="2400" b="1" dirty="0">
                <a:solidFill>
                  <a:srgbClr val="1C1C1C"/>
                </a:solidFill>
              </a:rPr>
              <a:t>provide regulatory mechanisms </a:t>
            </a:r>
            <a:r>
              <a:rPr lang="en-US" sz="2400" dirty="0">
                <a:solidFill>
                  <a:srgbClr val="1C1C1C"/>
                </a:solidFill>
              </a:rPr>
              <a:t>in translation initiation. </a:t>
            </a:r>
            <a:endParaRPr lang="lv-LV" sz="2400" dirty="0">
              <a:solidFill>
                <a:srgbClr val="1C1C1C"/>
              </a:solidFill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3286249" y="131334"/>
            <a:ext cx="660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The eukaryotic initiation factors (</a:t>
            </a:r>
            <a:r>
              <a:rPr lang="en-US" sz="3200" b="1" dirty="0" err="1">
                <a:solidFill>
                  <a:srgbClr val="000000"/>
                </a:solidFill>
              </a:rPr>
              <a:t>eIFs</a:t>
            </a:r>
            <a:r>
              <a:rPr lang="en-US" sz="3200" b="1" dirty="0">
                <a:solidFill>
                  <a:srgbClr val="000000"/>
                </a:solidFill>
              </a:rPr>
              <a:t>)</a:t>
            </a:r>
            <a:endParaRPr lang="lv-LV" sz="3200" b="1" dirty="0"/>
          </a:p>
        </p:txBody>
      </p:sp>
      <p:sp>
        <p:nvSpPr>
          <p:cNvPr id="7" name="Taisnstūris 6"/>
          <p:cNvSpPr/>
          <p:nvPr/>
        </p:nvSpPr>
        <p:spPr>
          <a:xfrm>
            <a:off x="649232" y="3301977"/>
            <a:ext cx="10628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There exist many more eukaryotic than prokaryotic  initiation factors  reflecting the greater biological complexity of eukaryotic cells. </a:t>
            </a:r>
            <a:endParaRPr lang="lv-LV" sz="2400" dirty="0">
              <a:solidFill>
                <a:srgbClr val="1C1C1C"/>
              </a:solidFill>
            </a:endParaRPr>
          </a:p>
        </p:txBody>
      </p:sp>
      <p:sp>
        <p:nvSpPr>
          <p:cNvPr id="8" name="Taisnstūris 7"/>
          <p:cNvSpPr/>
          <p:nvPr/>
        </p:nvSpPr>
        <p:spPr>
          <a:xfrm>
            <a:off x="756037" y="4389883"/>
            <a:ext cx="11256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Eukaryotic translation requires at least </a:t>
            </a:r>
            <a:r>
              <a:rPr lang="en-US" sz="2400" b="1" dirty="0">
                <a:solidFill>
                  <a:srgbClr val="1C1C1C"/>
                </a:solidFill>
              </a:rPr>
              <a:t>12 eukaryotic initiation factors</a:t>
            </a:r>
            <a:r>
              <a:rPr lang="en-US" sz="2400" dirty="0">
                <a:solidFill>
                  <a:srgbClr val="1C1C1C"/>
                </a:solidFill>
              </a:rPr>
              <a:t>.</a:t>
            </a:r>
            <a:endParaRPr lang="lv-LV" sz="2400" dirty="0">
              <a:solidFill>
                <a:srgbClr val="1C1C1C"/>
              </a:solidFill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720680" y="5210758"/>
            <a:ext cx="11256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Initiation factors help assemble the initiation complex using </a:t>
            </a:r>
            <a:r>
              <a:rPr lang="en-US" sz="2400" b="1" dirty="0"/>
              <a:t>energy provided by hydrolysis of GTP </a:t>
            </a:r>
            <a:r>
              <a:rPr lang="en-US" sz="2400" dirty="0"/>
              <a:t>(guanosine triphosphate, a energy storage molecule similar to ATP).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6375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ukaryotic translation ini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5" y="0"/>
            <a:ext cx="549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417" y="56271"/>
            <a:ext cx="20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Initiation </a:t>
            </a:r>
            <a:endParaRPr lang="lv-LV" sz="3600" b="1" dirty="0"/>
          </a:p>
        </p:txBody>
      </p:sp>
      <p:sp>
        <p:nvSpPr>
          <p:cNvPr id="7" name="Taisnstūris 6"/>
          <p:cNvSpPr/>
          <p:nvPr/>
        </p:nvSpPr>
        <p:spPr>
          <a:xfrm>
            <a:off x="7012121" y="187311"/>
            <a:ext cx="517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/>
              <a:t>Translation initiation complex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5359" y="646491"/>
            <a:ext cx="5756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err="1"/>
              <a:t>Ribosomes</a:t>
            </a:r>
            <a:r>
              <a:rPr lang="lv-LV" sz="2400" dirty="0"/>
              <a:t> </a:t>
            </a:r>
            <a:r>
              <a:rPr lang="lv-LV" sz="2400" dirty="0" err="1"/>
              <a:t>occur</a:t>
            </a:r>
            <a:r>
              <a:rPr lang="lv-LV" sz="2400" dirty="0"/>
              <a:t> </a:t>
            </a:r>
            <a:r>
              <a:rPr lang="lv-LV" sz="2400" dirty="0" err="1"/>
              <a:t>in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cytoplasm</a:t>
            </a:r>
            <a:r>
              <a:rPr lang="lv-LV" sz="2400" dirty="0"/>
              <a:t> </a:t>
            </a:r>
            <a:r>
              <a:rPr lang="lv-LV" sz="2400" dirty="0" err="1"/>
              <a:t>in</a:t>
            </a:r>
            <a:r>
              <a:rPr lang="lv-LV" sz="2400" dirty="0"/>
              <a:t> </a:t>
            </a:r>
            <a:endParaRPr lang="sv-SE" sz="2400" dirty="0"/>
          </a:p>
          <a:p>
            <a:r>
              <a:rPr lang="lv-LV" sz="2400" dirty="0" err="1"/>
              <a:t>dissociated</a:t>
            </a:r>
            <a:r>
              <a:rPr lang="lv-LV" sz="2400" dirty="0"/>
              <a:t> </a:t>
            </a:r>
            <a:r>
              <a:rPr lang="lv-LV" sz="2400" dirty="0" err="1"/>
              <a:t>condition</a:t>
            </a:r>
            <a:r>
              <a:rPr lang="lv-LV" sz="2400" dirty="0"/>
              <a:t>,</a:t>
            </a:r>
            <a:r>
              <a:rPr lang="sv-SE" sz="2400" dirty="0"/>
              <a:t> </a:t>
            </a:r>
          </a:p>
          <a:p>
            <a:r>
              <a:rPr lang="lv-LV" sz="2400" dirty="0" err="1"/>
              <a:t>their</a:t>
            </a:r>
            <a:r>
              <a:rPr lang="lv-LV" sz="2400" dirty="0"/>
              <a:t> </a:t>
            </a:r>
            <a:r>
              <a:rPr lang="lv-LV" sz="2400" dirty="0" err="1"/>
              <a:t>smaller</a:t>
            </a:r>
            <a:r>
              <a:rPr lang="lv-LV" sz="2400" dirty="0"/>
              <a:t> </a:t>
            </a:r>
            <a:r>
              <a:rPr lang="lv-LV" sz="2400" dirty="0" err="1"/>
              <a:t>and</a:t>
            </a:r>
            <a:r>
              <a:rPr lang="lv-LV" sz="2400" dirty="0"/>
              <a:t> </a:t>
            </a:r>
            <a:r>
              <a:rPr lang="lv-LV" sz="2400" dirty="0" err="1"/>
              <a:t>larger</a:t>
            </a:r>
            <a:r>
              <a:rPr lang="lv-LV" sz="2400" dirty="0"/>
              <a:t> </a:t>
            </a:r>
            <a:r>
              <a:rPr lang="lv-LV" sz="2400" dirty="0" err="1"/>
              <a:t>subunits</a:t>
            </a:r>
            <a:r>
              <a:rPr lang="lv-LV" sz="2400" dirty="0"/>
              <a:t> </a:t>
            </a:r>
            <a:r>
              <a:rPr lang="lv-LV" sz="2400" dirty="0" err="1"/>
              <a:t>separated</a:t>
            </a:r>
            <a:r>
              <a:rPr lang="lv-LV" sz="2400" dirty="0"/>
              <a:t>. </a:t>
            </a:r>
          </a:p>
          <a:p>
            <a:endParaRPr lang="lv-LV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4478" y="2213665"/>
            <a:ext cx="533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Initiator tRNA (Met-tRNA) gets loaded </a:t>
            </a:r>
          </a:p>
          <a:p>
            <a:r>
              <a:rPr lang="sv-SE" sz="2400" dirty="0"/>
              <a:t>onto the 40S small ribosomal subunit.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6458" y="4512447"/>
            <a:ext cx="536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 43 S pre-initiation complex is formed</a:t>
            </a:r>
          </a:p>
          <a:p>
            <a:r>
              <a:rPr lang="sv-SE" sz="2400" dirty="0"/>
              <a:t>containing  40S- Met-tRNA- eIFs. 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94478" y="3430295"/>
            <a:ext cx="5666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Eukaryptic initiation factors (eIFs)</a:t>
            </a:r>
          </a:p>
          <a:p>
            <a:r>
              <a:rPr lang="sv-SE" sz="2400" dirty="0"/>
              <a:t>binds as well  to the 40S ribosomal subunit.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3353" y="5594599"/>
            <a:ext cx="6184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Only Met-tRNA can bind tightly to the small</a:t>
            </a:r>
          </a:p>
          <a:p>
            <a:r>
              <a:rPr lang="sv-SE" sz="2400" b="1" dirty="0"/>
              <a:t>ribosomal subunit without the assembly of the </a:t>
            </a:r>
          </a:p>
          <a:p>
            <a:r>
              <a:rPr lang="sv-SE" sz="2400" b="1" dirty="0"/>
              <a:t>entire ribosome.</a:t>
            </a:r>
            <a:endParaRPr lang="lv-LV" sz="2400" b="1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0705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ukaryotic translation ini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6" y="0"/>
            <a:ext cx="549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417" y="56271"/>
            <a:ext cx="20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Initiation </a:t>
            </a:r>
            <a:endParaRPr lang="lv-LV" sz="3600" b="1" dirty="0"/>
          </a:p>
        </p:txBody>
      </p:sp>
      <p:sp>
        <p:nvSpPr>
          <p:cNvPr id="7" name="Taisnstūris 6"/>
          <p:cNvSpPr/>
          <p:nvPr/>
        </p:nvSpPr>
        <p:spPr>
          <a:xfrm>
            <a:off x="7012121" y="187311"/>
            <a:ext cx="517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/>
              <a:t>Translation initiation complex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4478" y="1152613"/>
            <a:ext cx="544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The pre-initiation complex binds to the </a:t>
            </a:r>
          </a:p>
          <a:p>
            <a:r>
              <a:rPr lang="sv-SE" sz="2400" dirty="0"/>
              <a:t> 5’ cap end of the mRNA.</a:t>
            </a:r>
            <a:endParaRPr lang="lv-LV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2930" y="3991942"/>
            <a:ext cx="5364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 48 S pre-initiation complex is formed</a:t>
            </a:r>
          </a:p>
          <a:p>
            <a:r>
              <a:rPr lang="sv-SE" sz="2400" dirty="0"/>
              <a:t>containing  40S- Met-tRNA- eIFs-mRNA. 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12930" y="2512648"/>
            <a:ext cx="5047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More eIFs binds to 5’ Cap end of the</a:t>
            </a:r>
          </a:p>
          <a:p>
            <a:r>
              <a:rPr lang="sv-SE" sz="2400" dirty="0"/>
              <a:t>mRNA. </a:t>
            </a:r>
            <a:endParaRPr lang="lv-LV" sz="2400" dirty="0"/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5684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ukaryotic translation ini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6" y="0"/>
            <a:ext cx="549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417" y="56271"/>
            <a:ext cx="20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Initiation </a:t>
            </a:r>
            <a:endParaRPr lang="lv-LV" sz="3600" b="1" dirty="0"/>
          </a:p>
        </p:txBody>
      </p:sp>
      <p:sp>
        <p:nvSpPr>
          <p:cNvPr id="7" name="Taisnstūris 6"/>
          <p:cNvSpPr/>
          <p:nvPr/>
        </p:nvSpPr>
        <p:spPr>
          <a:xfrm>
            <a:off x="6628420" y="62553"/>
            <a:ext cx="517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/>
              <a:t>Translation initiation complex</a:t>
            </a:r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8003" y="702602"/>
            <a:ext cx="5222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The 48S pre-initiation complex moves</a:t>
            </a:r>
          </a:p>
          <a:p>
            <a:r>
              <a:rPr lang="sv-SE" sz="2400" dirty="0"/>
              <a:t>along the transcript in 5’- 3’ direction</a:t>
            </a:r>
          </a:p>
          <a:p>
            <a:r>
              <a:rPr lang="sv-SE" sz="2400" dirty="0"/>
              <a:t>in search for the first AUG.</a:t>
            </a:r>
            <a:endParaRPr lang="lv-LV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1905" y="2081315"/>
            <a:ext cx="5547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When first AUG is found, eIFs dissociate.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8819" y="4112364"/>
            <a:ext cx="6239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When the large ribosomal subunit binds</a:t>
            </a:r>
          </a:p>
          <a:p>
            <a:r>
              <a:rPr lang="sv-SE" sz="2400" dirty="0"/>
              <a:t> to the small subunit and the remaining eIF </a:t>
            </a:r>
          </a:p>
          <a:p>
            <a:r>
              <a:rPr lang="sv-SE" sz="2400" dirty="0"/>
              <a:t>are released, the initiation co</a:t>
            </a:r>
            <a:r>
              <a:rPr lang="lv-LV" sz="2400" dirty="0"/>
              <a:t>m</a:t>
            </a:r>
            <a:r>
              <a:rPr lang="sv-SE" sz="2400" dirty="0"/>
              <a:t>plex is complete. </a:t>
            </a:r>
            <a:endParaRPr lang="lv-LV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23858" y="2732371"/>
            <a:ext cx="5530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The large ribosomal subunit (60S) binds </a:t>
            </a:r>
          </a:p>
          <a:p>
            <a:r>
              <a:rPr lang="sv-SE" sz="2400" dirty="0"/>
              <a:t>eIF6/eIF5 and assembles to the complex </a:t>
            </a:r>
          </a:p>
          <a:p>
            <a:r>
              <a:rPr lang="sv-SE" sz="2400" dirty="0"/>
              <a:t>at the start codon.</a:t>
            </a:r>
            <a:endParaRPr lang="lv-LV" sz="2400" dirty="0"/>
          </a:p>
          <a:p>
            <a:endParaRPr lang="lv-LV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6388" y="5568596"/>
            <a:ext cx="5554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The initiator tRNA is positioned in the </a:t>
            </a:r>
          </a:p>
          <a:p>
            <a:r>
              <a:rPr lang="sv-SE" sz="2400" dirty="0"/>
              <a:t>P- site of the ribosome and the A-site is </a:t>
            </a:r>
          </a:p>
          <a:p>
            <a:r>
              <a:rPr lang="sv-SE" sz="2400" dirty="0"/>
              <a:t>available to receive the next charged tRNA.</a:t>
            </a:r>
          </a:p>
          <a:p>
            <a:endParaRPr lang="lv-LV" sz="2400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691"/>
            <a:ext cx="2286706" cy="17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5243" y="305455"/>
            <a:ext cx="187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Proteins 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2728" y="1309997"/>
            <a:ext cx="62738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Individual amino acids are </a:t>
            </a:r>
            <a:r>
              <a:rPr lang="sv-SE" sz="2800" b="1" dirty="0"/>
              <a:t>linked together</a:t>
            </a:r>
          </a:p>
          <a:p>
            <a:r>
              <a:rPr lang="sv-SE" sz="2800" dirty="0"/>
              <a:t>in linear chains by covalent amide bonds,</a:t>
            </a:r>
          </a:p>
          <a:p>
            <a:r>
              <a:rPr lang="sv-SE" sz="2800" dirty="0"/>
              <a:t>called </a:t>
            </a:r>
            <a:r>
              <a:rPr lang="sv-SE" sz="2800" b="1" dirty="0"/>
              <a:t>peptide bonds</a:t>
            </a:r>
            <a:r>
              <a:rPr lang="sv-SE" sz="2800" dirty="0"/>
              <a:t>. 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2728" y="3476452"/>
            <a:ext cx="594784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Peptide bond formation between the </a:t>
            </a:r>
          </a:p>
          <a:p>
            <a:r>
              <a:rPr lang="sv-SE" sz="2800" dirty="0"/>
              <a:t>amino group of one AA and the </a:t>
            </a:r>
          </a:p>
          <a:p>
            <a:r>
              <a:rPr lang="sv-SE" sz="2800" dirty="0"/>
              <a:t>carboxyl group of another AA results in </a:t>
            </a:r>
          </a:p>
          <a:p>
            <a:r>
              <a:rPr lang="sv-SE" sz="2800" dirty="0"/>
              <a:t>the release of a water molecule </a:t>
            </a:r>
          </a:p>
          <a:p>
            <a:r>
              <a:rPr lang="sv-SE" sz="2800" dirty="0"/>
              <a:t>(dehydration reaction).</a:t>
            </a:r>
          </a:p>
          <a:p>
            <a:endParaRPr lang="lv-LV" sz="2800" dirty="0"/>
          </a:p>
        </p:txBody>
      </p:sp>
      <p:sp>
        <p:nvSpPr>
          <p:cNvPr id="7" name="AutoShape 2" descr="Image result for amino acid"/>
          <p:cNvSpPr>
            <a:spLocks noChangeAspect="1" noChangeArrowheads="1"/>
          </p:cNvSpPr>
          <p:nvPr/>
        </p:nvSpPr>
        <p:spPr bwMode="auto">
          <a:xfrm>
            <a:off x="9862857" y="4755041"/>
            <a:ext cx="258039" cy="2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28676" name="Picture 4" descr="Image result for amino acids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3" y="1264438"/>
            <a:ext cx="5009980" cy="41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3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31588" y="174606"/>
            <a:ext cx="117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Differences between eukaryotic and prokaryotic translation initiation? </a:t>
            </a:r>
            <a:endParaRPr lang="lv-LV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3084" y="869486"/>
            <a:ext cx="989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Prokaryotic cell has modifed the initiation amino acid –formylated metionine. </a:t>
            </a:r>
          </a:p>
        </p:txBody>
      </p:sp>
      <p:sp>
        <p:nvSpPr>
          <p:cNvPr id="2" name="Taisnstūris 1"/>
          <p:cNvSpPr/>
          <p:nvPr/>
        </p:nvSpPr>
        <p:spPr>
          <a:xfrm>
            <a:off x="1188871" y="1551448"/>
            <a:ext cx="8272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/>
              <a:t>So in the prokaryote, there are two types of tRNA for metionine: </a:t>
            </a:r>
            <a:endParaRPr lang="lv-LV" sz="2400" dirty="0"/>
          </a:p>
        </p:txBody>
      </p:sp>
      <p:sp>
        <p:nvSpPr>
          <p:cNvPr id="3" name="Taisnstūris 2"/>
          <p:cNvSpPr/>
          <p:nvPr/>
        </p:nvSpPr>
        <p:spPr>
          <a:xfrm>
            <a:off x="1689787" y="2224670"/>
            <a:ext cx="924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tRNA</a:t>
            </a:r>
            <a:r>
              <a:rPr lang="sv-SE" sz="2400" baseline="30000" dirty="0"/>
              <a:t>formylMet</a:t>
            </a:r>
            <a:r>
              <a:rPr lang="sv-SE" sz="2400" dirty="0"/>
              <a:t> for initiation carrying formylated metionine.</a:t>
            </a:r>
            <a:endParaRPr lang="lv-LV" sz="2400" baseline="30000" dirty="0"/>
          </a:p>
        </p:txBody>
      </p:sp>
      <p:sp>
        <p:nvSpPr>
          <p:cNvPr id="9" name="Taisnstūris 8"/>
          <p:cNvSpPr/>
          <p:nvPr/>
        </p:nvSpPr>
        <p:spPr>
          <a:xfrm>
            <a:off x="1689787" y="2915377"/>
            <a:ext cx="924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/>
              <a:t>tRNA</a:t>
            </a:r>
            <a:r>
              <a:rPr lang="sv-SE" sz="2400" baseline="30000" dirty="0"/>
              <a:t>Met</a:t>
            </a:r>
            <a:r>
              <a:rPr lang="sv-SE" sz="2400" dirty="0"/>
              <a:t> for carrying normal metionine to growing polypeptide.</a:t>
            </a:r>
            <a:endParaRPr lang="lv-LV" sz="2400" baseline="30000" dirty="0"/>
          </a:p>
        </p:txBody>
      </p:sp>
      <p:sp>
        <p:nvSpPr>
          <p:cNvPr id="10" name="Taisnstūris 9"/>
          <p:cNvSpPr/>
          <p:nvPr/>
        </p:nvSpPr>
        <p:spPr>
          <a:xfrm>
            <a:off x="431588" y="3797680"/>
            <a:ext cx="11257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initiation of protein synthesis consists in the recruitment of a </a:t>
            </a:r>
            <a:r>
              <a:rPr lang="en-US" sz="2400" dirty="0" err="1"/>
              <a:t>ribosome·initiator</a:t>
            </a:r>
            <a:r>
              <a:rPr lang="en-US" sz="2400" dirty="0"/>
              <a:t> </a:t>
            </a:r>
            <a:r>
              <a:rPr lang="en-US" sz="2400" dirty="0" err="1"/>
              <a:t>tRNA</a:t>
            </a:r>
            <a:r>
              <a:rPr lang="en-US" sz="2400" dirty="0"/>
              <a:t> complex to the initiation codon of a messenger RNA. </a:t>
            </a:r>
          </a:p>
        </p:txBody>
      </p:sp>
      <p:sp>
        <p:nvSpPr>
          <p:cNvPr id="11" name="Taisnstūris 10"/>
          <p:cNvSpPr/>
          <p:nvPr/>
        </p:nvSpPr>
        <p:spPr>
          <a:xfrm>
            <a:off x="351882" y="5966588"/>
            <a:ext cx="11980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contrast, eukaryotes have evolved a sophisticated mechanism that relies mostly on protein-RNA and protein-protein interactions.</a:t>
            </a:r>
            <a:endParaRPr lang="lv-LV" sz="2400" dirty="0"/>
          </a:p>
        </p:txBody>
      </p:sp>
      <p:sp>
        <p:nvSpPr>
          <p:cNvPr id="12" name="Taisnstūris 11"/>
          <p:cNvSpPr/>
          <p:nvPr/>
        </p:nvSpPr>
        <p:spPr>
          <a:xfrm>
            <a:off x="351882" y="4882134"/>
            <a:ext cx="12645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prokaryotes, this process involves the direct interaction of the ribosomal RNA </a:t>
            </a:r>
          </a:p>
          <a:p>
            <a:r>
              <a:rPr lang="en-US" sz="2400" dirty="0"/>
              <a:t>with the mRNA. </a:t>
            </a:r>
          </a:p>
        </p:txBody>
      </p:sp>
    </p:spTree>
    <p:extLst>
      <p:ext uri="{BB962C8B-B14F-4D97-AF65-F5344CB8AC3E}">
        <p14:creationId xmlns:p14="http://schemas.microsoft.com/office/powerpoint/2010/main" val="24678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983" y="1010573"/>
            <a:ext cx="909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Molecules involved in elongation step of translation </a:t>
            </a:r>
            <a:endParaRPr lang="lv-LV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6158" y="2054487"/>
            <a:ext cx="358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1. Aminoacyl-tRNAs.</a:t>
            </a:r>
            <a:endParaRPr lang="lv-LV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6158" y="2992730"/>
            <a:ext cx="9080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2. A set of proteins known as elongation factors (EFs).</a:t>
            </a:r>
            <a:endParaRPr lang="lv-LV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6158" y="5445687"/>
            <a:ext cx="572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4. Guanosine triphosphate (GTP).</a:t>
            </a:r>
            <a:endParaRPr lang="lv-LV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16158" y="3930974"/>
            <a:ext cx="8627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3. An mRNA:80S ribosome:peptidyl-tRNA complex </a:t>
            </a:r>
          </a:p>
          <a:p>
            <a:r>
              <a:rPr lang="sv-SE" sz="3200" dirty="0"/>
              <a:t>(peptidyl-tRNA in the P site).</a:t>
            </a:r>
            <a:endParaRPr lang="lv-LV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909625" y="126609"/>
            <a:ext cx="233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Elongation 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4180486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eukaryotic elongation step in trans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9" y="304546"/>
            <a:ext cx="11447467" cy="57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8778" y="5906184"/>
            <a:ext cx="3303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This bond is catalyzed by the </a:t>
            </a:r>
            <a:endParaRPr lang="lv-LV" sz="2000" b="1" dirty="0"/>
          </a:p>
          <a:p>
            <a:r>
              <a:rPr lang="en-US" sz="2000" b="1" dirty="0"/>
              <a:t>enzyme peptidyl transferase.</a:t>
            </a:r>
            <a:endParaRPr 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3857353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1878" y="159027"/>
            <a:ext cx="250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Termination</a:t>
            </a:r>
            <a:endParaRPr lang="lv-LV" sz="3600" b="1" dirty="0"/>
          </a:p>
        </p:txBody>
      </p:sp>
      <p:sp>
        <p:nvSpPr>
          <p:cNvPr id="2" name="Taisnstūris 1"/>
          <p:cNvSpPr/>
          <p:nvPr/>
        </p:nvSpPr>
        <p:spPr>
          <a:xfrm>
            <a:off x="402392" y="909547"/>
            <a:ext cx="11702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Elongation continues until 80S ribosome encounters one of the stop codons,</a:t>
            </a:r>
          </a:p>
          <a:p>
            <a:r>
              <a:rPr lang="en-US" sz="2400" dirty="0"/>
              <a:t>UAA, UAG, or UGA, which signals chain termination and positioned in the</a:t>
            </a:r>
          </a:p>
          <a:p>
            <a:r>
              <a:rPr lang="en-US" sz="2400" dirty="0"/>
              <a:t>ribosomal A-site.</a:t>
            </a:r>
            <a:endParaRPr lang="lv-LV" sz="2400" dirty="0"/>
          </a:p>
        </p:txBody>
      </p:sp>
      <p:sp>
        <p:nvSpPr>
          <p:cNvPr id="3" name="Taisnstūris 2"/>
          <p:cNvSpPr/>
          <p:nvPr/>
        </p:nvSpPr>
        <p:spPr>
          <a:xfrm>
            <a:off x="402392" y="2320018"/>
            <a:ext cx="1119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no aminoacyl </a:t>
            </a:r>
            <a:r>
              <a:rPr lang="en-US" sz="2400" dirty="0" err="1"/>
              <a:t>tRNA</a:t>
            </a:r>
            <a:r>
              <a:rPr lang="en-US" sz="2400" dirty="0"/>
              <a:t> molecules that recognize these sequences. </a:t>
            </a:r>
            <a:endParaRPr lang="lv-LV" sz="2400" dirty="0"/>
          </a:p>
        </p:txBody>
      </p:sp>
      <p:sp>
        <p:nvSpPr>
          <p:cNvPr id="10" name="Taisnstūris 9"/>
          <p:cNvSpPr/>
          <p:nvPr/>
        </p:nvSpPr>
        <p:spPr>
          <a:xfrm>
            <a:off x="243034" y="3053380"/>
            <a:ext cx="11199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Proteins known as eukaryotic release factors (</a:t>
            </a:r>
            <a:r>
              <a:rPr lang="en-US" sz="2400" dirty="0" err="1"/>
              <a:t>eRF</a:t>
            </a:r>
            <a:r>
              <a:rPr lang="en-US" sz="2400" dirty="0"/>
              <a:t>) recognize the stop codon at the A site and promote polypeptide release from the ribosome.</a:t>
            </a:r>
            <a:endParaRPr lang="lv-LV" sz="2400" dirty="0"/>
          </a:p>
        </p:txBody>
      </p:sp>
      <p:sp>
        <p:nvSpPr>
          <p:cNvPr id="13" name="Taisnstūris 12"/>
          <p:cNvSpPr/>
          <p:nvPr/>
        </p:nvSpPr>
        <p:spPr>
          <a:xfrm>
            <a:off x="250240" y="4105252"/>
            <a:ext cx="11446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release factors closely mimic the shape and charge distribution of </a:t>
            </a:r>
            <a:r>
              <a:rPr lang="en-US" sz="2400" dirty="0" err="1"/>
              <a:t>tRNAs</a:t>
            </a:r>
            <a:r>
              <a:rPr lang="en-US" sz="2400" dirty="0"/>
              <a:t> such that they can bind to the ribosome, but they lack an amino acid. </a:t>
            </a:r>
            <a:endParaRPr lang="lv-LV" sz="2400" dirty="0"/>
          </a:p>
          <a:p>
            <a:r>
              <a:rPr lang="lv-LV" sz="2400" dirty="0"/>
              <a:t>    </a:t>
            </a:r>
          </a:p>
          <a:p>
            <a:r>
              <a:rPr lang="en-US" sz="2400" dirty="0"/>
              <a:t>Therefore, the ribosome can no longer extend the growing chain of amino acids, causing </a:t>
            </a:r>
            <a:r>
              <a:rPr lang="lv-LV" sz="2400" dirty="0"/>
              <a:t>  </a:t>
            </a:r>
            <a:r>
              <a:rPr lang="en-US" sz="2400" dirty="0"/>
              <a:t>the peptide chain to be released.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381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270457" y="5265126"/>
            <a:ext cx="11625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The factors are released from the ribosome following GTP hydrolysis. </a:t>
            </a:r>
            <a:endParaRPr lang="en-US" sz="24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20482" name="Picture 2" descr="Image result for eukaryotic translational ter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" y="482191"/>
            <a:ext cx="4699399" cy="33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4630051" y="1063556"/>
            <a:ext cx="6749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Stop codons are recognized by a protein, eRF-1 (eukaryotic release factor 1). </a:t>
            </a:r>
            <a:endParaRPr lang="lv-LV" sz="2400" dirty="0"/>
          </a:p>
        </p:txBody>
      </p:sp>
      <p:sp>
        <p:nvSpPr>
          <p:cNvPr id="5" name="Taisnstūris 4"/>
          <p:cNvSpPr/>
          <p:nvPr/>
        </p:nvSpPr>
        <p:spPr>
          <a:xfrm>
            <a:off x="4696124" y="2237906"/>
            <a:ext cx="7099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The activity of eRF-1 is stimulated by eRF-3, which is </a:t>
            </a:r>
          </a:p>
          <a:p>
            <a:r>
              <a:rPr lang="en-US" sz="2400" dirty="0">
                <a:solidFill>
                  <a:srgbClr val="222222"/>
                </a:solidFill>
              </a:rPr>
              <a:t>a GTP-binding protein that forms a complex with eRF-1.</a:t>
            </a:r>
            <a:endParaRPr lang="lv-LV" sz="2400" dirty="0"/>
          </a:p>
        </p:txBody>
      </p:sp>
      <p:sp>
        <p:nvSpPr>
          <p:cNvPr id="9" name="Taisnstūris 8"/>
          <p:cNvSpPr/>
          <p:nvPr/>
        </p:nvSpPr>
        <p:spPr>
          <a:xfrm>
            <a:off x="4772663" y="3287928"/>
            <a:ext cx="5212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This complex binds to ribosomes having </a:t>
            </a:r>
          </a:p>
          <a:p>
            <a:r>
              <a:rPr lang="en-US" sz="2400" dirty="0">
                <a:solidFill>
                  <a:srgbClr val="222222"/>
                </a:solidFill>
              </a:rPr>
              <a:t>a stop codon in the A-site. </a:t>
            </a:r>
            <a:endParaRPr lang="lv-LV" sz="2400" dirty="0"/>
          </a:p>
        </p:txBody>
      </p:sp>
      <p:sp>
        <p:nvSpPr>
          <p:cNvPr id="8" name="Taisnstūris 7"/>
          <p:cNvSpPr/>
          <p:nvPr/>
        </p:nvSpPr>
        <p:spPr>
          <a:xfrm>
            <a:off x="270457" y="4215104"/>
            <a:ext cx="11625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The ribosome-bound complex stimulates the cleavage of the bond (ester bond) between the peptide and the </a:t>
            </a:r>
            <a:r>
              <a:rPr lang="en-US" sz="2400" dirty="0" err="1">
                <a:solidFill>
                  <a:srgbClr val="222222"/>
                </a:solidFill>
              </a:rPr>
              <a:t>tRNA</a:t>
            </a:r>
            <a:r>
              <a:rPr lang="en-US" sz="2400" dirty="0">
                <a:solidFill>
                  <a:srgbClr val="222222"/>
                </a:solidFill>
              </a:rPr>
              <a:t> (peptidyl-</a:t>
            </a:r>
            <a:r>
              <a:rPr lang="en-US" sz="2400" dirty="0" err="1">
                <a:solidFill>
                  <a:srgbClr val="222222"/>
                </a:solidFill>
              </a:rPr>
              <a:t>tRNA</a:t>
            </a:r>
            <a:r>
              <a:rPr lang="en-US" sz="2400" dirty="0">
                <a:solidFill>
                  <a:srgbClr val="222222"/>
                </a:solidFill>
              </a:rPr>
              <a:t>) thereby releasing the new protein from the ribosome. </a:t>
            </a:r>
            <a:endParaRPr lang="lv-LV" sz="2400" dirty="0"/>
          </a:p>
        </p:txBody>
      </p:sp>
      <p:sp>
        <p:nvSpPr>
          <p:cNvPr id="10" name="Taisnstūris 9"/>
          <p:cNvSpPr/>
          <p:nvPr/>
        </p:nvSpPr>
        <p:spPr>
          <a:xfrm>
            <a:off x="186566" y="5945816"/>
            <a:ext cx="11524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The ribosome can now start a new translational cycle. In most cases the ribosome initiates a new round of translation on the same mRNA.</a:t>
            </a:r>
            <a:endParaRPr lang="lv-LV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1878" y="159027"/>
            <a:ext cx="250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Termination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519041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0114" y="251670"/>
            <a:ext cx="204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Polysome</a:t>
            </a:r>
            <a:endParaRPr lang="lv-LV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21459" y="1165913"/>
            <a:ext cx="9227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Translation of a single eukaryotic mRNA molecule to yield a typical-sized </a:t>
            </a:r>
          </a:p>
          <a:p>
            <a:r>
              <a:rPr lang="sv-SE" sz="2400" dirty="0"/>
              <a:t>protein takes 1-2 min.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26478" y="2591041"/>
            <a:ext cx="734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The efficiency of translation is significantly increased by </a:t>
            </a:r>
            <a:endParaRPr lang="lv-LV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8658" y="3627685"/>
            <a:ext cx="916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400" dirty="0"/>
              <a:t>the simultaneous translation of a single mRNA by multiple ribosomes,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28658" y="4471800"/>
            <a:ext cx="10072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400" dirty="0"/>
              <a:t>rapid recycling of ribosomal subunits after they disengage from the 3’ end of </a:t>
            </a:r>
          </a:p>
          <a:p>
            <a:r>
              <a:rPr lang="sv-SE" sz="2400" dirty="0"/>
              <a:t>mRNA.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48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Image result for polysom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" y="1040951"/>
            <a:ext cx="5674766" cy="42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6095" y="-60103"/>
            <a:ext cx="204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Polysome</a:t>
            </a:r>
            <a:endParaRPr lang="lv-LV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7583" y="586228"/>
            <a:ext cx="1048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Polyribosomes or polysomes- a cluster of ribosomes linked together </a:t>
            </a:r>
          </a:p>
          <a:p>
            <a:pPr algn="ctr"/>
            <a:r>
              <a:rPr lang="sv-SE" sz="2400" dirty="0"/>
              <a:t>by a mRNA and simultaneously translating the same transcript. 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49064" y="1819715"/>
            <a:ext cx="541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Polysomes could be seen as </a:t>
            </a:r>
          </a:p>
          <a:p>
            <a:r>
              <a:rPr lang="sv-SE" sz="2400" dirty="0"/>
              <a:t>beads on a string in electron micrographs.</a:t>
            </a:r>
            <a:endParaRPr lang="lv-LV" sz="2400" dirty="0"/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43" y="2979309"/>
            <a:ext cx="4309149" cy="25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polysom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9358"/>
            <a:ext cx="5715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643" y="2514601"/>
            <a:ext cx="5166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Transcription of gene and translation of </a:t>
            </a:r>
          </a:p>
          <a:p>
            <a:r>
              <a:rPr lang="sv-SE" sz="2400" dirty="0"/>
              <a:t>mRNA occur simultaneously.</a:t>
            </a:r>
          </a:p>
          <a:p>
            <a:endParaRPr lang="lv-LV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39643" y="299358"/>
            <a:ext cx="454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Polysomes in prokaryotes</a:t>
            </a:r>
            <a:endParaRPr lang="lv-LV" sz="3200" b="1" dirty="0"/>
          </a:p>
        </p:txBody>
      </p:sp>
      <p:pic>
        <p:nvPicPr>
          <p:cNvPr id="7" name="Picture 8" descr="Molecular biology: Industrial comp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54" y="371493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aisnstūris 7"/>
          <p:cNvSpPr/>
          <p:nvPr/>
        </p:nvSpPr>
        <p:spPr>
          <a:xfrm>
            <a:off x="5071310" y="6211669"/>
            <a:ext cx="6915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three-dimensional structure of the </a:t>
            </a:r>
            <a:r>
              <a:rPr lang="en-US" dirty="0" err="1">
                <a:solidFill>
                  <a:srgbClr val="000000"/>
                </a:solidFill>
              </a:rPr>
              <a:t>polysome</a:t>
            </a:r>
            <a:r>
              <a:rPr lang="en-US" dirty="0">
                <a:solidFill>
                  <a:srgbClr val="000000"/>
                </a:solidFill>
              </a:rPr>
              <a:t> has been elucidated in bacteria.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0850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44" y="212271"/>
            <a:ext cx="706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Circular polyribosome in eukaryotic cells</a:t>
            </a:r>
            <a:endParaRPr lang="lv-LV" sz="3200" b="1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6" y="2281925"/>
            <a:ext cx="4142014" cy="4564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5513" y="1426662"/>
            <a:ext cx="6854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Multiple copies  of the poly(A)-binding protein (PABP)</a:t>
            </a:r>
          </a:p>
          <a:p>
            <a:r>
              <a:rPr lang="sv-SE" sz="2400" dirty="0"/>
              <a:t>interact with both an mRNA poly (A) tail and the </a:t>
            </a:r>
          </a:p>
          <a:p>
            <a:r>
              <a:rPr lang="sv-SE" sz="2400" dirty="0"/>
              <a:t>eukaryotic initiation factor eIF4 subunit 4 (eIF4G).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35512" y="2876869"/>
            <a:ext cx="61566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Since the eIF4 subunit E (eIF4E) binds to the cap</a:t>
            </a:r>
          </a:p>
          <a:p>
            <a:r>
              <a:rPr lang="sv-SE" sz="2400" dirty="0"/>
              <a:t>structure on the 5’ end of an mRNA, the two</a:t>
            </a:r>
          </a:p>
          <a:p>
            <a:r>
              <a:rPr lang="sv-SE" sz="2400" dirty="0"/>
              <a:t>ends of mRNA molecule are bridged by the </a:t>
            </a:r>
          </a:p>
          <a:p>
            <a:r>
              <a:rPr lang="sv-SE" sz="2400" dirty="0"/>
              <a:t>interventing proteins, forming a circular mRNA.</a:t>
            </a:r>
          </a:p>
          <a:p>
            <a:endParaRPr lang="sv-SE" sz="2400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4" y="113245"/>
            <a:ext cx="2284580" cy="20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12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961" y="5040159"/>
            <a:ext cx="108493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Circular structure of eukaryotic mRNA  increases translation efficiency by </a:t>
            </a:r>
          </a:p>
          <a:p>
            <a:r>
              <a:rPr lang="sv-SE" sz="2800" dirty="0"/>
              <a:t>facilitating ribosome recapture on circularized mRNAs.</a:t>
            </a:r>
            <a:endParaRPr lang="lv-LV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39144" y="212271"/>
            <a:ext cx="706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Circular polyribosome in eukaryotic cells</a:t>
            </a:r>
            <a:endParaRPr lang="lv-LV" sz="3200" b="1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4" y="1202498"/>
            <a:ext cx="3191056" cy="3516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7675" y="1202498"/>
            <a:ext cx="74036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Because two ends of a polysome are relatively</a:t>
            </a:r>
          </a:p>
          <a:p>
            <a:r>
              <a:rPr lang="sv-SE" sz="2800" dirty="0"/>
              <a:t>close together, ribosomal subunits that disengage</a:t>
            </a:r>
          </a:p>
          <a:p>
            <a:r>
              <a:rPr lang="sv-SE" sz="2800" dirty="0"/>
              <a:t>from the 3’ end are positioned near the 5’ end, </a:t>
            </a:r>
          </a:p>
          <a:p>
            <a:r>
              <a:rPr lang="sv-SE" sz="2800" dirty="0"/>
              <a:t>facilitating re-initiation by the interaction of the </a:t>
            </a:r>
          </a:p>
          <a:p>
            <a:r>
              <a:rPr lang="sv-SE" sz="2800" dirty="0"/>
              <a:t>40S subunit and its associated initiation factors</a:t>
            </a:r>
          </a:p>
          <a:p>
            <a:r>
              <a:rPr lang="sv-SE" sz="2800" dirty="0"/>
              <a:t>with eIF4 boung to the 5’ cap.</a:t>
            </a:r>
          </a:p>
        </p:txBody>
      </p:sp>
    </p:spTree>
    <p:extLst>
      <p:ext uri="{BB962C8B-B14F-4D97-AF65-F5344CB8AC3E}">
        <p14:creationId xmlns:p14="http://schemas.microsoft.com/office/powerpoint/2010/main" val="34218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3686" y="15428"/>
            <a:ext cx="187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Proteins 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8457" y="1065068"/>
            <a:ext cx="102115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A short chain of AA linked by peptide bonds and having a defined </a:t>
            </a:r>
          </a:p>
          <a:p>
            <a:r>
              <a:rPr lang="sv-SE" sz="2800" dirty="0"/>
              <a:t>sequence is called a </a:t>
            </a:r>
            <a:r>
              <a:rPr lang="sv-SE" sz="2800" b="1" dirty="0"/>
              <a:t>peptide</a:t>
            </a:r>
            <a:r>
              <a:rPr lang="sv-SE" sz="2800" dirty="0"/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800" dirty="0"/>
              <a:t>Peptides generally contain fewer than 20-30 AA.</a:t>
            </a:r>
            <a:endParaRPr lang="lv-LV" sz="2800" dirty="0"/>
          </a:p>
        </p:txBody>
      </p:sp>
      <p:sp>
        <p:nvSpPr>
          <p:cNvPr id="7" name="AutoShape 2" descr="Image result for amino acid"/>
          <p:cNvSpPr>
            <a:spLocks noChangeAspect="1" noChangeArrowheads="1"/>
          </p:cNvSpPr>
          <p:nvPr/>
        </p:nvSpPr>
        <p:spPr bwMode="auto">
          <a:xfrm>
            <a:off x="9862857" y="4755041"/>
            <a:ext cx="258039" cy="2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718457" y="2853372"/>
            <a:ext cx="8451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800" dirty="0"/>
              <a:t>Longer AA chains are referred to as </a:t>
            </a:r>
            <a:r>
              <a:rPr lang="sv-SE" sz="2800" b="1" dirty="0"/>
              <a:t>polypeptides</a:t>
            </a:r>
            <a:r>
              <a:rPr lang="sv-SE" sz="2800" dirty="0"/>
              <a:t>.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sv-SE" sz="2800" dirty="0"/>
              <a:t>Polypeptides  are often 200- 500 AA residues long.</a:t>
            </a:r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5824" y="4448436"/>
            <a:ext cx="93583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The longest protein </a:t>
            </a:r>
            <a:r>
              <a:rPr lang="sv-SE" sz="2800" dirty="0"/>
              <a:t>described today is the </a:t>
            </a:r>
            <a:r>
              <a:rPr lang="sv-SE" sz="2800" b="1" dirty="0"/>
              <a:t>muscle protein titin</a:t>
            </a:r>
          </a:p>
          <a:p>
            <a:r>
              <a:rPr lang="sv-SE" sz="2800" dirty="0"/>
              <a:t>with more than 35</a:t>
            </a:r>
            <a:r>
              <a:rPr lang="lv-LV" sz="2800" dirty="0"/>
              <a:t>.</a:t>
            </a:r>
            <a:r>
              <a:rPr lang="sv-SE" sz="2800" dirty="0"/>
              <a:t>000 </a:t>
            </a:r>
            <a:r>
              <a:rPr lang="lv-LV" sz="2800" dirty="0" err="1"/>
              <a:t>amino</a:t>
            </a:r>
            <a:r>
              <a:rPr lang="lv-LV" sz="2800" dirty="0"/>
              <a:t> </a:t>
            </a:r>
            <a:r>
              <a:rPr lang="lv-LV" sz="2800" dirty="0" err="1"/>
              <a:t>acid</a:t>
            </a:r>
            <a:r>
              <a:rPr lang="lv-LV" sz="2800" dirty="0"/>
              <a:t> </a:t>
            </a:r>
            <a:r>
              <a:rPr lang="sv-SE" sz="2800" dirty="0"/>
              <a:t>residues. </a:t>
            </a:r>
          </a:p>
          <a:p>
            <a:r>
              <a:rPr lang="sv-SE" sz="2800" dirty="0"/>
              <a:t>Titin provides elasticity and stabilizes myosin.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66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3338" y="222677"/>
            <a:ext cx="384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Ribosome life cycle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4450"/>
            <a:ext cx="10634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The ribosome subunits cycle between 80S complexes and a pool of free subunits.</a:t>
            </a:r>
            <a:endParaRPr lang="lv-LV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220" y="2178308"/>
            <a:ext cx="832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The ribosome subunits cycle rapidly through protein synthesis.</a:t>
            </a:r>
            <a:endParaRPr lang="lv-LV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2166"/>
            <a:ext cx="860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80% of ribosomes are engaged in protein synthesis at any instant.</a:t>
            </a:r>
            <a:endParaRPr lang="lv-LV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906024"/>
            <a:ext cx="11593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When 80S ribosome dissociates from mRNA, it separates into free 60S and 40S subunits. </a:t>
            </a:r>
            <a:endParaRPr lang="lv-LV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44249"/>
            <a:ext cx="10250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v-SE" sz="2400" dirty="0"/>
              <a:t>Intact 80S ribosomes are inactive in translation, because only 40S subunit can </a:t>
            </a:r>
          </a:p>
          <a:p>
            <a:r>
              <a:rPr lang="sv-SE" sz="2400" dirty="0"/>
              <a:t>interact with initiation factors.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0888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1424" y="179613"/>
            <a:ext cx="613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Post-tanslational modifications</a:t>
            </a:r>
            <a:endParaRPr lang="lv-LV" sz="3600" b="1" dirty="0"/>
          </a:p>
        </p:txBody>
      </p:sp>
      <p:pic>
        <p:nvPicPr>
          <p:cNvPr id="5" name="Picture 6" descr="figure 6-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8" y="310242"/>
            <a:ext cx="3809830" cy="63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4757057" y="10296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lv-LV" sz="2400" dirty="0"/>
              <a:t>The translation of an mRNA sequence into an amino acid sequence on the ribosome is not the end of the process of forming a protein. </a:t>
            </a:r>
            <a:endParaRPr lang="lv-LV" sz="2400" dirty="0"/>
          </a:p>
        </p:txBody>
      </p:sp>
      <p:sp>
        <p:nvSpPr>
          <p:cNvPr id="8" name="Taisnstūris 7"/>
          <p:cNvSpPr/>
          <p:nvPr/>
        </p:nvSpPr>
        <p:spPr>
          <a:xfrm>
            <a:off x="4757057" y="25084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lv-LV" sz="2400" dirty="0"/>
              <a:t>To function, the completed polypeptide chain must fold correctly into its three-dimensional conformation, bind any cofactors required. </a:t>
            </a:r>
            <a:endParaRPr lang="lv-LV" sz="2400" dirty="0"/>
          </a:p>
        </p:txBody>
      </p:sp>
      <p:sp>
        <p:nvSpPr>
          <p:cNvPr id="9" name="Taisnstūris 8"/>
          <p:cNvSpPr/>
          <p:nvPr/>
        </p:nvSpPr>
        <p:spPr>
          <a:xfrm>
            <a:off x="4871357" y="38560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lv-LV" sz="2400" dirty="0"/>
              <a:t>Many proteins also require covalent modifications of selected amino acids. </a:t>
            </a:r>
            <a:endParaRPr lang="lv-LV" sz="2400" dirty="0"/>
          </a:p>
        </p:txBody>
      </p:sp>
      <p:sp>
        <p:nvSpPr>
          <p:cNvPr id="10" name="Taisnstūris 9"/>
          <p:cNvSpPr/>
          <p:nvPr/>
        </p:nvSpPr>
        <p:spPr>
          <a:xfrm>
            <a:off x="4871357" y="48342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lv-LV" sz="2400" dirty="0"/>
              <a:t>Although the most frequent modifications are protein glycosylation and protein phosphorylation, more than 100 different types of covalent modifications are known.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798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post translational modif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34754"/>
            <a:ext cx="10449075" cy="68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86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2042246" y="128705"/>
            <a:ext cx="6531235" cy="6557210"/>
            <a:chOff x="1157" y="266"/>
            <a:chExt cx="3483" cy="3989"/>
          </a:xfrm>
        </p:grpSpPr>
        <p:grpSp>
          <p:nvGrpSpPr>
            <p:cNvPr id="30723" name="Group 2"/>
            <p:cNvGrpSpPr>
              <a:grpSpLocks/>
            </p:cNvGrpSpPr>
            <p:nvPr/>
          </p:nvGrpSpPr>
          <p:grpSpPr bwMode="auto">
            <a:xfrm>
              <a:off x="1157" y="1886"/>
              <a:ext cx="3483" cy="2369"/>
              <a:chOff x="1248" y="976"/>
              <a:chExt cx="3483" cy="2369"/>
            </a:xfrm>
          </p:grpSpPr>
          <p:sp>
            <p:nvSpPr>
              <p:cNvPr id="30725" name="Rectangle 3"/>
              <p:cNvSpPr>
                <a:spLocks noChangeArrowheads="1"/>
              </p:cNvSpPr>
              <p:nvPr/>
            </p:nvSpPr>
            <p:spPr bwMode="auto">
              <a:xfrm>
                <a:off x="1248" y="976"/>
                <a:ext cx="3471" cy="191"/>
              </a:xfrm>
              <a:prstGeom prst="rect">
                <a:avLst/>
              </a:prstGeom>
              <a:solidFill>
                <a:srgbClr val="00001E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 b="1">
                    <a:solidFill>
                      <a:srgbClr val="11111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r>
                  <a:rPr lang="lv-LV" altLang="lv-LV" sz="1600" dirty="0">
                    <a:solidFill>
                      <a:srgbClr val="FFFFCC"/>
                    </a:solidFill>
                  </a:rPr>
                  <a:t> </a:t>
                </a:r>
                <a:r>
                  <a:rPr lang="sv-SE" altLang="lv-LV" sz="1600" dirty="0">
                    <a:solidFill>
                      <a:srgbClr val="FFFFCC"/>
                    </a:solidFill>
                  </a:rPr>
                  <a:t>Antibiotics inhibit mRNA translation in bacteria</a:t>
                </a:r>
                <a:endParaRPr lang="lv-LV" altLang="lv-LV" sz="1600" b="0" dirty="0">
                  <a:solidFill>
                    <a:srgbClr val="FFFFCC"/>
                  </a:solidFill>
                </a:endParaRPr>
              </a:p>
            </p:txBody>
          </p:sp>
          <p:grpSp>
            <p:nvGrpSpPr>
              <p:cNvPr id="30726" name="Group 4"/>
              <p:cNvGrpSpPr>
                <a:grpSpLocks/>
              </p:cNvGrpSpPr>
              <p:nvPr/>
            </p:nvGrpSpPr>
            <p:grpSpPr bwMode="auto">
              <a:xfrm>
                <a:off x="1261" y="1186"/>
                <a:ext cx="3470" cy="2159"/>
                <a:chOff x="1261" y="1186"/>
                <a:chExt cx="3470" cy="2159"/>
              </a:xfrm>
            </p:grpSpPr>
            <p:sp>
              <p:nvSpPr>
                <p:cNvPr id="30727" name="Rectangle 5"/>
                <p:cNvSpPr>
                  <a:spLocks noChangeArrowheads="1"/>
                </p:cNvSpPr>
                <p:nvPr/>
              </p:nvSpPr>
              <p:spPr bwMode="auto">
                <a:xfrm>
                  <a:off x="1261" y="1186"/>
                  <a:ext cx="3470" cy="215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1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1pPr>
                  <a:lvl2pPr marL="742950" indent="-285750"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2pPr>
                  <a:lvl3pPr marL="1143000" indent="-228600"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3pPr>
                  <a:lvl4pPr marL="1600200" indent="-228600"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4pPr>
                  <a:lvl5pPr marL="2057400" indent="-228600"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rgbClr val="111111"/>
                      </a:solidFill>
                      <a:latin typeface="Book Antiqua" panose="02040602050305030304" pitchFamily="18" charset="0"/>
                    </a:defRPr>
                  </a:lvl9pPr>
                </a:lstStyle>
                <a:p>
                  <a:endParaRPr lang="en-GB" altLang="lv-LV"/>
                </a:p>
              </p:txBody>
            </p:sp>
            <p:pic>
              <p:nvPicPr>
                <p:cNvPr id="30729" name="Picture 7" descr="figure 6-7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7" y="1307"/>
                  <a:ext cx="2984" cy="19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0724" name="Picture 14" descr="table 6-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266"/>
              <a:ext cx="3462" cy="1620"/>
            </a:xfrm>
            <a:prstGeom prst="rect">
              <a:avLst/>
            </a:prstGeom>
            <a:noFill/>
            <a:ln w="9525">
              <a:solidFill>
                <a:srgbClr val="00001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8189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706" y="4026148"/>
            <a:ext cx="10531015" cy="9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528" tIns="152352" bIns="38088" anchor="ctr">
            <a:spAutoFit/>
          </a:bodyPr>
          <a:lstStyle>
            <a:lvl1pPr indent="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pPr algn="l"/>
            <a:endParaRPr lang="en-US" altLang="lv-LV" sz="2400" b="0" dirty="0">
              <a:solidFill>
                <a:srgbClr val="1C1C1C"/>
              </a:solidFill>
            </a:endParaRPr>
          </a:p>
          <a:p>
            <a:pPr algn="l"/>
            <a:r>
              <a:rPr lang="en-GB" altLang="lv-LV" sz="2400" b="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GB" altLang="lv-LV" sz="2400" b="0" dirty="0">
                <a:solidFill>
                  <a:srgbClr val="1C1C1C"/>
                </a:solidFill>
              </a:rPr>
              <a:t>5’- G</a:t>
            </a:r>
            <a:r>
              <a:rPr lang="lv-LV" altLang="lv-LV" sz="2400" b="0" dirty="0">
                <a:solidFill>
                  <a:srgbClr val="1C1C1C"/>
                </a:solidFill>
              </a:rPr>
              <a:t>C</a:t>
            </a:r>
            <a:r>
              <a:rPr lang="en-GB" altLang="lv-LV" sz="2400" b="0" dirty="0">
                <a:solidFill>
                  <a:srgbClr val="1C1C1C"/>
                </a:solidFill>
              </a:rPr>
              <a:t>UGAAGGAUGCAU</a:t>
            </a:r>
            <a:r>
              <a:rPr lang="lv-LV" altLang="lv-LV" sz="2400" b="0" dirty="0">
                <a:solidFill>
                  <a:srgbClr val="1C1C1C"/>
                </a:solidFill>
              </a:rPr>
              <a:t>A</a:t>
            </a:r>
            <a:r>
              <a:rPr lang="en-GB" altLang="lv-LV" sz="2400" b="0" dirty="0">
                <a:solidFill>
                  <a:srgbClr val="1C1C1C"/>
                </a:solidFill>
              </a:rPr>
              <a:t>AGUCA</a:t>
            </a:r>
            <a:r>
              <a:rPr lang="sv-SE" altLang="lv-LV" sz="2400" b="0" dirty="0">
                <a:solidFill>
                  <a:srgbClr val="1C1C1C"/>
                </a:solidFill>
              </a:rPr>
              <a:t>GGC</a:t>
            </a:r>
            <a:r>
              <a:rPr lang="en-GB" altLang="lv-LV" sz="2400" b="0" dirty="0">
                <a:solidFill>
                  <a:srgbClr val="1C1C1C"/>
                </a:solidFill>
              </a:rPr>
              <a:t>UAAGCUCCC</a:t>
            </a:r>
            <a:r>
              <a:rPr lang="lv-LV" altLang="lv-LV" sz="2400" b="0" dirty="0">
                <a:solidFill>
                  <a:srgbClr val="1C1C1C"/>
                </a:solidFill>
              </a:rPr>
              <a:t>AAAAAA</a:t>
            </a:r>
            <a:r>
              <a:rPr lang="en-GB" altLang="lv-LV" sz="2400" b="0" dirty="0">
                <a:solidFill>
                  <a:srgbClr val="1C1C1C"/>
                </a:solidFill>
              </a:rPr>
              <a:t> -3’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5400000">
            <a:off x="1829594" y="5185569"/>
            <a:ext cx="242887" cy="1330325"/>
          </a:xfrm>
          <a:prstGeom prst="rightBrace">
            <a:avLst>
              <a:gd name="adj1" fmla="val 45643"/>
              <a:gd name="adj2" fmla="val 50000"/>
            </a:avLst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lv-LV">
              <a:solidFill>
                <a:srgbClr val="1C1C1C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05345" y="5967071"/>
            <a:ext cx="998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lv-LV" altLang="lv-LV" sz="1800" dirty="0">
                <a:solidFill>
                  <a:srgbClr val="1C1C1C"/>
                </a:solidFill>
              </a:rPr>
              <a:t>5’- UTR</a:t>
            </a:r>
          </a:p>
          <a:p>
            <a:r>
              <a:rPr lang="lv-LV" altLang="lv-LV" sz="1800" dirty="0">
                <a:solidFill>
                  <a:srgbClr val="1C1C1C"/>
                </a:solidFill>
              </a:rPr>
              <a:t> </a:t>
            </a:r>
            <a:endParaRPr lang="en-GB" altLang="lv-LV" sz="1800" b="0" dirty="0">
              <a:solidFill>
                <a:srgbClr val="1C1C1C"/>
              </a:solidFill>
            </a:endParaRPr>
          </a:p>
        </p:txBody>
      </p:sp>
      <p:sp>
        <p:nvSpPr>
          <p:cNvPr id="2" name="Kreisā figūriekava 1"/>
          <p:cNvSpPr/>
          <p:nvPr/>
        </p:nvSpPr>
        <p:spPr>
          <a:xfrm rot="16200000">
            <a:off x="2191291" y="4433228"/>
            <a:ext cx="468617" cy="1910328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Kreisā figūriekava 15"/>
          <p:cNvSpPr/>
          <p:nvPr/>
        </p:nvSpPr>
        <p:spPr>
          <a:xfrm rot="16200000">
            <a:off x="8791602" y="3898160"/>
            <a:ext cx="409880" cy="2783756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442763" y="5819674"/>
            <a:ext cx="2118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v-SE" altLang="lv-LV" sz="2000" dirty="0">
                <a:solidFill>
                  <a:srgbClr val="1C1C1C"/>
                </a:solidFill>
              </a:rPr>
              <a:t>3</a:t>
            </a:r>
            <a:r>
              <a:rPr lang="lv-LV" altLang="lv-LV" sz="2000" dirty="0">
                <a:solidFill>
                  <a:srgbClr val="1C1C1C"/>
                </a:solidFill>
              </a:rPr>
              <a:t> ’- UTR</a:t>
            </a:r>
          </a:p>
          <a:p>
            <a:endParaRPr lang="en-GB" altLang="lv-LV" sz="2000" b="0" dirty="0">
              <a:solidFill>
                <a:srgbClr val="1C1C1C"/>
              </a:solidFill>
            </a:endParaRPr>
          </a:p>
        </p:txBody>
      </p:sp>
      <p:pic>
        <p:nvPicPr>
          <p:cNvPr id="18" name="Picture 2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9" y="0"/>
            <a:ext cx="5164854" cy="44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isnstūris 2"/>
          <p:cNvSpPr/>
          <p:nvPr/>
        </p:nvSpPr>
        <p:spPr>
          <a:xfrm>
            <a:off x="6505884" y="1815991"/>
            <a:ext cx="42235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lv-LV" sz="2800" dirty="0">
                <a:solidFill>
                  <a:srgbClr val="1C1C1C"/>
                </a:solidFill>
              </a:rPr>
              <a:t>Could you translate </a:t>
            </a:r>
          </a:p>
          <a:p>
            <a:r>
              <a:rPr lang="sv-SE" altLang="lv-LV" sz="2800" dirty="0">
                <a:solidFill>
                  <a:srgbClr val="1C1C1C"/>
                </a:solidFill>
              </a:rPr>
              <a:t>the small eukaryotic mRNA:</a:t>
            </a:r>
          </a:p>
        </p:txBody>
      </p:sp>
    </p:spTree>
    <p:extLst>
      <p:ext uri="{BB962C8B-B14F-4D97-AF65-F5344CB8AC3E}">
        <p14:creationId xmlns:p14="http://schemas.microsoft.com/office/powerpoint/2010/main" val="28327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 animBg="1"/>
      <p:bldP spid="16" grpId="0" animBg="1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48050" y="5595144"/>
            <a:ext cx="4537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pPr algn="l"/>
            <a:r>
              <a:rPr lang="lv-LV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Met  </a:t>
            </a:r>
            <a:r>
              <a:rPr lang="lv-LV" altLang="lv-LV" sz="2800" b="0" dirty="0" err="1">
                <a:solidFill>
                  <a:srgbClr val="1C1C1C"/>
                </a:solidFill>
                <a:latin typeface="Arial" panose="020B0604020202020204" pitchFamily="34" charset="0"/>
              </a:rPr>
              <a:t>His</a:t>
            </a:r>
            <a:r>
              <a:rPr lang="lv-LV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  </a:t>
            </a:r>
            <a:r>
              <a:rPr lang="sv-SE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lv-LV" altLang="lv-LV" sz="2800" b="0" dirty="0" err="1">
                <a:solidFill>
                  <a:srgbClr val="1C1C1C"/>
                </a:solidFill>
                <a:latin typeface="Arial" panose="020B0604020202020204" pitchFamily="34" charset="0"/>
              </a:rPr>
              <a:t>Lys</a:t>
            </a:r>
            <a:r>
              <a:rPr lang="lv-LV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   Ser</a:t>
            </a:r>
            <a:r>
              <a:rPr lang="sv-SE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   Gly   </a:t>
            </a:r>
            <a:r>
              <a:rPr lang="lv-LV" altLang="lv-LV" sz="2800" b="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endParaRPr lang="en-US" altLang="lv-LV" sz="2800" b="0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706" y="4026148"/>
            <a:ext cx="10992680" cy="9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8528" tIns="152352" bIns="38088" anchor="ctr">
            <a:spAutoFit/>
          </a:bodyPr>
          <a:lstStyle>
            <a:lvl1pPr indent="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pPr algn="l"/>
            <a:endParaRPr lang="en-US" altLang="lv-LV" sz="2400" b="0" dirty="0">
              <a:solidFill>
                <a:srgbClr val="1C1C1C"/>
              </a:solidFill>
            </a:endParaRPr>
          </a:p>
          <a:p>
            <a:pPr algn="l"/>
            <a:r>
              <a:rPr lang="en-GB" altLang="lv-LV" sz="2400" b="0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GB" altLang="lv-LV" sz="2400" b="0" dirty="0">
                <a:solidFill>
                  <a:srgbClr val="1C1C1C"/>
                </a:solidFill>
              </a:rPr>
              <a:t>5’- G</a:t>
            </a:r>
            <a:r>
              <a:rPr lang="lv-LV" altLang="lv-LV" sz="2400" b="0" dirty="0">
                <a:solidFill>
                  <a:srgbClr val="1C1C1C"/>
                </a:solidFill>
              </a:rPr>
              <a:t>C</a:t>
            </a:r>
            <a:r>
              <a:rPr lang="en-GB" altLang="lv-LV" sz="2400" b="0" dirty="0">
                <a:solidFill>
                  <a:srgbClr val="1C1C1C"/>
                </a:solidFill>
              </a:rPr>
              <a:t>UGAAGG</a:t>
            </a:r>
            <a:r>
              <a:rPr lang="lv-LV" altLang="lv-LV" sz="2400" b="0" dirty="0">
                <a:solidFill>
                  <a:srgbClr val="1C1C1C"/>
                </a:solidFill>
              </a:rPr>
              <a:t> </a:t>
            </a:r>
            <a:r>
              <a:rPr lang="en-GB" altLang="lv-LV" sz="2400" dirty="0">
                <a:solidFill>
                  <a:srgbClr val="1C1C1C"/>
                </a:solidFill>
              </a:rPr>
              <a:t>AUG</a:t>
            </a:r>
            <a:r>
              <a:rPr lang="lv-LV" altLang="lv-LV" sz="2400" dirty="0">
                <a:solidFill>
                  <a:srgbClr val="1C1C1C"/>
                </a:solidFill>
              </a:rPr>
              <a:t> </a:t>
            </a:r>
            <a:r>
              <a:rPr lang="en-GB" altLang="lv-LV" sz="2400" dirty="0">
                <a:solidFill>
                  <a:srgbClr val="1C1C1C"/>
                </a:solidFill>
              </a:rPr>
              <a:t>CAU</a:t>
            </a:r>
            <a:r>
              <a:rPr lang="lv-LV" altLang="lv-LV" sz="2400" dirty="0">
                <a:solidFill>
                  <a:srgbClr val="1C1C1C"/>
                </a:solidFill>
              </a:rPr>
              <a:t> A</a:t>
            </a:r>
            <a:r>
              <a:rPr lang="en-GB" altLang="lv-LV" sz="2400" dirty="0">
                <a:solidFill>
                  <a:srgbClr val="1C1C1C"/>
                </a:solidFill>
              </a:rPr>
              <a:t>AG</a:t>
            </a:r>
            <a:r>
              <a:rPr lang="lv-LV" altLang="lv-LV" sz="2400" dirty="0">
                <a:solidFill>
                  <a:srgbClr val="1C1C1C"/>
                </a:solidFill>
              </a:rPr>
              <a:t> </a:t>
            </a:r>
            <a:r>
              <a:rPr lang="en-GB" altLang="lv-LV" sz="2400" dirty="0">
                <a:solidFill>
                  <a:srgbClr val="1C1C1C"/>
                </a:solidFill>
              </a:rPr>
              <a:t>UCA</a:t>
            </a:r>
            <a:r>
              <a:rPr lang="lv-LV" altLang="lv-LV" sz="2400" dirty="0">
                <a:solidFill>
                  <a:srgbClr val="1C1C1C"/>
                </a:solidFill>
              </a:rPr>
              <a:t> </a:t>
            </a:r>
            <a:r>
              <a:rPr lang="sv-SE" altLang="lv-LV" sz="2400" dirty="0">
                <a:solidFill>
                  <a:srgbClr val="1C1C1C"/>
                </a:solidFill>
              </a:rPr>
              <a:t>GGC </a:t>
            </a:r>
            <a:r>
              <a:rPr lang="en-GB" altLang="lv-LV" sz="2400" dirty="0">
                <a:solidFill>
                  <a:srgbClr val="1C1C1C"/>
                </a:solidFill>
              </a:rPr>
              <a:t>UAA</a:t>
            </a:r>
            <a:r>
              <a:rPr lang="lv-LV" altLang="lv-LV" sz="2400" dirty="0">
                <a:solidFill>
                  <a:srgbClr val="1C1C1C"/>
                </a:solidFill>
              </a:rPr>
              <a:t> </a:t>
            </a:r>
            <a:r>
              <a:rPr lang="en-GB" altLang="lv-LV" sz="2400" b="0" dirty="0">
                <a:solidFill>
                  <a:srgbClr val="1C1C1C"/>
                </a:solidFill>
              </a:rPr>
              <a:t>GCUCCC</a:t>
            </a:r>
            <a:r>
              <a:rPr lang="lv-LV" altLang="lv-LV" sz="2400" b="0" dirty="0">
                <a:solidFill>
                  <a:srgbClr val="1C1C1C"/>
                </a:solidFill>
              </a:rPr>
              <a:t>AAAAAA</a:t>
            </a:r>
            <a:r>
              <a:rPr lang="en-GB" altLang="lv-LV" sz="2400" b="0" dirty="0">
                <a:solidFill>
                  <a:srgbClr val="1C1C1C"/>
                </a:solidFill>
              </a:rPr>
              <a:t> -3’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 rot="5400000">
            <a:off x="1829594" y="5185569"/>
            <a:ext cx="242887" cy="1330325"/>
          </a:xfrm>
          <a:prstGeom prst="rightBrace">
            <a:avLst>
              <a:gd name="adj1" fmla="val 45643"/>
              <a:gd name="adj2" fmla="val 50000"/>
            </a:avLst>
          </a:prstGeom>
          <a:noFill/>
          <a:ln w="12700">
            <a:solidFill>
              <a:srgbClr val="FF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endParaRPr lang="en-GB" altLang="lv-LV">
              <a:solidFill>
                <a:srgbClr val="1C1C1C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05345" y="5967071"/>
            <a:ext cx="998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lv-LV" altLang="lv-LV" sz="1800" dirty="0">
                <a:solidFill>
                  <a:srgbClr val="1C1C1C"/>
                </a:solidFill>
              </a:rPr>
              <a:t>5’- UTR</a:t>
            </a:r>
          </a:p>
          <a:p>
            <a:r>
              <a:rPr lang="lv-LV" altLang="lv-LV" sz="1800" dirty="0">
                <a:solidFill>
                  <a:srgbClr val="1C1C1C"/>
                </a:solidFill>
              </a:rPr>
              <a:t> </a:t>
            </a:r>
            <a:endParaRPr lang="en-GB" altLang="lv-LV" sz="1800" b="0" dirty="0">
              <a:solidFill>
                <a:srgbClr val="1C1C1C"/>
              </a:solidFill>
            </a:endParaRPr>
          </a:p>
        </p:txBody>
      </p:sp>
      <p:sp>
        <p:nvSpPr>
          <p:cNvPr id="2" name="Kreisā figūriekava 1"/>
          <p:cNvSpPr/>
          <p:nvPr/>
        </p:nvSpPr>
        <p:spPr>
          <a:xfrm rot="16200000">
            <a:off x="2132655" y="4413892"/>
            <a:ext cx="468617" cy="2162173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Kreisā figūriekava 15"/>
          <p:cNvSpPr/>
          <p:nvPr/>
        </p:nvSpPr>
        <p:spPr>
          <a:xfrm rot="16200000">
            <a:off x="9479499" y="4287297"/>
            <a:ext cx="409880" cy="2783756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088715" y="5994736"/>
            <a:ext cx="2118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11111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sv-SE" altLang="lv-LV" sz="2000" dirty="0">
                <a:solidFill>
                  <a:srgbClr val="1C1C1C"/>
                </a:solidFill>
              </a:rPr>
              <a:t>3</a:t>
            </a:r>
            <a:r>
              <a:rPr lang="lv-LV" altLang="lv-LV" sz="2000" dirty="0">
                <a:solidFill>
                  <a:srgbClr val="1C1C1C"/>
                </a:solidFill>
              </a:rPr>
              <a:t> ’- UTR</a:t>
            </a:r>
          </a:p>
          <a:p>
            <a:endParaRPr lang="en-GB" altLang="lv-LV" sz="2000" b="0" dirty="0">
              <a:solidFill>
                <a:srgbClr val="1C1C1C"/>
              </a:solidFill>
            </a:endParaRPr>
          </a:p>
        </p:txBody>
      </p:sp>
      <p:pic>
        <p:nvPicPr>
          <p:cNvPr id="18" name="Picture 2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9" y="0"/>
            <a:ext cx="5164854" cy="44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isnstūris 2"/>
          <p:cNvSpPr/>
          <p:nvPr/>
        </p:nvSpPr>
        <p:spPr>
          <a:xfrm>
            <a:off x="6505884" y="1815991"/>
            <a:ext cx="42235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lv-LV" sz="2800" dirty="0">
                <a:solidFill>
                  <a:srgbClr val="1C1C1C"/>
                </a:solidFill>
              </a:rPr>
              <a:t>Could you translate </a:t>
            </a:r>
          </a:p>
          <a:p>
            <a:r>
              <a:rPr lang="sv-SE" altLang="lv-LV" sz="2800" dirty="0">
                <a:solidFill>
                  <a:srgbClr val="1C1C1C"/>
                </a:solidFill>
              </a:rPr>
              <a:t>the small eukaryotic mRNA:</a:t>
            </a:r>
          </a:p>
        </p:txBody>
      </p:sp>
    </p:spTree>
    <p:extLst>
      <p:ext uri="{BB962C8B-B14F-4D97-AF65-F5344CB8AC3E}">
        <p14:creationId xmlns:p14="http://schemas.microsoft.com/office/powerpoint/2010/main" val="30250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2" grpId="0" animBg="1"/>
      <p:bldP spid="16" grpId="0" animBg="1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B77BA-FC4A-48CE-894C-FE14D25A9217}"/>
              </a:ext>
            </a:extLst>
          </p:cNvPr>
          <p:cNvSpPr txBox="1"/>
          <p:nvPr/>
        </p:nvSpPr>
        <p:spPr>
          <a:xfrm>
            <a:off x="2971800" y="66675"/>
            <a:ext cx="438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err="1"/>
              <a:t>Regulation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translation</a:t>
            </a:r>
            <a:r>
              <a:rPr lang="lv-LV" sz="32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357F1-F965-4586-8B9B-296515AEBB3D}"/>
              </a:ext>
            </a:extLst>
          </p:cNvPr>
          <p:cNvSpPr txBox="1"/>
          <p:nvPr/>
        </p:nvSpPr>
        <p:spPr>
          <a:xfrm flipH="1">
            <a:off x="741044" y="1049656"/>
            <a:ext cx="1131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Gene</a:t>
            </a:r>
            <a:r>
              <a:rPr lang="lv-LV" sz="2400" dirty="0"/>
              <a:t> </a:t>
            </a:r>
            <a:r>
              <a:rPr lang="lv-LV" sz="2400" dirty="0" err="1"/>
              <a:t>expression</a:t>
            </a:r>
            <a:r>
              <a:rPr lang="lv-LV" sz="2400" dirty="0"/>
              <a:t> </a:t>
            </a:r>
            <a:r>
              <a:rPr lang="lv-LV" sz="2400" dirty="0" err="1"/>
              <a:t>is</a:t>
            </a:r>
            <a:r>
              <a:rPr lang="lv-LV" sz="2400" dirty="0"/>
              <a:t> </a:t>
            </a:r>
            <a:r>
              <a:rPr lang="lv-LV" sz="2400" dirty="0" err="1"/>
              <a:t>regulated</a:t>
            </a:r>
            <a:r>
              <a:rPr lang="lv-LV" sz="2400" dirty="0"/>
              <a:t> </a:t>
            </a:r>
            <a:r>
              <a:rPr lang="lv-LV" sz="2400" dirty="0" err="1"/>
              <a:t>not</a:t>
            </a:r>
            <a:r>
              <a:rPr lang="lv-LV" sz="2400" dirty="0"/>
              <a:t> </a:t>
            </a:r>
            <a:r>
              <a:rPr lang="lv-LV" sz="2400" dirty="0" err="1"/>
              <a:t>only</a:t>
            </a:r>
            <a:r>
              <a:rPr lang="lv-LV" sz="2400" dirty="0"/>
              <a:t> </a:t>
            </a:r>
            <a:r>
              <a:rPr lang="lv-LV" sz="2400" dirty="0" err="1"/>
              <a:t>on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transcription</a:t>
            </a:r>
            <a:r>
              <a:rPr lang="lv-LV" sz="2400" dirty="0"/>
              <a:t> </a:t>
            </a:r>
            <a:r>
              <a:rPr lang="lv-LV" sz="2400" dirty="0" err="1"/>
              <a:t>level</a:t>
            </a:r>
            <a:r>
              <a:rPr lang="lv-LV" sz="2400" dirty="0"/>
              <a:t> </a:t>
            </a:r>
            <a:r>
              <a:rPr lang="lv-LV" sz="2400" dirty="0" err="1"/>
              <a:t>but</a:t>
            </a:r>
            <a:r>
              <a:rPr lang="lv-LV" sz="2400" dirty="0"/>
              <a:t> </a:t>
            </a:r>
          </a:p>
          <a:p>
            <a:r>
              <a:rPr lang="lv-LV" sz="2400" dirty="0"/>
              <a:t>it </a:t>
            </a:r>
            <a:r>
              <a:rPr lang="lv-LV" sz="2400" dirty="0" err="1"/>
              <a:t>is</a:t>
            </a:r>
            <a:r>
              <a:rPr lang="lv-LV" sz="2400" dirty="0"/>
              <a:t> </a:t>
            </a:r>
            <a:r>
              <a:rPr lang="lv-LV" sz="2400" dirty="0" err="1"/>
              <a:t>also</a:t>
            </a:r>
            <a:r>
              <a:rPr lang="lv-LV" sz="2400" dirty="0"/>
              <a:t> </a:t>
            </a:r>
            <a:r>
              <a:rPr lang="lv-LV" sz="2400" dirty="0" err="1"/>
              <a:t>regulated</a:t>
            </a:r>
            <a:r>
              <a:rPr lang="lv-LV" sz="2400" dirty="0"/>
              <a:t>  </a:t>
            </a:r>
            <a:r>
              <a:rPr lang="lv-LV" sz="2400" dirty="0" err="1"/>
              <a:t>in</a:t>
            </a:r>
            <a:r>
              <a:rPr lang="lv-LV" sz="2400" dirty="0"/>
              <a:t> </a:t>
            </a:r>
            <a:r>
              <a:rPr lang="lv-LV" sz="2400" dirty="0" err="1"/>
              <a:t>translational</a:t>
            </a:r>
            <a:r>
              <a:rPr lang="lv-LV" sz="2400" dirty="0"/>
              <a:t> </a:t>
            </a:r>
            <a:r>
              <a:rPr lang="lv-LV" sz="2400" dirty="0" err="1"/>
              <a:t>level</a:t>
            </a:r>
            <a:r>
              <a:rPr lang="lv-LV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51B0B-7BF9-4CA2-A751-DC2B0E5CE16B}"/>
              </a:ext>
            </a:extLst>
          </p:cNvPr>
          <p:cNvSpPr txBox="1"/>
          <p:nvPr/>
        </p:nvSpPr>
        <p:spPr>
          <a:xfrm flipH="1">
            <a:off x="741044" y="2278859"/>
            <a:ext cx="1131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Translational</a:t>
            </a:r>
            <a:r>
              <a:rPr lang="lv-LV" sz="2400" dirty="0"/>
              <a:t> </a:t>
            </a:r>
            <a:r>
              <a:rPr lang="lv-LV" sz="2400" dirty="0" err="1"/>
              <a:t>control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gene</a:t>
            </a:r>
            <a:r>
              <a:rPr lang="lv-LV" sz="2400" dirty="0"/>
              <a:t> </a:t>
            </a:r>
            <a:r>
              <a:rPr lang="lv-LV" sz="2400" dirty="0" err="1"/>
              <a:t>expression</a:t>
            </a:r>
            <a:r>
              <a:rPr lang="lv-LV" sz="2400" dirty="0"/>
              <a:t> </a:t>
            </a:r>
            <a:r>
              <a:rPr lang="lv-LV" sz="2400" dirty="0" err="1"/>
              <a:t>can</a:t>
            </a:r>
            <a:r>
              <a:rPr lang="lv-LV" sz="2400" dirty="0"/>
              <a:t> </a:t>
            </a:r>
            <a:r>
              <a:rPr lang="lv-LV" sz="2400" dirty="0" err="1"/>
              <a:t>permit</a:t>
            </a:r>
            <a:r>
              <a:rPr lang="lv-LV" sz="2400" dirty="0"/>
              <a:t> a </a:t>
            </a:r>
            <a:r>
              <a:rPr lang="lv-LV" sz="2400" dirty="0" err="1"/>
              <a:t>more</a:t>
            </a:r>
            <a:r>
              <a:rPr lang="lv-LV" sz="2400" dirty="0"/>
              <a:t> </a:t>
            </a:r>
            <a:r>
              <a:rPr lang="lv-LV" sz="2400" dirty="0" err="1"/>
              <a:t>rapid</a:t>
            </a:r>
            <a:r>
              <a:rPr lang="lv-LV" sz="2400" dirty="0"/>
              <a:t> </a:t>
            </a:r>
            <a:r>
              <a:rPr lang="lv-LV" sz="2400" dirty="0" err="1"/>
              <a:t>response</a:t>
            </a:r>
            <a:r>
              <a:rPr lang="lv-LV" sz="2400" dirty="0"/>
              <a:t> to</a:t>
            </a:r>
            <a:endParaRPr lang="en-US" sz="2400" dirty="0"/>
          </a:p>
          <a:p>
            <a:r>
              <a:rPr lang="lv-LV" sz="2400" dirty="0" err="1"/>
              <a:t>altered</a:t>
            </a:r>
            <a:r>
              <a:rPr lang="lv-LV" sz="2400" dirty="0"/>
              <a:t> </a:t>
            </a:r>
            <a:r>
              <a:rPr lang="lv-LV" sz="2400" dirty="0" err="1"/>
              <a:t>environmental</a:t>
            </a:r>
            <a:r>
              <a:rPr lang="lv-LV" sz="2400" dirty="0"/>
              <a:t> stimuli </a:t>
            </a:r>
            <a:r>
              <a:rPr lang="en-US" sz="2400" dirty="0"/>
              <a:t>than the alternative of activating transcription.</a:t>
            </a:r>
            <a:endParaRPr lang="lv-LV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55894-4DA9-4F67-ACCF-A138BE7174E2}"/>
              </a:ext>
            </a:extLst>
          </p:cNvPr>
          <p:cNvSpPr txBox="1"/>
          <p:nvPr/>
        </p:nvSpPr>
        <p:spPr>
          <a:xfrm flipH="1">
            <a:off x="741044" y="3792856"/>
            <a:ext cx="1131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As</a:t>
            </a:r>
            <a:r>
              <a:rPr lang="lv-LV" sz="2400" dirty="0"/>
              <a:t> </a:t>
            </a:r>
            <a:r>
              <a:rPr lang="lv-LV" sz="2400" dirty="0" err="1"/>
              <a:t>with</a:t>
            </a:r>
            <a:r>
              <a:rPr lang="lv-LV" sz="2400" dirty="0"/>
              <a:t> </a:t>
            </a:r>
            <a:r>
              <a:rPr lang="lv-LV" sz="2400" dirty="0" err="1"/>
              <a:t>other</a:t>
            </a:r>
            <a:r>
              <a:rPr lang="lv-LV" sz="2400" dirty="0"/>
              <a:t> </a:t>
            </a:r>
            <a:r>
              <a:rPr lang="lv-LV" sz="2400" dirty="0" err="1"/>
              <a:t>types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regulation</a:t>
            </a:r>
            <a:r>
              <a:rPr lang="lv-LV" sz="2400" dirty="0"/>
              <a:t>, </a:t>
            </a:r>
            <a:r>
              <a:rPr lang="lv-LV" sz="2400" dirty="0" err="1"/>
              <a:t>translation</a:t>
            </a:r>
            <a:r>
              <a:rPr lang="lv-LV" sz="2400" dirty="0"/>
              <a:t> </a:t>
            </a:r>
            <a:r>
              <a:rPr lang="lv-LV" sz="2400" dirty="0" err="1"/>
              <a:t>control</a:t>
            </a:r>
            <a:r>
              <a:rPr lang="lv-LV" sz="2400" dirty="0"/>
              <a:t> </a:t>
            </a:r>
            <a:r>
              <a:rPr lang="lv-LV" sz="2400" dirty="0" err="1"/>
              <a:t>typically</a:t>
            </a:r>
            <a:r>
              <a:rPr lang="lv-LV" sz="2400" dirty="0"/>
              <a:t> </a:t>
            </a:r>
            <a:r>
              <a:rPr lang="lv-LV" sz="2400" dirty="0" err="1"/>
              <a:t>functions</a:t>
            </a:r>
            <a:r>
              <a:rPr lang="lv-LV" sz="2400" dirty="0"/>
              <a:t> </a:t>
            </a:r>
            <a:r>
              <a:rPr lang="lv-LV" sz="2400" dirty="0" err="1"/>
              <a:t>at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level</a:t>
            </a:r>
            <a:endParaRPr lang="lv-LV" sz="2400" dirty="0"/>
          </a:p>
          <a:p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initiation</a:t>
            </a:r>
            <a:r>
              <a:rPr lang="lv-LV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19214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190B-1B55-4053-ADC3-2BD65A9630C2}"/>
              </a:ext>
            </a:extLst>
          </p:cNvPr>
          <p:cNvSpPr txBox="1"/>
          <p:nvPr/>
        </p:nvSpPr>
        <p:spPr>
          <a:xfrm>
            <a:off x="3221373" y="92279"/>
            <a:ext cx="559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Global</a:t>
            </a:r>
            <a:r>
              <a:rPr lang="lv-LV" sz="2800" dirty="0"/>
              <a:t> </a:t>
            </a:r>
            <a:r>
              <a:rPr lang="lv-LV" sz="2800" dirty="0" err="1"/>
              <a:t>regulation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gene</a:t>
            </a:r>
            <a:r>
              <a:rPr lang="lv-LV" sz="2800" dirty="0"/>
              <a:t> </a:t>
            </a:r>
            <a:r>
              <a:rPr lang="lv-LV" sz="2800" dirty="0" err="1"/>
              <a:t>translation</a:t>
            </a:r>
            <a:r>
              <a:rPr lang="lv-LV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8DC47-AE7D-4130-8691-8B10C43EC57F}"/>
              </a:ext>
            </a:extLst>
          </p:cNvPr>
          <p:cNvSpPr txBox="1"/>
          <p:nvPr/>
        </p:nvSpPr>
        <p:spPr>
          <a:xfrm>
            <a:off x="767917" y="747876"/>
            <a:ext cx="1050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err="1"/>
              <a:t>Global</a:t>
            </a:r>
            <a:r>
              <a:rPr lang="lv-LV" sz="2400" dirty="0"/>
              <a:t> </a:t>
            </a:r>
            <a:r>
              <a:rPr lang="lv-LV" sz="2400" dirty="0" err="1"/>
              <a:t>regulation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translation</a:t>
            </a:r>
            <a:r>
              <a:rPr lang="lv-LV" sz="2400" dirty="0"/>
              <a:t> </a:t>
            </a:r>
            <a:r>
              <a:rPr lang="lv-LV" sz="2400" dirty="0" err="1"/>
              <a:t>can</a:t>
            </a:r>
            <a:r>
              <a:rPr lang="lv-LV" sz="2400" dirty="0"/>
              <a:t> </a:t>
            </a:r>
            <a:r>
              <a:rPr lang="lv-LV" sz="2400" dirty="0" err="1"/>
              <a:t>involve</a:t>
            </a:r>
            <a:r>
              <a:rPr lang="lv-LV" sz="2400" dirty="0"/>
              <a:t> </a:t>
            </a:r>
            <a:r>
              <a:rPr lang="lv-LV" sz="2400" dirty="0" err="1"/>
              <a:t>regulation</a:t>
            </a:r>
            <a:r>
              <a:rPr lang="lv-LV" sz="2400" dirty="0"/>
              <a:t> </a:t>
            </a:r>
            <a:r>
              <a:rPr lang="lv-LV" sz="2400" dirty="0" err="1"/>
              <a:t>of</a:t>
            </a:r>
            <a:r>
              <a:rPr lang="lv-LV" sz="2400" dirty="0"/>
              <a:t> </a:t>
            </a:r>
            <a:r>
              <a:rPr lang="lv-LV" sz="2400" dirty="0" err="1"/>
              <a:t>translation</a:t>
            </a:r>
            <a:r>
              <a:rPr lang="lv-LV" sz="2400" dirty="0"/>
              <a:t> </a:t>
            </a:r>
            <a:r>
              <a:rPr lang="lv-LV" sz="2400" dirty="0" err="1"/>
              <a:t>initiation</a:t>
            </a:r>
            <a:r>
              <a:rPr lang="lv-LV" sz="2400" dirty="0"/>
              <a:t> </a:t>
            </a:r>
            <a:r>
              <a:rPr lang="lv-LV" sz="2400" dirty="0" err="1"/>
              <a:t>factors</a:t>
            </a:r>
            <a:r>
              <a:rPr lang="lv-LV" sz="2400" dirty="0"/>
              <a:t> </a:t>
            </a:r>
            <a:r>
              <a:rPr lang="lv-LV" sz="2400" dirty="0" err="1"/>
              <a:t>and</a:t>
            </a:r>
            <a:r>
              <a:rPr lang="lv-LV" sz="2400" dirty="0"/>
              <a:t> </a:t>
            </a:r>
            <a:r>
              <a:rPr lang="lv-LV" sz="2400" dirty="0" err="1"/>
              <a:t>occurs</a:t>
            </a:r>
            <a:r>
              <a:rPr lang="lv-LV" sz="2400" dirty="0"/>
              <a:t> </a:t>
            </a:r>
            <a:r>
              <a:rPr lang="lv-LV" sz="2400" dirty="0" err="1"/>
              <a:t>by</a:t>
            </a:r>
            <a:r>
              <a:rPr lang="lv-LV" sz="2400" dirty="0"/>
              <a:t> </a:t>
            </a:r>
            <a:r>
              <a:rPr lang="lv-LV" sz="2400" dirty="0" err="1"/>
              <a:t>two</a:t>
            </a:r>
            <a:r>
              <a:rPr lang="lv-LV" sz="2400" dirty="0"/>
              <a:t> </a:t>
            </a:r>
            <a:r>
              <a:rPr lang="lv-LV" sz="2400" dirty="0" err="1"/>
              <a:t>main</a:t>
            </a:r>
            <a:r>
              <a:rPr lang="lv-LV" sz="2400" dirty="0"/>
              <a:t> </a:t>
            </a:r>
            <a:r>
              <a:rPr lang="lv-LV" sz="2400" dirty="0" err="1"/>
              <a:t>mechanisms</a:t>
            </a:r>
            <a:r>
              <a:rPr lang="sv-SE" sz="2400" dirty="0"/>
              <a:t>:</a:t>
            </a:r>
            <a:endParaRPr lang="lv-LV" sz="2400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67FAACD-16F3-4CA1-A797-58E4EE7F759A}"/>
              </a:ext>
            </a:extLst>
          </p:cNvPr>
          <p:cNvSpPr/>
          <p:nvPr/>
        </p:nvSpPr>
        <p:spPr>
          <a:xfrm>
            <a:off x="4022298" y="18704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333333"/>
                </a:solidFill>
              </a:rPr>
              <a:t>disruption of the closed loop containing mRNA, eIF4 complex and PABP</a:t>
            </a:r>
          </a:p>
          <a:p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400" dirty="0" err="1"/>
              <a:t>decreased</a:t>
            </a:r>
            <a:r>
              <a:rPr lang="lv-LV" sz="2400" dirty="0"/>
              <a:t> </a:t>
            </a:r>
            <a:r>
              <a:rPr lang="lv-LV" sz="2400" dirty="0" err="1"/>
              <a:t>ternary</a:t>
            </a:r>
            <a:r>
              <a:rPr lang="lv-LV" sz="2400" dirty="0"/>
              <a:t> </a:t>
            </a:r>
            <a:r>
              <a:rPr lang="lv-LV" sz="2400" dirty="0" err="1"/>
              <a:t>complex</a:t>
            </a:r>
            <a:r>
              <a:rPr lang="lv-LV" sz="2400" dirty="0"/>
              <a:t> </a:t>
            </a:r>
            <a:r>
              <a:rPr lang="lv-LV" sz="2400" dirty="0" err="1"/>
              <a:t>formation</a:t>
            </a:r>
            <a:endParaRPr lang="lv-LV" sz="2400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6456DBC-F9E9-4081-A69F-C4E7C9AF5355}"/>
              </a:ext>
            </a:extLst>
          </p:cNvPr>
          <p:cNvGrpSpPr/>
          <p:nvPr/>
        </p:nvGrpSpPr>
        <p:grpSpPr>
          <a:xfrm>
            <a:off x="309562" y="1870458"/>
            <a:ext cx="3462338" cy="2093907"/>
            <a:chOff x="261937" y="1630368"/>
            <a:chExt cx="3462338" cy="2093907"/>
          </a:xfrm>
        </p:grpSpPr>
        <p:pic>
          <p:nvPicPr>
            <p:cNvPr id="5" name="Attēls 4">
              <a:extLst>
                <a:ext uri="{FF2B5EF4-FFF2-40B4-BE49-F238E27FC236}">
                  <a16:creationId xmlns:a16="http://schemas.microsoft.com/office/drawing/2014/main" id="{97DD065F-16BE-4461-9211-CF3FDDD9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937" y="1630368"/>
              <a:ext cx="3324225" cy="1809750"/>
            </a:xfrm>
            <a:prstGeom prst="rect">
              <a:avLst/>
            </a:prstGeom>
          </p:spPr>
        </p:pic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FE6B941D-4EAE-4FE1-B187-2761CE7D9050}"/>
                </a:ext>
              </a:extLst>
            </p:cNvPr>
            <p:cNvSpPr/>
            <p:nvPr/>
          </p:nvSpPr>
          <p:spPr>
            <a:xfrm>
              <a:off x="2171700" y="2905125"/>
              <a:ext cx="1552575" cy="819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5122" name="Picture 2" descr="http://mol-biol4masters.masters.grkraj.org/html/Protein_Synthesis4-Eukaryotic_Mechanism_of_Synthesis_files/image025.jpg">
            <a:extLst>
              <a:ext uri="{FF2B5EF4-FFF2-40B4-BE49-F238E27FC236}">
                <a16:creationId xmlns:a16="http://schemas.microsoft.com/office/drawing/2014/main" id="{0BF753E9-5436-4289-8CA5-A71D56AE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3693091"/>
            <a:ext cx="5281613" cy="309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63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190B-1B55-4053-ADC3-2BD65A9630C2}"/>
              </a:ext>
            </a:extLst>
          </p:cNvPr>
          <p:cNvSpPr txBox="1"/>
          <p:nvPr/>
        </p:nvSpPr>
        <p:spPr>
          <a:xfrm>
            <a:off x="3221373" y="92279"/>
            <a:ext cx="559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Global</a:t>
            </a:r>
            <a:r>
              <a:rPr lang="lv-LV" sz="2800" dirty="0"/>
              <a:t> </a:t>
            </a:r>
            <a:r>
              <a:rPr lang="lv-LV" sz="2800" dirty="0" err="1"/>
              <a:t>regulation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gene</a:t>
            </a:r>
            <a:r>
              <a:rPr lang="lv-LV" sz="2800" dirty="0"/>
              <a:t> </a:t>
            </a:r>
            <a:r>
              <a:rPr lang="lv-LV" sz="2800" dirty="0" err="1"/>
              <a:t>translation</a:t>
            </a:r>
            <a:r>
              <a:rPr lang="lv-LV" sz="2800" dirty="0"/>
              <a:t> 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67FAACD-16F3-4CA1-A797-58E4EE7F759A}"/>
              </a:ext>
            </a:extLst>
          </p:cNvPr>
          <p:cNvSpPr/>
          <p:nvPr/>
        </p:nvSpPr>
        <p:spPr>
          <a:xfrm>
            <a:off x="5056513" y="6051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333333"/>
                </a:solidFill>
              </a:rPr>
              <a:t>Disruption of the closed loop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578C1201-4864-4E6F-856C-9E51D647767C}"/>
              </a:ext>
            </a:extLst>
          </p:cNvPr>
          <p:cNvSpPr/>
          <p:nvPr/>
        </p:nvSpPr>
        <p:spPr>
          <a:xfrm>
            <a:off x="3619756" y="1289594"/>
            <a:ext cx="8057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is achieved by a </a:t>
            </a:r>
            <a:r>
              <a:rPr lang="en-US" b="1" dirty="0">
                <a:solidFill>
                  <a:srgbClr val="333333"/>
                </a:solidFill>
                <a:latin typeface="Open Sans"/>
              </a:rPr>
              <a:t>group of inhibitor proteins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that compete with eIF4G for a binding site on eIF4E, thereby preventing this critical interaction. </a:t>
            </a: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This group of eIF4E-binding proteins, called 4E-BP1, 4E-BP2 and 4E-BP3, are </a:t>
            </a:r>
            <a:r>
              <a:rPr lang="en-US" b="1" dirty="0">
                <a:solidFill>
                  <a:srgbClr val="333333"/>
                </a:solidFill>
                <a:latin typeface="Open Sans"/>
              </a:rPr>
              <a:t>regulated by phosphorylation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 in a pathway downstream of the ‘</a:t>
            </a:r>
            <a:r>
              <a:rPr lang="en-US" u="sng" dirty="0">
                <a:solidFill>
                  <a:srgbClr val="333333"/>
                </a:solidFill>
                <a:latin typeface="Open Sans"/>
              </a:rPr>
              <a:t>m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ammalian </a:t>
            </a:r>
            <a:r>
              <a:rPr lang="en-US" u="sng" dirty="0">
                <a:solidFill>
                  <a:srgbClr val="333333"/>
                </a:solidFill>
                <a:latin typeface="Open Sans"/>
              </a:rPr>
              <a:t>t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arget </a:t>
            </a:r>
            <a:r>
              <a:rPr lang="en-US" u="sng" dirty="0">
                <a:solidFill>
                  <a:srgbClr val="333333"/>
                </a:solidFill>
                <a:latin typeface="Open Sans"/>
              </a:rPr>
              <a:t>o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f </a:t>
            </a:r>
            <a:r>
              <a:rPr lang="en-US" u="sng" dirty="0">
                <a:solidFill>
                  <a:srgbClr val="333333"/>
                </a:solidFill>
                <a:latin typeface="Open Sans"/>
              </a:rPr>
              <a:t>r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apamycin’ (mTOR) kinase. </a:t>
            </a: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333333"/>
                </a:solidFill>
                <a:latin typeface="Open Sans"/>
              </a:rPr>
              <a:t>Signalling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through mTOR leads to the phosphorylation of 4E-BPs, which are then unable to bind eIF4E, allowing it to interact with eIF4G. </a:t>
            </a:r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13FEE886-0254-4851-8E64-9D9B4F687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1066846"/>
            <a:ext cx="1948585" cy="254955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66EE78F9-A33B-43E3-A817-4C04FACD6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8" y="4700587"/>
            <a:ext cx="5581650" cy="1552575"/>
          </a:xfrm>
          <a:prstGeom prst="rect">
            <a:avLst/>
          </a:prstGeom>
        </p:spPr>
      </p:pic>
      <p:grpSp>
        <p:nvGrpSpPr>
          <p:cNvPr id="8" name="Grupa 6">
            <a:extLst>
              <a:ext uri="{FF2B5EF4-FFF2-40B4-BE49-F238E27FC236}">
                <a16:creationId xmlns:a16="http://schemas.microsoft.com/office/drawing/2014/main" id="{A6456DBC-F9E9-4081-A69F-C4E7C9AF5355}"/>
              </a:ext>
            </a:extLst>
          </p:cNvPr>
          <p:cNvGrpSpPr/>
          <p:nvPr/>
        </p:nvGrpSpPr>
        <p:grpSpPr>
          <a:xfrm>
            <a:off x="6500812" y="4764093"/>
            <a:ext cx="3462338" cy="2093907"/>
            <a:chOff x="261937" y="1630368"/>
            <a:chExt cx="3462338" cy="2093907"/>
          </a:xfrm>
        </p:grpSpPr>
        <p:pic>
          <p:nvPicPr>
            <p:cNvPr id="9" name="Attēls 4">
              <a:extLst>
                <a:ext uri="{FF2B5EF4-FFF2-40B4-BE49-F238E27FC236}">
                  <a16:creationId xmlns:a16="http://schemas.microsoft.com/office/drawing/2014/main" id="{97DD065F-16BE-4461-9211-CF3FDDD9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937" y="1630368"/>
              <a:ext cx="3324225" cy="1809750"/>
            </a:xfrm>
            <a:prstGeom prst="rect">
              <a:avLst/>
            </a:prstGeom>
          </p:spPr>
        </p:pic>
        <p:sp>
          <p:nvSpPr>
            <p:cNvPr id="10" name="Taisnstūris 5">
              <a:extLst>
                <a:ext uri="{FF2B5EF4-FFF2-40B4-BE49-F238E27FC236}">
                  <a16:creationId xmlns:a16="http://schemas.microsoft.com/office/drawing/2014/main" id="{FE6B941D-4EAE-4FE1-B187-2761CE7D9050}"/>
                </a:ext>
              </a:extLst>
            </p:cNvPr>
            <p:cNvSpPr/>
            <p:nvPr/>
          </p:nvSpPr>
          <p:spPr>
            <a:xfrm>
              <a:off x="2171700" y="2905125"/>
              <a:ext cx="1552575" cy="819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5268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190B-1B55-4053-ADC3-2BD65A9630C2}"/>
              </a:ext>
            </a:extLst>
          </p:cNvPr>
          <p:cNvSpPr txBox="1"/>
          <p:nvPr/>
        </p:nvSpPr>
        <p:spPr>
          <a:xfrm>
            <a:off x="3221373" y="92279"/>
            <a:ext cx="559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Global</a:t>
            </a:r>
            <a:r>
              <a:rPr lang="lv-LV" sz="2800" dirty="0"/>
              <a:t> </a:t>
            </a:r>
            <a:r>
              <a:rPr lang="lv-LV" sz="2800" dirty="0" err="1"/>
              <a:t>regulation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gene</a:t>
            </a:r>
            <a:r>
              <a:rPr lang="lv-LV" sz="2800" dirty="0"/>
              <a:t> </a:t>
            </a:r>
            <a:r>
              <a:rPr lang="lv-LV" sz="2800" dirty="0" err="1"/>
              <a:t>translation</a:t>
            </a:r>
            <a:r>
              <a:rPr lang="lv-LV" sz="2800" dirty="0"/>
              <a:t> </a:t>
            </a: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667FAACD-16F3-4CA1-A797-58E4EE7F759A}"/>
              </a:ext>
            </a:extLst>
          </p:cNvPr>
          <p:cNvSpPr/>
          <p:nvPr/>
        </p:nvSpPr>
        <p:spPr>
          <a:xfrm>
            <a:off x="3329480" y="84804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u="sng" dirty="0"/>
              <a:t>D</a:t>
            </a:r>
            <a:r>
              <a:rPr lang="lv-LV" sz="2400" u="sng" dirty="0" err="1"/>
              <a:t>ecreased</a:t>
            </a:r>
            <a:r>
              <a:rPr lang="lv-LV" sz="2400" u="sng" dirty="0"/>
              <a:t> </a:t>
            </a:r>
            <a:r>
              <a:rPr lang="lv-LV" sz="2400" u="sng" dirty="0" err="1"/>
              <a:t>ternary</a:t>
            </a:r>
            <a:r>
              <a:rPr lang="lv-LV" sz="2400" u="sng" dirty="0"/>
              <a:t> </a:t>
            </a:r>
            <a:r>
              <a:rPr lang="lv-LV" sz="2400" u="sng" dirty="0" err="1"/>
              <a:t>complex</a:t>
            </a:r>
            <a:r>
              <a:rPr lang="lv-LV" sz="2400" u="sng" dirty="0"/>
              <a:t> </a:t>
            </a:r>
            <a:r>
              <a:rPr lang="lv-LV" sz="2400" u="sng" dirty="0" err="1"/>
              <a:t>formation</a:t>
            </a:r>
            <a:endParaRPr lang="lv-LV" sz="2400" u="sng" dirty="0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2535334B-B205-43F9-830A-C9D9F8C80581}"/>
              </a:ext>
            </a:extLst>
          </p:cNvPr>
          <p:cNvSpPr/>
          <p:nvPr/>
        </p:nvSpPr>
        <p:spPr>
          <a:xfrm>
            <a:off x="4857249" y="165735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The second major mechanism of global regulation is mediated by the </a:t>
            </a:r>
            <a:r>
              <a:rPr lang="en-US" b="1" dirty="0">
                <a:solidFill>
                  <a:srgbClr val="333333"/>
                </a:solidFill>
                <a:latin typeface="Open Sans"/>
              </a:rPr>
              <a:t>phosphorylation of the eIF2 α-subunit on serine 51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by four eIF2α-kinases, GCN2, PERK, HRI and PKR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.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</a:t>
            </a: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Phosphorylation on serine 51 leads to increased affinity of the protein for eIF2B, preventing it from carrying out guanosine nucleotide exchange on other eIF2 molecules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.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</a:t>
            </a: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This results in a reduction in the levels of ternary complex and global inhibition of translation. </a:t>
            </a:r>
            <a:endParaRPr lang="lv-LV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21FA080F-73DB-4CBD-8325-FCCF856F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57350"/>
            <a:ext cx="3301184" cy="2943225"/>
          </a:xfrm>
          <a:prstGeom prst="rect">
            <a:avLst/>
          </a:prstGeom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99F472B8-CF9D-49D0-AED6-1AA61A6B1261}"/>
              </a:ext>
            </a:extLst>
          </p:cNvPr>
          <p:cNvSpPr/>
          <p:nvPr/>
        </p:nvSpPr>
        <p:spPr>
          <a:xfrm>
            <a:off x="609599" y="5421310"/>
            <a:ext cx="103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lv-LV" dirty="0" err="1">
                <a:solidFill>
                  <a:srgbClr val="333333"/>
                </a:solidFill>
                <a:latin typeface="Open Sans"/>
              </a:rPr>
              <a:t>Global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lv-LV" dirty="0" err="1">
                <a:solidFill>
                  <a:srgbClr val="333333"/>
                </a:solidFill>
                <a:latin typeface="Open Sans"/>
              </a:rPr>
              <a:t>inhibition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lv-LV" dirty="0" err="1">
                <a:solidFill>
                  <a:srgbClr val="333333"/>
                </a:solidFill>
                <a:latin typeface="Open Sans"/>
              </a:rPr>
              <a:t>of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lv-LV" dirty="0" err="1">
                <a:solidFill>
                  <a:srgbClr val="333333"/>
                </a:solidFill>
                <a:latin typeface="Open Sans"/>
              </a:rPr>
              <a:t>translation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occurs under conditions of cellular stress, such as amino acid starvation, viral infection and hypoxia and DNA damage</a:t>
            </a:r>
            <a:r>
              <a:rPr lang="lv-LV" dirty="0">
                <a:solidFill>
                  <a:srgbClr val="333333"/>
                </a:solidFill>
                <a:latin typeface="Open Sans"/>
              </a:rPr>
              <a:t>.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 </a:t>
            </a:r>
            <a:endParaRPr lang="lv-LV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660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81" y="1358722"/>
            <a:ext cx="7784647" cy="5307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114" y="244928"/>
            <a:ext cx="1062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The longest word </a:t>
            </a:r>
            <a:r>
              <a:rPr lang="sv-SE" sz="2800" dirty="0"/>
              <a:t>in English is the full chemical name of the protein </a:t>
            </a:r>
            <a:r>
              <a:rPr lang="sv-SE" sz="2800" b="1" dirty="0"/>
              <a:t>titin</a:t>
            </a:r>
            <a:endParaRPr lang="lv-LV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29099" y="801825"/>
            <a:ext cx="2411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189,819 letters</a:t>
            </a:r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32762310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1A11E28C-2BF7-454E-B953-48F8E5F3106B}"/>
              </a:ext>
            </a:extLst>
          </p:cNvPr>
          <p:cNvSpPr/>
          <p:nvPr/>
        </p:nvSpPr>
        <p:spPr>
          <a:xfrm>
            <a:off x="5476875" y="1265810"/>
            <a:ext cx="62471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Most examples of message-specific regulation are dependent upon </a:t>
            </a:r>
            <a:r>
              <a:rPr lang="en-US" sz="2400" b="1" dirty="0">
                <a:solidFill>
                  <a:srgbClr val="333333"/>
                </a:solidFill>
              </a:rPr>
              <a:t>sequence elements</a:t>
            </a:r>
            <a:r>
              <a:rPr lang="en-US" sz="2400" dirty="0">
                <a:solidFill>
                  <a:srgbClr val="333333"/>
                </a:solidFill>
              </a:rPr>
              <a:t>, which may or may not be structured, </a:t>
            </a:r>
            <a:r>
              <a:rPr lang="en-US" sz="2400" b="1" dirty="0">
                <a:solidFill>
                  <a:srgbClr val="333333"/>
                </a:solidFill>
              </a:rPr>
              <a:t>within the 5′ and 3′ UTRs</a:t>
            </a:r>
            <a:r>
              <a:rPr lang="en-US" sz="2400" dirty="0">
                <a:solidFill>
                  <a:srgbClr val="333333"/>
                </a:solidFill>
              </a:rPr>
              <a:t>. </a:t>
            </a:r>
            <a:endParaRPr lang="lv-LV" sz="2400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These are </a:t>
            </a:r>
            <a:endParaRPr lang="lv-LV" sz="2400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400" b="1" dirty="0" err="1">
                <a:solidFill>
                  <a:srgbClr val="333333"/>
                </a:solidFill>
              </a:rPr>
              <a:t>I</a:t>
            </a:r>
            <a:r>
              <a:rPr lang="lv-LV" sz="2400" dirty="0" err="1">
                <a:solidFill>
                  <a:srgbClr val="333333"/>
                </a:solidFill>
              </a:rPr>
              <a:t>nternal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R</a:t>
            </a:r>
            <a:r>
              <a:rPr lang="lv-LV" sz="2400" dirty="0" err="1">
                <a:solidFill>
                  <a:srgbClr val="333333"/>
                </a:solidFill>
              </a:rPr>
              <a:t>ibosome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E</a:t>
            </a:r>
            <a:r>
              <a:rPr lang="lv-LV" sz="2400" dirty="0" err="1">
                <a:solidFill>
                  <a:srgbClr val="333333"/>
                </a:solidFill>
              </a:rPr>
              <a:t>ntry</a:t>
            </a:r>
            <a:r>
              <a:rPr lang="lv-LV" sz="2400" b="1" dirty="0">
                <a:solidFill>
                  <a:srgbClr val="333333"/>
                </a:solidFill>
              </a:rPr>
              <a:t> S</a:t>
            </a:r>
            <a:r>
              <a:rPr lang="lv-LV" sz="2400" dirty="0">
                <a:solidFill>
                  <a:srgbClr val="333333"/>
                </a:solidFill>
              </a:rPr>
              <a:t>egments</a:t>
            </a:r>
            <a:r>
              <a:rPr lang="lv-LV" sz="2400" b="1" dirty="0">
                <a:solidFill>
                  <a:srgbClr val="333333"/>
                </a:solidFill>
              </a:rPr>
              <a:t>- </a:t>
            </a:r>
            <a:r>
              <a:rPr lang="en-US" sz="2400" b="1" dirty="0">
                <a:solidFill>
                  <a:srgbClr val="333333"/>
                </a:solidFill>
              </a:rPr>
              <a:t>IRESs</a:t>
            </a:r>
            <a:r>
              <a:rPr lang="en-US" sz="2400" dirty="0">
                <a:solidFill>
                  <a:srgbClr val="333333"/>
                </a:solidFill>
              </a:rPr>
              <a:t>,</a:t>
            </a:r>
            <a:endParaRPr lang="lv-LV" sz="2400" dirty="0">
              <a:solidFill>
                <a:srgbClr val="333333"/>
              </a:solidFill>
            </a:endParaRPr>
          </a:p>
          <a:p>
            <a:r>
              <a:rPr lang="en-US" sz="2400" dirty="0">
                <a:solidFill>
                  <a:srgbClr val="333333"/>
                </a:solidFill>
              </a:rPr>
              <a:t> </a:t>
            </a: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400" b="1" dirty="0" err="1">
                <a:solidFill>
                  <a:srgbClr val="333333"/>
                </a:solidFill>
              </a:rPr>
              <a:t>U</a:t>
            </a:r>
            <a:r>
              <a:rPr lang="lv-LV" sz="2400" dirty="0" err="1">
                <a:solidFill>
                  <a:srgbClr val="333333"/>
                </a:solidFill>
              </a:rPr>
              <a:t>pstream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O</a:t>
            </a:r>
            <a:r>
              <a:rPr lang="lv-LV" sz="2400" dirty="0" err="1">
                <a:solidFill>
                  <a:srgbClr val="333333"/>
                </a:solidFill>
              </a:rPr>
              <a:t>pen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R</a:t>
            </a:r>
            <a:r>
              <a:rPr lang="lv-LV" sz="2400" dirty="0" err="1">
                <a:solidFill>
                  <a:srgbClr val="333333"/>
                </a:solidFill>
              </a:rPr>
              <a:t>eading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F</a:t>
            </a:r>
            <a:r>
              <a:rPr lang="lv-LV" sz="2400" dirty="0" err="1">
                <a:solidFill>
                  <a:srgbClr val="333333"/>
                </a:solidFill>
              </a:rPr>
              <a:t>rames</a:t>
            </a:r>
            <a:r>
              <a:rPr lang="lv-LV" sz="2400" b="1" dirty="0">
                <a:solidFill>
                  <a:srgbClr val="333333"/>
                </a:solidFill>
              </a:rPr>
              <a:t> – </a:t>
            </a:r>
            <a:r>
              <a:rPr lang="en-US" sz="2400" b="1" dirty="0" err="1">
                <a:solidFill>
                  <a:srgbClr val="333333"/>
                </a:solidFill>
              </a:rPr>
              <a:t>uORFs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dirty="0" err="1">
                <a:solidFill>
                  <a:srgbClr val="333333"/>
                </a:solidFill>
              </a:rPr>
              <a:t>and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lv-LV" sz="2400" b="1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400" b="1" dirty="0" err="1">
                <a:solidFill>
                  <a:srgbClr val="333333"/>
                </a:solidFill>
              </a:rPr>
              <a:t>micro</a:t>
            </a:r>
            <a:r>
              <a:rPr lang="lv-LV" sz="2400" b="1" dirty="0">
                <a:solidFill>
                  <a:srgbClr val="333333"/>
                </a:solidFill>
              </a:rPr>
              <a:t> RNA </a:t>
            </a:r>
            <a:r>
              <a:rPr lang="lv-LV" sz="2400" b="1" dirty="0" err="1">
                <a:solidFill>
                  <a:srgbClr val="333333"/>
                </a:solidFill>
              </a:rPr>
              <a:t>target</a:t>
            </a:r>
            <a:r>
              <a:rPr lang="lv-LV" sz="2400" b="1" dirty="0">
                <a:solidFill>
                  <a:srgbClr val="333333"/>
                </a:solidFill>
              </a:rPr>
              <a:t> </a:t>
            </a:r>
            <a:r>
              <a:rPr lang="lv-LV" sz="2400" b="1" dirty="0" err="1">
                <a:solidFill>
                  <a:srgbClr val="333333"/>
                </a:solidFill>
              </a:rPr>
              <a:t>sites</a:t>
            </a:r>
            <a:r>
              <a:rPr lang="lv-LV" sz="2400" b="1" dirty="0">
                <a:solidFill>
                  <a:srgbClr val="333333"/>
                </a:solidFill>
              </a:rPr>
              <a:t>- </a:t>
            </a:r>
            <a:r>
              <a:rPr lang="en-US" sz="2400" dirty="0" err="1">
                <a:solidFill>
                  <a:srgbClr val="333333"/>
                </a:solidFill>
              </a:rPr>
              <a:t>miR</a:t>
            </a:r>
            <a:r>
              <a:rPr lang="en-US" sz="2400" dirty="0">
                <a:solidFill>
                  <a:srgbClr val="333333"/>
                </a:solidFill>
              </a:rPr>
              <a:t>-binding sites</a:t>
            </a:r>
            <a:r>
              <a:rPr lang="lv-LV" sz="2400" dirty="0">
                <a:solidFill>
                  <a:srgbClr val="333333"/>
                </a:solidFill>
              </a:rPr>
              <a:t>.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endParaRPr lang="lv-LV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79BC4-B77E-4879-A209-3FF55A7C5B07}"/>
              </a:ext>
            </a:extLst>
          </p:cNvPr>
          <p:cNvSpPr txBox="1"/>
          <p:nvPr/>
        </p:nvSpPr>
        <p:spPr>
          <a:xfrm>
            <a:off x="2393415" y="79166"/>
            <a:ext cx="6913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mRNA- specific regulation</a:t>
            </a:r>
            <a:r>
              <a:rPr lang="lv-LV" sz="3200" dirty="0"/>
              <a:t> </a:t>
            </a:r>
            <a:r>
              <a:rPr lang="lv-LV" sz="3200" dirty="0" err="1"/>
              <a:t>of</a:t>
            </a:r>
            <a:r>
              <a:rPr lang="lv-LV" sz="3200" dirty="0"/>
              <a:t> </a:t>
            </a:r>
            <a:r>
              <a:rPr lang="lv-LV" sz="3200" dirty="0" err="1"/>
              <a:t>translation</a:t>
            </a:r>
            <a:r>
              <a:rPr lang="sv-SE" sz="3200" dirty="0"/>
              <a:t> </a:t>
            </a:r>
            <a:endParaRPr lang="lv-LV" sz="3200" dirty="0"/>
          </a:p>
        </p:txBody>
      </p:sp>
      <p:pic>
        <p:nvPicPr>
          <p:cNvPr id="2050" name="Picture 2" descr="Figure 4">
            <a:extLst>
              <a:ext uri="{FF2B5EF4-FFF2-40B4-BE49-F238E27FC236}">
                <a16:creationId xmlns:a16="http://schemas.microsoft.com/office/drawing/2014/main" id="{4029D35E-6283-4706-A41B-A86C3BD4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847850"/>
            <a:ext cx="4932059" cy="40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EF554C47-84CD-4E00-A191-81D010D2348D}"/>
              </a:ext>
            </a:extLst>
          </p:cNvPr>
          <p:cNvSpPr/>
          <p:nvPr/>
        </p:nvSpPr>
        <p:spPr>
          <a:xfrm>
            <a:off x="314324" y="737471"/>
            <a:ext cx="1172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In addition to the global mechanisms of translation, there are other mRNA-specific mechanisms at work. </a:t>
            </a:r>
            <a:endParaRPr lang="lv-LV" sz="2400" dirty="0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1369EA5A-5C37-49B0-A056-35600E1EB288}"/>
              </a:ext>
            </a:extLst>
          </p:cNvPr>
          <p:cNvSpPr/>
          <p:nvPr/>
        </p:nvSpPr>
        <p:spPr>
          <a:xfrm>
            <a:off x="3488859" y="6069507"/>
            <a:ext cx="7024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lv-LV" sz="2400" dirty="0" err="1">
                <a:solidFill>
                  <a:srgbClr val="333333"/>
                </a:solidFill>
              </a:rPr>
              <a:t>They</a:t>
            </a:r>
            <a:r>
              <a:rPr lang="en-US" sz="2400" dirty="0">
                <a:solidFill>
                  <a:srgbClr val="333333"/>
                </a:solidFill>
              </a:rPr>
              <a:t> may function independently or in combination</a:t>
            </a:r>
            <a:r>
              <a:rPr lang="lv-LV" sz="2400" dirty="0">
                <a:solidFill>
                  <a:srgbClr val="333333"/>
                </a:solidFill>
              </a:rPr>
              <a:t>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0138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8B700ACD-3F8A-4B0A-B2EA-3FE896BE7B8A}"/>
              </a:ext>
            </a:extLst>
          </p:cNvPr>
          <p:cNvSpPr/>
          <p:nvPr/>
        </p:nvSpPr>
        <p:spPr>
          <a:xfrm>
            <a:off x="1124262" y="137783"/>
            <a:ext cx="11448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Elements in the 5′ or 3′ UTRs that regulate mRNA translation</a:t>
            </a:r>
            <a:endParaRPr lang="lv-LV" sz="3200" dirty="0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8CFDA2A1-EB01-4D7D-85E5-57396CD6D509}"/>
              </a:ext>
            </a:extLst>
          </p:cNvPr>
          <p:cNvSpPr/>
          <p:nvPr/>
        </p:nvSpPr>
        <p:spPr>
          <a:xfrm>
            <a:off x="2727254" y="951955"/>
            <a:ext cx="6040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u="sng" dirty="0" err="1">
                <a:solidFill>
                  <a:srgbClr val="333333"/>
                </a:solidFill>
              </a:rPr>
              <a:t>Internal</a:t>
            </a:r>
            <a:r>
              <a:rPr lang="lv-LV" sz="2800" u="sng" dirty="0">
                <a:solidFill>
                  <a:srgbClr val="333333"/>
                </a:solidFill>
              </a:rPr>
              <a:t> </a:t>
            </a:r>
            <a:r>
              <a:rPr lang="lv-LV" sz="2800" u="sng" dirty="0" err="1">
                <a:solidFill>
                  <a:srgbClr val="333333"/>
                </a:solidFill>
              </a:rPr>
              <a:t>ribosome</a:t>
            </a:r>
            <a:r>
              <a:rPr lang="lv-LV" sz="2800" u="sng" dirty="0">
                <a:solidFill>
                  <a:srgbClr val="333333"/>
                </a:solidFill>
              </a:rPr>
              <a:t> </a:t>
            </a:r>
            <a:r>
              <a:rPr lang="lv-LV" sz="2800" u="sng" dirty="0" err="1">
                <a:solidFill>
                  <a:srgbClr val="333333"/>
                </a:solidFill>
              </a:rPr>
              <a:t>entry</a:t>
            </a:r>
            <a:r>
              <a:rPr lang="lv-LV" sz="2800" u="sng" dirty="0">
                <a:solidFill>
                  <a:srgbClr val="333333"/>
                </a:solidFill>
              </a:rPr>
              <a:t> segments (IRES)</a:t>
            </a:r>
            <a:endParaRPr lang="lv-LV" sz="2800" u="sng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054FB7A7-BC86-4465-BF3E-609A1CC083D0}"/>
              </a:ext>
            </a:extLst>
          </p:cNvPr>
          <p:cNvSpPr/>
          <p:nvPr/>
        </p:nvSpPr>
        <p:spPr>
          <a:xfrm>
            <a:off x="423863" y="1475175"/>
            <a:ext cx="12047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333333"/>
                </a:solidFill>
              </a:rPr>
              <a:t>IRESs</a:t>
            </a:r>
            <a:r>
              <a:rPr lang="en-US" sz="2400" dirty="0">
                <a:solidFill>
                  <a:srgbClr val="333333"/>
                </a:solidFill>
              </a:rPr>
              <a:t> are typically </a:t>
            </a:r>
            <a:r>
              <a:rPr lang="en-US" sz="2400" b="1" dirty="0">
                <a:solidFill>
                  <a:srgbClr val="333333"/>
                </a:solidFill>
              </a:rPr>
              <a:t>highly structured RNA elements in the 5′ UTR</a:t>
            </a:r>
            <a:r>
              <a:rPr lang="en-US" sz="2400" dirty="0">
                <a:solidFill>
                  <a:srgbClr val="333333"/>
                </a:solidFill>
              </a:rPr>
              <a:t> that allow </a:t>
            </a:r>
            <a:r>
              <a:rPr lang="en-US" sz="2400" b="1" dirty="0">
                <a:solidFill>
                  <a:srgbClr val="333333"/>
                </a:solidFill>
              </a:rPr>
              <a:t>binding of ribosomes</a:t>
            </a:r>
            <a:r>
              <a:rPr lang="en-US" sz="2400" dirty="0">
                <a:solidFill>
                  <a:srgbClr val="333333"/>
                </a:solidFill>
              </a:rPr>
              <a:t> at or near the AUG start codon</a:t>
            </a:r>
            <a:r>
              <a:rPr lang="en-US" sz="2400" b="1" dirty="0">
                <a:solidFill>
                  <a:srgbClr val="333333"/>
                </a:solidFill>
              </a:rPr>
              <a:t>, independent of cap recognition</a:t>
            </a:r>
            <a:r>
              <a:rPr lang="en-US" sz="2400" dirty="0">
                <a:solidFill>
                  <a:srgbClr val="333333"/>
                </a:solidFill>
              </a:rPr>
              <a:t>. </a:t>
            </a: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/>
              <a:t>H</a:t>
            </a:r>
            <a:r>
              <a:rPr lang="en-US" sz="2400" dirty="0" err="1"/>
              <a:t>ave</a:t>
            </a:r>
            <a:r>
              <a:rPr lang="en-US" sz="2400" dirty="0"/>
              <a:t> been shown to activate or maintain translation following a range of cellular stresses that compromise the cap-binding complex</a:t>
            </a:r>
            <a:r>
              <a:rPr lang="lv-LV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  <p:pic>
        <p:nvPicPr>
          <p:cNvPr id="6146" name="Picture 2" descr="IRES mediated.jpg">
            <a:extLst>
              <a:ext uri="{FF2B5EF4-FFF2-40B4-BE49-F238E27FC236}">
                <a16:creationId xmlns:a16="http://schemas.microsoft.com/office/drawing/2014/main" id="{CFC29C98-C690-45E3-9BDE-D1CA4212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1" y="3514725"/>
            <a:ext cx="48101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0E4F7C1B-0C53-4D50-851D-A49376E8EAA4}"/>
              </a:ext>
            </a:extLst>
          </p:cNvPr>
          <p:cNvSpPr/>
          <p:nvPr/>
        </p:nvSpPr>
        <p:spPr>
          <a:xfrm>
            <a:off x="5720075" y="362473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They are assisted by proteins, </a:t>
            </a:r>
            <a:r>
              <a:rPr lang="en-US" sz="2400" b="1" dirty="0"/>
              <a:t>IRES </a:t>
            </a:r>
            <a:r>
              <a:rPr lang="en-US" sz="2400" b="1" i="1" dirty="0"/>
              <a:t>trans</a:t>
            </a:r>
            <a:r>
              <a:rPr lang="en-US" sz="2400" b="1" dirty="0"/>
              <a:t>-acting factors (ITAFs), </a:t>
            </a:r>
            <a:r>
              <a:rPr lang="en-US" sz="2400" dirty="0"/>
              <a:t>which bind to the IRES and modify its structure and/or interact with other elements of the translation machinery</a:t>
            </a:r>
            <a:r>
              <a:rPr lang="lv-LV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It is estimated that 10% of mRNAs contain IRES elements within their 5′ UTRs</a:t>
            </a:r>
            <a:r>
              <a:rPr lang="lv-LV" sz="2400" dirty="0"/>
              <a:t>.</a:t>
            </a:r>
            <a:endParaRPr lang="lv-LV" sz="4000" dirty="0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F5EA72B8-F765-4F5E-9E97-47C11FA61866}"/>
              </a:ext>
            </a:extLst>
          </p:cNvPr>
          <p:cNvSpPr/>
          <p:nvPr/>
        </p:nvSpPr>
        <p:spPr>
          <a:xfrm>
            <a:off x="3096308" y="6044684"/>
            <a:ext cx="63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IRES </a:t>
            </a:r>
          </a:p>
        </p:txBody>
      </p:sp>
    </p:spTree>
    <p:extLst>
      <p:ext uri="{BB962C8B-B14F-4D97-AF65-F5344CB8AC3E}">
        <p14:creationId xmlns:p14="http://schemas.microsoft.com/office/powerpoint/2010/main" val="40228397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8B700ACD-3F8A-4B0A-B2EA-3FE896BE7B8A}"/>
              </a:ext>
            </a:extLst>
          </p:cNvPr>
          <p:cNvSpPr/>
          <p:nvPr/>
        </p:nvSpPr>
        <p:spPr>
          <a:xfrm>
            <a:off x="1124262" y="137783"/>
            <a:ext cx="11448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Elements in the 5′ or 3′ UTRs that regulate mRNA translation</a:t>
            </a:r>
            <a:endParaRPr lang="lv-LV" sz="3200" dirty="0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8CFDA2A1-EB01-4D7D-85E5-57396CD6D509}"/>
              </a:ext>
            </a:extLst>
          </p:cNvPr>
          <p:cNvSpPr/>
          <p:nvPr/>
        </p:nvSpPr>
        <p:spPr>
          <a:xfrm>
            <a:off x="2727254" y="951955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err="1">
                <a:solidFill>
                  <a:srgbClr val="333333"/>
                </a:solidFill>
              </a:rPr>
              <a:t>U</a:t>
            </a:r>
            <a:r>
              <a:rPr lang="lv-LV" sz="2800" dirty="0" err="1">
                <a:solidFill>
                  <a:srgbClr val="333333"/>
                </a:solidFill>
              </a:rPr>
              <a:t>pstream</a:t>
            </a:r>
            <a:r>
              <a:rPr lang="lv-LV" sz="2800" b="1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O</a:t>
            </a:r>
            <a:r>
              <a:rPr lang="lv-LV" sz="2800" dirty="0" err="1">
                <a:solidFill>
                  <a:srgbClr val="333333"/>
                </a:solidFill>
              </a:rPr>
              <a:t>pen</a:t>
            </a:r>
            <a:r>
              <a:rPr lang="lv-LV" sz="2800" b="1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R</a:t>
            </a:r>
            <a:r>
              <a:rPr lang="lv-LV" sz="2800" dirty="0" err="1">
                <a:solidFill>
                  <a:srgbClr val="333333"/>
                </a:solidFill>
              </a:rPr>
              <a:t>eading</a:t>
            </a:r>
            <a:r>
              <a:rPr lang="lv-LV" sz="2800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F</a:t>
            </a:r>
            <a:r>
              <a:rPr lang="lv-LV" sz="2800" dirty="0" err="1">
                <a:solidFill>
                  <a:srgbClr val="333333"/>
                </a:solidFill>
              </a:rPr>
              <a:t>rames</a:t>
            </a:r>
            <a:r>
              <a:rPr lang="lv-LV" sz="2800" b="1" dirty="0">
                <a:solidFill>
                  <a:srgbClr val="333333"/>
                </a:solidFill>
              </a:rPr>
              <a:t> – </a:t>
            </a:r>
            <a:r>
              <a:rPr lang="en-US" sz="2800" b="1" dirty="0" err="1">
                <a:solidFill>
                  <a:srgbClr val="333333"/>
                </a:solidFill>
              </a:rPr>
              <a:t>uORFs</a:t>
            </a:r>
            <a:endParaRPr lang="lv-LV" sz="2800" u="sng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054FB7A7-BC86-4465-BF3E-609A1CC083D0}"/>
              </a:ext>
            </a:extLst>
          </p:cNvPr>
          <p:cNvSpPr/>
          <p:nvPr/>
        </p:nvSpPr>
        <p:spPr>
          <a:xfrm>
            <a:off x="348346" y="1839781"/>
            <a:ext cx="120470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Upstream open reading frames (</a:t>
            </a:r>
            <a:r>
              <a:rPr lang="en-US" sz="2400" dirty="0" err="1">
                <a:solidFill>
                  <a:srgbClr val="333333"/>
                </a:solidFill>
              </a:rPr>
              <a:t>uORFs</a:t>
            </a:r>
            <a:r>
              <a:rPr lang="en-US" sz="2400" dirty="0">
                <a:solidFill>
                  <a:srgbClr val="333333"/>
                </a:solidFill>
              </a:rPr>
              <a:t>)</a:t>
            </a:r>
            <a:r>
              <a:rPr lang="en-US" sz="2400" dirty="0">
                <a:solidFill>
                  <a:srgbClr val="222222"/>
                </a:solidFill>
              </a:rPr>
              <a:t> are sequences defined by an initiation codon in </a:t>
            </a:r>
            <a:r>
              <a:rPr lang="en-US" sz="2400" b="1" dirty="0">
                <a:solidFill>
                  <a:srgbClr val="222222"/>
                </a:solidFill>
              </a:rPr>
              <a:t>frame</a:t>
            </a:r>
            <a:r>
              <a:rPr lang="en-US" sz="2400" dirty="0">
                <a:solidFill>
                  <a:srgbClr val="222222"/>
                </a:solidFill>
              </a:rPr>
              <a:t> with a termination codon located </a:t>
            </a:r>
            <a:r>
              <a:rPr lang="en-US" sz="2400" b="1" dirty="0">
                <a:solidFill>
                  <a:srgbClr val="222222"/>
                </a:solidFill>
              </a:rPr>
              <a:t>upstream</a:t>
            </a:r>
            <a:r>
              <a:rPr lang="en-US" sz="2400" dirty="0">
                <a:solidFill>
                  <a:srgbClr val="222222"/>
                </a:solidFill>
              </a:rPr>
              <a:t> or downstream of the main AUG. 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     They are </a:t>
            </a:r>
            <a:r>
              <a:rPr lang="lv-LV" sz="2400" dirty="0" err="1">
                <a:solidFill>
                  <a:srgbClr val="333333"/>
                </a:solidFill>
              </a:rPr>
              <a:t>located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lv-LV" sz="2400" dirty="0" err="1">
                <a:solidFill>
                  <a:srgbClr val="333333"/>
                </a:solidFill>
              </a:rPr>
              <a:t>in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lv-LV" sz="2400" dirty="0" err="1">
                <a:solidFill>
                  <a:srgbClr val="333333"/>
                </a:solidFill>
              </a:rPr>
              <a:t>the</a:t>
            </a:r>
            <a:r>
              <a:rPr lang="lv-LV" sz="2400" dirty="0">
                <a:solidFill>
                  <a:srgbClr val="333333"/>
                </a:solidFill>
              </a:rPr>
              <a:t> </a:t>
            </a:r>
            <a:r>
              <a:rPr lang="en-US" sz="2400" b="1" dirty="0">
                <a:solidFill>
                  <a:srgbClr val="333333"/>
                </a:solidFill>
              </a:rPr>
              <a:t>5′ UTR</a:t>
            </a:r>
            <a:r>
              <a:rPr lang="lv-LV" sz="2400" dirty="0">
                <a:solidFill>
                  <a:srgbClr val="333333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222222"/>
                </a:solidFill>
              </a:rPr>
              <a:t>uORFs</a:t>
            </a:r>
            <a:r>
              <a:rPr lang="en-US" sz="2400" dirty="0">
                <a:solidFill>
                  <a:srgbClr val="222222"/>
                </a:solidFill>
              </a:rPr>
              <a:t> correlate with significantly reduced protein expression levels because </a:t>
            </a:r>
          </a:p>
          <a:p>
            <a:r>
              <a:rPr lang="en-US" sz="2400" dirty="0">
                <a:solidFill>
                  <a:srgbClr val="222222"/>
                </a:solidFill>
              </a:rPr>
              <a:t>they reduce the efficiency of translation initiation of the main downstream ORF in unstressed conditions.</a:t>
            </a: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47F5F72-2D54-4738-B80C-669FCC49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4994834"/>
            <a:ext cx="5046953" cy="7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577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8CFDA2A1-EB01-4D7D-85E5-57396CD6D509}"/>
              </a:ext>
            </a:extLst>
          </p:cNvPr>
          <p:cNvSpPr/>
          <p:nvPr/>
        </p:nvSpPr>
        <p:spPr>
          <a:xfrm>
            <a:off x="1498529" y="170905"/>
            <a:ext cx="6186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 err="1">
                <a:solidFill>
                  <a:srgbClr val="333333"/>
                </a:solidFill>
              </a:rPr>
              <a:t>U</a:t>
            </a:r>
            <a:r>
              <a:rPr lang="lv-LV" sz="2800" dirty="0" err="1">
                <a:solidFill>
                  <a:srgbClr val="333333"/>
                </a:solidFill>
              </a:rPr>
              <a:t>pstream</a:t>
            </a:r>
            <a:r>
              <a:rPr lang="lv-LV" sz="2800" b="1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O</a:t>
            </a:r>
            <a:r>
              <a:rPr lang="lv-LV" sz="2800" dirty="0" err="1">
                <a:solidFill>
                  <a:srgbClr val="333333"/>
                </a:solidFill>
              </a:rPr>
              <a:t>pen</a:t>
            </a:r>
            <a:r>
              <a:rPr lang="lv-LV" sz="2800" b="1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R</a:t>
            </a:r>
            <a:r>
              <a:rPr lang="lv-LV" sz="2800" dirty="0" err="1">
                <a:solidFill>
                  <a:srgbClr val="333333"/>
                </a:solidFill>
              </a:rPr>
              <a:t>eading</a:t>
            </a:r>
            <a:r>
              <a:rPr lang="lv-LV" sz="2800" dirty="0">
                <a:solidFill>
                  <a:srgbClr val="333333"/>
                </a:solidFill>
              </a:rPr>
              <a:t> </a:t>
            </a:r>
            <a:r>
              <a:rPr lang="lv-LV" sz="2800" b="1" dirty="0" err="1">
                <a:solidFill>
                  <a:srgbClr val="333333"/>
                </a:solidFill>
              </a:rPr>
              <a:t>F</a:t>
            </a:r>
            <a:r>
              <a:rPr lang="lv-LV" sz="2800" dirty="0" err="1">
                <a:solidFill>
                  <a:srgbClr val="333333"/>
                </a:solidFill>
              </a:rPr>
              <a:t>rames</a:t>
            </a:r>
            <a:r>
              <a:rPr lang="lv-LV" sz="2800" b="1" dirty="0">
                <a:solidFill>
                  <a:srgbClr val="333333"/>
                </a:solidFill>
              </a:rPr>
              <a:t> – </a:t>
            </a:r>
            <a:r>
              <a:rPr lang="en-US" sz="2800" b="1" dirty="0" err="1">
                <a:solidFill>
                  <a:srgbClr val="333333"/>
                </a:solidFill>
              </a:rPr>
              <a:t>uORFs</a:t>
            </a:r>
            <a:endParaRPr lang="lv-LV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866899"/>
            <a:ext cx="2640705" cy="37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224" y="838885"/>
            <a:ext cx="11515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uORF</a:t>
            </a:r>
            <a:r>
              <a:rPr lang="en-US" sz="2400" dirty="0"/>
              <a:t>-mediated translational control can occur through different mechanisms.</a:t>
            </a:r>
            <a:endParaRPr lang="lv-LV" sz="2400" dirty="0"/>
          </a:p>
        </p:txBody>
      </p:sp>
      <p:sp>
        <p:nvSpPr>
          <p:cNvPr id="6" name="Rectangle 5"/>
          <p:cNvSpPr/>
          <p:nvPr/>
        </p:nvSpPr>
        <p:spPr>
          <a:xfrm>
            <a:off x="4171950" y="1528286"/>
            <a:ext cx="809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) The leaky scanning mechanism is dependent on the efficiency of </a:t>
            </a:r>
            <a:r>
              <a:rPr lang="en-US" dirty="0" err="1"/>
              <a:t>uAUG</a:t>
            </a:r>
            <a:r>
              <a:rPr lang="en-US" dirty="0"/>
              <a:t> recognition; sometimes the ribosome can translate the </a:t>
            </a:r>
            <a:r>
              <a:rPr lang="en-US" dirty="0" err="1"/>
              <a:t>uORF</a:t>
            </a:r>
            <a:r>
              <a:rPr lang="en-US" dirty="0"/>
              <a:t>, but other times the scanning machinery bypasses the </a:t>
            </a:r>
            <a:r>
              <a:rPr lang="en-US" dirty="0" err="1"/>
              <a:t>uAUG</a:t>
            </a:r>
            <a:r>
              <a:rPr lang="en-US" dirty="0"/>
              <a:t>, recognizing the downstream AUG and translating the main ORF. </a:t>
            </a:r>
            <a:endParaRPr lang="lv-LV" dirty="0"/>
          </a:p>
        </p:txBody>
      </p:sp>
      <p:sp>
        <p:nvSpPr>
          <p:cNvPr id="11" name="Rectangle 10"/>
          <p:cNvSpPr/>
          <p:nvPr/>
        </p:nvSpPr>
        <p:spPr>
          <a:xfrm>
            <a:off x="4133850" y="2909411"/>
            <a:ext cx="760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When a scanning ribosome recognizes and translates a functional </a:t>
            </a:r>
            <a:r>
              <a:rPr lang="en-US" dirty="0" err="1"/>
              <a:t>uORF</a:t>
            </a:r>
            <a:r>
              <a:rPr lang="en-US" dirty="0"/>
              <a:t>, there is synthesis of a small peptide; if translation termination of the </a:t>
            </a:r>
            <a:r>
              <a:rPr lang="en-US" dirty="0" err="1"/>
              <a:t>uORF</a:t>
            </a:r>
            <a:r>
              <a:rPr lang="en-US" dirty="0"/>
              <a:t> is efficient, both 60S and 40S ribosomal subunits might dissociate from the transcript and the main ORF is not translated.</a:t>
            </a:r>
            <a:endParaRPr lang="lv-LV" dirty="0"/>
          </a:p>
        </p:txBody>
      </p:sp>
      <p:sp>
        <p:nvSpPr>
          <p:cNvPr id="12" name="Rectangle 11"/>
          <p:cNvSpPr/>
          <p:nvPr/>
        </p:nvSpPr>
        <p:spPr>
          <a:xfrm>
            <a:off x="4086225" y="4267111"/>
            <a:ext cx="752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) A </a:t>
            </a:r>
            <a:r>
              <a:rPr lang="en-US" dirty="0" err="1"/>
              <a:t>uORF</a:t>
            </a:r>
            <a:r>
              <a:rPr lang="en-US" dirty="0"/>
              <a:t> can repress translation of the main ORF in a peptide-dependent manner; in this case, the </a:t>
            </a:r>
            <a:r>
              <a:rPr lang="en-US" dirty="0" err="1"/>
              <a:t>uORF</a:t>
            </a:r>
            <a:r>
              <a:rPr lang="en-US" dirty="0"/>
              <a:t>-encoded peptide interacts with the translating machinery and promotes ribosome blockage. </a:t>
            </a:r>
            <a:endParaRPr lang="lv-LV" dirty="0"/>
          </a:p>
        </p:txBody>
      </p:sp>
      <p:sp>
        <p:nvSpPr>
          <p:cNvPr id="13" name="Rectangle 12"/>
          <p:cNvSpPr/>
          <p:nvPr/>
        </p:nvSpPr>
        <p:spPr>
          <a:xfrm>
            <a:off x="4162425" y="5391061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E</a:t>
            </a:r>
            <a:r>
              <a:rPr lang="en-US" dirty="0"/>
              <a:t>) After translation termination of the </a:t>
            </a:r>
            <a:r>
              <a:rPr lang="en-US" dirty="0" err="1"/>
              <a:t>uORF</a:t>
            </a:r>
            <a:r>
              <a:rPr lang="en-US" dirty="0"/>
              <a:t>, the 40S ribosomal subunit can remain associated with the transcript, resume scanning, and recognize the downstream main AUG—a mechanism designated as translation </a:t>
            </a:r>
            <a:r>
              <a:rPr lang="en-US" dirty="0" err="1"/>
              <a:t>reinitiation</a:t>
            </a:r>
            <a:r>
              <a:rPr lang="en-US" dirty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81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8B700ACD-3F8A-4B0A-B2EA-3FE896BE7B8A}"/>
              </a:ext>
            </a:extLst>
          </p:cNvPr>
          <p:cNvSpPr/>
          <p:nvPr/>
        </p:nvSpPr>
        <p:spPr>
          <a:xfrm>
            <a:off x="1124263" y="137783"/>
            <a:ext cx="10133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Elements in the 5′ or 3′ UTRs that regulate mRNA translation</a:t>
            </a:r>
            <a:endParaRPr lang="lv-LV" sz="2800" dirty="0"/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054FB7A7-BC86-4465-BF3E-609A1CC083D0}"/>
              </a:ext>
            </a:extLst>
          </p:cNvPr>
          <p:cNvSpPr/>
          <p:nvPr/>
        </p:nvSpPr>
        <p:spPr>
          <a:xfrm>
            <a:off x="364760" y="1704573"/>
            <a:ext cx="12047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Both </a:t>
            </a:r>
            <a:r>
              <a:rPr lang="en-US" sz="2400" b="1" dirty="0"/>
              <a:t>IRESs and </a:t>
            </a:r>
            <a:r>
              <a:rPr lang="en-US" sz="2400" b="1" dirty="0" err="1"/>
              <a:t>uORFs</a:t>
            </a:r>
            <a:r>
              <a:rPr lang="en-US" sz="2400" b="1" dirty="0"/>
              <a:t> </a:t>
            </a:r>
            <a:r>
              <a:rPr lang="en-US" sz="2400" dirty="0"/>
              <a:t>are examples of mRNA elements that </a:t>
            </a:r>
            <a:r>
              <a:rPr lang="en-US" sz="2400" b="1" dirty="0"/>
              <a:t>drive translation under conditions in which global translation is inhibited</a:t>
            </a:r>
            <a:r>
              <a:rPr lang="en-US" sz="2400" dirty="0"/>
              <a:t>. </a:t>
            </a: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32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However, other regulatory elements permit specific mRNA regulation under physiological conditions, such as the micro-RNA (</a:t>
            </a:r>
            <a:r>
              <a:rPr lang="en-US" sz="2400" dirty="0" err="1"/>
              <a:t>miR</a:t>
            </a:r>
            <a:r>
              <a:rPr lang="en-US" sz="2400" dirty="0"/>
              <a:t>) regulation pathway. </a:t>
            </a: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823003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5952D-3B38-424D-A03A-EC2F4B5EF784}"/>
              </a:ext>
            </a:extLst>
          </p:cNvPr>
          <p:cNvSpPr txBox="1"/>
          <p:nvPr/>
        </p:nvSpPr>
        <p:spPr>
          <a:xfrm>
            <a:off x="4783016" y="123092"/>
            <a:ext cx="394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/>
              <a:t>MicroRNAs</a:t>
            </a:r>
            <a:r>
              <a:rPr lang="lv-LV" sz="3600" dirty="0"/>
              <a:t> (</a:t>
            </a:r>
            <a:r>
              <a:rPr lang="lv-LV" sz="3600" dirty="0" err="1"/>
              <a:t>miRNA</a:t>
            </a:r>
            <a:r>
              <a:rPr lang="lv-LV" sz="3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13F44-164B-422D-BD79-283F26A26876}"/>
              </a:ext>
            </a:extLst>
          </p:cNvPr>
          <p:cNvSpPr txBox="1"/>
          <p:nvPr/>
        </p:nvSpPr>
        <p:spPr>
          <a:xfrm>
            <a:off x="1090245" y="928663"/>
            <a:ext cx="100199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MicroRNAs</a:t>
            </a:r>
            <a:r>
              <a:rPr lang="lv-LV" sz="2400" dirty="0"/>
              <a:t> </a:t>
            </a:r>
            <a:r>
              <a:rPr lang="lv-LV" sz="2400" dirty="0" err="1"/>
              <a:t>are</a:t>
            </a:r>
            <a:r>
              <a:rPr lang="lv-LV" sz="2400" dirty="0"/>
              <a:t> </a:t>
            </a:r>
            <a:r>
              <a:rPr lang="sv-SE" sz="2400" dirty="0"/>
              <a:t>genomically- encoded, </a:t>
            </a:r>
            <a:r>
              <a:rPr lang="lv-LV" sz="2400" dirty="0" err="1"/>
              <a:t>small</a:t>
            </a:r>
            <a:r>
              <a:rPr lang="lv-LV" sz="2400" dirty="0"/>
              <a:t> </a:t>
            </a:r>
            <a:r>
              <a:rPr lang="lv-LV" sz="2400" dirty="0" err="1"/>
              <a:t>single-stranded</a:t>
            </a:r>
            <a:r>
              <a:rPr lang="lv-LV" sz="2400" dirty="0"/>
              <a:t> RNA </a:t>
            </a:r>
            <a:r>
              <a:rPr lang="lv-LV" sz="2400" dirty="0" err="1"/>
              <a:t>molecules</a:t>
            </a:r>
            <a:r>
              <a:rPr lang="sv-S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These miRNA are on average 20-25 nucleotides in length.</a:t>
            </a:r>
          </a:p>
          <a:p>
            <a:r>
              <a:rPr lang="en-US" sz="2400" dirty="0"/>
              <a:t> </a:t>
            </a:r>
            <a:endParaRPr lang="lv-LV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err="1"/>
              <a:t>They</a:t>
            </a:r>
            <a:r>
              <a:rPr lang="lv-LV" sz="2400" dirty="0"/>
              <a:t> </a:t>
            </a:r>
            <a:r>
              <a:rPr lang="lv-LV" sz="2400" dirty="0" err="1"/>
              <a:t>can</a:t>
            </a:r>
            <a:r>
              <a:rPr lang="lv-LV" sz="2400" dirty="0"/>
              <a:t> </a:t>
            </a:r>
            <a:r>
              <a:rPr lang="sv-SE" sz="2400" dirty="0"/>
              <a:t>bind mRNA and </a:t>
            </a:r>
            <a:r>
              <a:rPr lang="lv-LV" sz="2400" dirty="0" err="1"/>
              <a:t>degrade</a:t>
            </a:r>
            <a:r>
              <a:rPr lang="lv-LV" sz="2400" dirty="0"/>
              <a:t> </a:t>
            </a:r>
            <a:r>
              <a:rPr lang="lv-LV" sz="2400" dirty="0" err="1"/>
              <a:t>mRNA</a:t>
            </a:r>
            <a:r>
              <a:rPr lang="lv-LV" sz="2400" dirty="0"/>
              <a:t> </a:t>
            </a:r>
            <a:r>
              <a:rPr lang="lv-LV" sz="2400" dirty="0" err="1"/>
              <a:t>or</a:t>
            </a:r>
            <a:r>
              <a:rPr lang="lv-LV" sz="2400" dirty="0"/>
              <a:t> </a:t>
            </a:r>
            <a:r>
              <a:rPr lang="lv-LV" sz="2400" dirty="0" err="1"/>
              <a:t>block</a:t>
            </a:r>
            <a:r>
              <a:rPr lang="lv-LV" sz="2400" dirty="0"/>
              <a:t> it</a:t>
            </a:r>
            <a:r>
              <a:rPr lang="sv-SE" sz="2400" dirty="0"/>
              <a:t>’s translation.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v-SE" sz="2400" dirty="0"/>
          </a:p>
          <a:p>
            <a:endParaRPr lang="lv-LV" sz="2400" dirty="0"/>
          </a:p>
          <a:p>
            <a:endParaRPr lang="lv-LV" sz="2400" dirty="0"/>
          </a:p>
        </p:txBody>
      </p:sp>
      <p:pic>
        <p:nvPicPr>
          <p:cNvPr id="4098" name="Picture 2" descr="microRNAs figure 5">
            <a:extLst>
              <a:ext uri="{FF2B5EF4-FFF2-40B4-BE49-F238E27FC236}">
                <a16:creationId xmlns:a16="http://schemas.microsoft.com/office/drawing/2014/main" id="{AECD68C3-89A8-412D-A1EC-00FD0BEA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16" y="4134891"/>
            <a:ext cx="3810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15434988-28B6-4981-9D86-8BA73F32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1" y="3300847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133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AD5A1F95-096A-47CF-BC17-696C7462C822}"/>
              </a:ext>
            </a:extLst>
          </p:cNvPr>
          <p:cNvSpPr/>
          <p:nvPr/>
        </p:nvSpPr>
        <p:spPr>
          <a:xfrm>
            <a:off x="994630" y="988384"/>
            <a:ext cx="10599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miRNA target sites are generally located in the 3′ UTRs of mRNAs. </a:t>
            </a:r>
            <a:endParaRPr lang="lv-LV" sz="2400" dirty="0">
              <a:solidFill>
                <a:srgbClr val="333333"/>
              </a:solidFill>
            </a:endParaRPr>
          </a:p>
          <a:p>
            <a:endParaRPr lang="lv-LV" sz="2400" dirty="0">
              <a:solidFill>
                <a:srgbClr val="33333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Binding of the miRNA to its target site with imperfect complementarity inhibits protein synthesis at either the initiation stage of translation or a post-initiation event.</a:t>
            </a:r>
            <a:endParaRPr lang="lv-LV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DD0C4-845D-4BD7-AA9D-D12EF6C65D94}"/>
              </a:ext>
            </a:extLst>
          </p:cNvPr>
          <p:cNvSpPr txBox="1"/>
          <p:nvPr/>
        </p:nvSpPr>
        <p:spPr>
          <a:xfrm>
            <a:off x="5016709" y="94725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/>
              <a:t>miRNA</a:t>
            </a:r>
            <a:endParaRPr lang="lv-LV" sz="3600" dirty="0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B695920D-E235-4075-AA36-56BE2BE2987C}"/>
              </a:ext>
            </a:extLst>
          </p:cNvPr>
          <p:cNvSpPr/>
          <p:nvPr/>
        </p:nvSpPr>
        <p:spPr>
          <a:xfrm>
            <a:off x="994630" y="3174704"/>
            <a:ext cx="10224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 More than 1.400 miRNAs have been described in humans,  each of which is predicted to regulate numerous different mRNAs. </a:t>
            </a:r>
            <a:endParaRPr lang="lv-LV" sz="2400" dirty="0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179CF1C1-D609-403A-A393-0DE1AD8B3A25}"/>
              </a:ext>
            </a:extLst>
          </p:cNvPr>
          <p:cNvSpPr/>
          <p:nvPr/>
        </p:nvSpPr>
        <p:spPr>
          <a:xfrm>
            <a:off x="814754" y="4618113"/>
            <a:ext cx="10234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333333"/>
                </a:solidFill>
              </a:rPr>
              <a:t>This results in a highly complex regulatory network that is estimated to regulate around 30- 60% of all protein-coding genes.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8118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53977-A549-4269-9BAE-64489242B4A4}"/>
              </a:ext>
            </a:extLst>
          </p:cNvPr>
          <p:cNvSpPr txBox="1"/>
          <p:nvPr/>
        </p:nvSpPr>
        <p:spPr>
          <a:xfrm>
            <a:off x="3072984" y="164891"/>
            <a:ext cx="668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err="1"/>
              <a:t>Mutations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 err="1"/>
              <a:t>global</a:t>
            </a:r>
            <a:r>
              <a:rPr lang="lv-LV" sz="3200" b="1" dirty="0"/>
              <a:t> </a:t>
            </a:r>
            <a:r>
              <a:rPr lang="lv-LV" sz="3200" b="1" dirty="0" err="1"/>
              <a:t>translation</a:t>
            </a:r>
            <a:r>
              <a:rPr lang="lv-LV" sz="3200" b="1" dirty="0"/>
              <a:t> </a:t>
            </a:r>
            <a:r>
              <a:rPr lang="lv-LV" sz="3200" b="1" dirty="0" err="1"/>
              <a:t>factors</a:t>
            </a:r>
            <a:endParaRPr lang="lv-LV" sz="3200" b="1" dirty="0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AD7530A9-D8A4-469A-8F20-1BE8C914A482}"/>
              </a:ext>
            </a:extLst>
          </p:cNvPr>
          <p:cNvSpPr/>
          <p:nvPr/>
        </p:nvSpPr>
        <p:spPr>
          <a:xfrm>
            <a:off x="253510" y="4599770"/>
            <a:ext cx="125861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WM damage leads to motor, cognitive and behavioral dysfunction.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affected cells are glia (astrocytes and oligodendrocytes) and myelin is either not formed or lost.</a:t>
            </a:r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For most VWM no cure is available. Children with leukodystrophy die early. </a:t>
            </a:r>
            <a:endParaRPr lang="lv-LV" sz="2200" dirty="0"/>
          </a:p>
        </p:txBody>
      </p:sp>
      <p:pic>
        <p:nvPicPr>
          <p:cNvPr id="3074" name="Picture 2" descr="Image result for VWM  disease">
            <a:extLst>
              <a:ext uri="{FF2B5EF4-FFF2-40B4-BE49-F238E27FC236}">
                <a16:creationId xmlns:a16="http://schemas.microsoft.com/office/drawing/2014/main" id="{ED0D1DE4-2CE6-40C4-AEB0-82F63E4F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5" y="1114903"/>
            <a:ext cx="2952812" cy="1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7675" y="885825"/>
            <a:ext cx="68544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One of the best- characterized neurological diseases cause</a:t>
            </a:r>
          </a:p>
          <a:p>
            <a:r>
              <a:rPr lang="en-US" sz="2200" dirty="0"/>
              <a:t>by </a:t>
            </a:r>
            <a:r>
              <a:rPr lang="en-US" sz="2200" b="1" dirty="0"/>
              <a:t>dysfunctional translational control </a:t>
            </a:r>
            <a:r>
              <a:rPr lang="en-US" sz="2200" dirty="0"/>
              <a:t>is </a:t>
            </a:r>
          </a:p>
          <a:p>
            <a:r>
              <a:rPr lang="en-US" sz="2200" dirty="0"/>
              <a:t>leukoencephalopathy with vanishing white matter or </a:t>
            </a:r>
          </a:p>
          <a:p>
            <a:r>
              <a:rPr lang="en-US" sz="2200" b="1" dirty="0"/>
              <a:t>vanishing white matter disease (VWM).</a:t>
            </a:r>
            <a:endParaRPr lang="lv-LV" sz="2200" b="1" dirty="0"/>
          </a:p>
        </p:txBody>
      </p:sp>
      <p:sp>
        <p:nvSpPr>
          <p:cNvPr id="9" name="Rectangle 8"/>
          <p:cNvSpPr/>
          <p:nvPr/>
        </p:nvSpPr>
        <p:spPr>
          <a:xfrm>
            <a:off x="3952875" y="2631172"/>
            <a:ext cx="6800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VWM is an autosomal recessive disease. </a:t>
            </a:r>
            <a:endParaRPr lang="lv-LV" sz="2200" dirty="0"/>
          </a:p>
        </p:txBody>
      </p:sp>
      <p:sp>
        <p:nvSpPr>
          <p:cNvPr id="10" name="Rectangle 9"/>
          <p:cNvSpPr/>
          <p:nvPr/>
        </p:nvSpPr>
        <p:spPr>
          <a:xfrm>
            <a:off x="476249" y="3297029"/>
            <a:ext cx="11506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Children most often suffer from genetic VWM.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The overall incidence of WMDs in children is ~1:1000, similar to that of Multiple Sclerosis (MS) in adults. </a:t>
            </a:r>
          </a:p>
        </p:txBody>
      </p:sp>
    </p:spTree>
    <p:extLst>
      <p:ext uri="{BB962C8B-B14F-4D97-AF65-F5344CB8AC3E}">
        <p14:creationId xmlns:p14="http://schemas.microsoft.com/office/powerpoint/2010/main" val="36272076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53977-A549-4269-9BAE-64489242B4A4}"/>
              </a:ext>
            </a:extLst>
          </p:cNvPr>
          <p:cNvSpPr txBox="1"/>
          <p:nvPr/>
        </p:nvSpPr>
        <p:spPr>
          <a:xfrm>
            <a:off x="3072984" y="164891"/>
            <a:ext cx="668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b="1" dirty="0" err="1"/>
              <a:t>Mutations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 err="1"/>
              <a:t>global</a:t>
            </a:r>
            <a:r>
              <a:rPr lang="lv-LV" sz="3200" b="1" dirty="0"/>
              <a:t> </a:t>
            </a:r>
            <a:r>
              <a:rPr lang="lv-LV" sz="3200" b="1" dirty="0" err="1"/>
              <a:t>translation</a:t>
            </a:r>
            <a:r>
              <a:rPr lang="lv-LV" sz="3200" b="1" dirty="0"/>
              <a:t> </a:t>
            </a:r>
            <a:r>
              <a:rPr lang="lv-LV" sz="3200" b="1" dirty="0" err="1"/>
              <a:t>factors</a:t>
            </a:r>
            <a:endParaRPr lang="lv-LV" sz="3200" b="1" dirty="0"/>
          </a:p>
        </p:txBody>
      </p:sp>
      <p:pic>
        <p:nvPicPr>
          <p:cNvPr id="3074" name="Picture 2" descr="Image result for VWM  disease">
            <a:extLst>
              <a:ext uri="{FF2B5EF4-FFF2-40B4-BE49-F238E27FC236}">
                <a16:creationId xmlns:a16="http://schemas.microsoft.com/office/drawing/2014/main" id="{ED0D1DE4-2CE6-40C4-AEB0-82F63E4F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5" y="1114903"/>
            <a:ext cx="2952812" cy="1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isnstūris 6">
            <a:extLst>
              <a:ext uri="{FF2B5EF4-FFF2-40B4-BE49-F238E27FC236}">
                <a16:creationId xmlns:a16="http://schemas.microsoft.com/office/drawing/2014/main" id="{12DCF42C-EB22-4FD3-8F9E-F1E07B8D244C}"/>
              </a:ext>
            </a:extLst>
          </p:cNvPr>
          <p:cNvSpPr/>
          <p:nvPr/>
        </p:nvSpPr>
        <p:spPr>
          <a:xfrm>
            <a:off x="4187335" y="1101684"/>
            <a:ext cx="74998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33"/>
                </a:solidFill>
              </a:rPr>
              <a:t>Mis</a:t>
            </a:r>
            <a:r>
              <a:rPr lang="en-US" sz="2400" dirty="0">
                <a:solidFill>
                  <a:srgbClr val="333333"/>
                </a:solidFill>
              </a:rPr>
              <a:t>-sense mutations in any one of the five subunits of eIF2B, the guanosine nucleotide-exchange factor responsible for recharging eIF2, can cause VWM.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eIF2B is one of the key regulators of translation initiation, being sequestered by phosphorylated eIF2α during conditions of cell stress, which leads to global translational inhibition.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It is notable that symptoms typically appear following mild infections or head trauma, indicating a role for cell stress in the pathology of this disease. </a:t>
            </a:r>
            <a:endParaRPr lang="lv-LV" sz="2400" dirty="0"/>
          </a:p>
        </p:txBody>
      </p:sp>
      <p:pic>
        <p:nvPicPr>
          <p:cNvPr id="11" name="Attēls 5">
            <a:extLst>
              <a:ext uri="{FF2B5EF4-FFF2-40B4-BE49-F238E27FC236}">
                <a16:creationId xmlns:a16="http://schemas.microsoft.com/office/drawing/2014/main" id="{21FA080F-73DB-4CBD-8325-FCCF856F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295650"/>
            <a:ext cx="330118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nihms14692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493963"/>
            <a:ext cx="6958666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719435"/>
            <a:ext cx="11401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Errors arise at all steps of protein synthesis, from transcription to protein folding, and have widespread phenotypic consequences. </a:t>
            </a:r>
            <a:endParaRPr lang="lv-LV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14300"/>
            <a:ext cx="3400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Translational errors</a:t>
            </a:r>
            <a:endParaRPr lang="lv-LV" sz="3200" dirty="0"/>
          </a:p>
        </p:txBody>
      </p:sp>
      <p:sp>
        <p:nvSpPr>
          <p:cNvPr id="5" name="Rectangle 4"/>
          <p:cNvSpPr/>
          <p:nvPr/>
        </p:nvSpPr>
        <p:spPr>
          <a:xfrm>
            <a:off x="361950" y="1668840"/>
            <a:ext cx="1150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Amino-acid </a:t>
            </a:r>
            <a:r>
              <a:rPr lang="en-US" sz="2200" dirty="0" err="1"/>
              <a:t>misincorporations</a:t>
            </a:r>
            <a:r>
              <a:rPr lang="en-US" sz="2200" dirty="0"/>
              <a:t> during translation are estimated to occur once in every 1,000 to 10,000 codons translated. </a:t>
            </a:r>
          </a:p>
          <a:p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7010400" y="3455115"/>
            <a:ext cx="518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Polypeptide errors can induce protein </a:t>
            </a:r>
            <a:r>
              <a:rPr lang="en-US" sz="2200" dirty="0" err="1">
                <a:solidFill>
                  <a:prstClr val="black"/>
                </a:solidFill>
              </a:rPr>
              <a:t>misfolding</a:t>
            </a:r>
            <a:r>
              <a:rPr lang="en-US" sz="2200" dirty="0">
                <a:solidFill>
                  <a:prstClr val="black"/>
                </a:solidFill>
              </a:rPr>
              <a:t>, aggregation and cell death.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Misfolded proteins underlie a broad array of </a:t>
            </a:r>
            <a:r>
              <a:rPr lang="en-US" sz="2200" dirty="0" err="1">
                <a:solidFill>
                  <a:prstClr val="black"/>
                </a:solidFill>
              </a:rPr>
              <a:t>neurogenerative</a:t>
            </a:r>
            <a:r>
              <a:rPr lang="en-US" sz="2200" dirty="0">
                <a:solidFill>
                  <a:prstClr val="black"/>
                </a:solidFill>
              </a:rPr>
              <a:t> diseases and multiple sclerosis. </a:t>
            </a:r>
            <a:endParaRPr lang="lv-LV" sz="2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1850" y="2102059"/>
            <a:ext cx="50101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At this error rate, 15% of average-length protein molecules will contain at least one </a:t>
            </a:r>
            <a:r>
              <a:rPr lang="en-US" sz="2200" dirty="0" err="1">
                <a:solidFill>
                  <a:prstClr val="black"/>
                </a:solidFill>
              </a:rPr>
              <a:t>misincorporated</a:t>
            </a:r>
            <a:r>
              <a:rPr lang="en-US" sz="2200" dirty="0">
                <a:solidFill>
                  <a:prstClr val="black"/>
                </a:solidFill>
              </a:rPr>
              <a:t> amino acid. </a:t>
            </a:r>
            <a:endParaRPr lang="lv-LV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7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146957"/>
            <a:ext cx="268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Genetic code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1607" y="793288"/>
            <a:ext cx="594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The</a:t>
            </a:r>
            <a:r>
              <a:rPr lang="lv-LV" sz="2800" dirty="0"/>
              <a:t> </a:t>
            </a:r>
            <a:r>
              <a:rPr lang="lv-LV" sz="2800" dirty="0" err="1"/>
              <a:t>genetic</a:t>
            </a:r>
            <a:r>
              <a:rPr lang="lv-LV" sz="2800" dirty="0"/>
              <a:t> </a:t>
            </a:r>
            <a:r>
              <a:rPr lang="lv-LV" sz="2800" dirty="0" err="1"/>
              <a:t>code</a:t>
            </a:r>
            <a:r>
              <a:rPr lang="lv-LV" sz="2800" dirty="0"/>
              <a:t> </a:t>
            </a:r>
            <a:r>
              <a:rPr lang="lv-LV" sz="2800" dirty="0" err="1"/>
              <a:t>is</a:t>
            </a:r>
            <a:r>
              <a:rPr lang="lv-LV" sz="2800" dirty="0"/>
              <a:t> a </a:t>
            </a:r>
            <a:r>
              <a:rPr lang="lv-LV" sz="2800" b="1" dirty="0" err="1"/>
              <a:t>three</a:t>
            </a:r>
            <a:r>
              <a:rPr lang="lv-LV" sz="2800" b="1" dirty="0"/>
              <a:t>- </a:t>
            </a:r>
            <a:r>
              <a:rPr lang="lv-LV" sz="2800" b="1" dirty="0" err="1"/>
              <a:t>letter</a:t>
            </a:r>
            <a:r>
              <a:rPr lang="lv-LV" sz="2800" b="1" dirty="0"/>
              <a:t> </a:t>
            </a:r>
            <a:r>
              <a:rPr lang="lv-LV" sz="2800" b="1" dirty="0" err="1"/>
              <a:t>code</a:t>
            </a:r>
            <a:r>
              <a:rPr lang="lv-LV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985" y="1567425"/>
            <a:ext cx="6391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There</a:t>
            </a:r>
            <a:r>
              <a:rPr lang="lv-LV" sz="2800" dirty="0"/>
              <a:t> </a:t>
            </a:r>
            <a:r>
              <a:rPr lang="lv-LV" sz="2800" dirty="0" err="1"/>
              <a:t>are</a:t>
            </a:r>
            <a:r>
              <a:rPr lang="lv-LV" sz="2800" dirty="0"/>
              <a:t> 4 </a:t>
            </a:r>
            <a:r>
              <a:rPr lang="lv-LV" sz="2800" dirty="0" err="1"/>
              <a:t>possible</a:t>
            </a:r>
            <a:r>
              <a:rPr lang="lv-LV" sz="2800" dirty="0"/>
              <a:t> </a:t>
            </a:r>
            <a:r>
              <a:rPr lang="lv-LV" sz="2800" dirty="0" err="1"/>
              <a:t>bases</a:t>
            </a:r>
            <a:r>
              <a:rPr lang="lv-LV" sz="2800" dirty="0"/>
              <a:t> to </a:t>
            </a:r>
            <a:r>
              <a:rPr lang="lv-LV" sz="2800" dirty="0" err="1"/>
              <a:t>choose</a:t>
            </a:r>
            <a:r>
              <a:rPr lang="lv-LV" sz="2800" dirty="0"/>
              <a:t> </a:t>
            </a:r>
            <a:r>
              <a:rPr lang="lv-LV" sz="2800" dirty="0" err="1"/>
              <a:t>from</a:t>
            </a:r>
            <a:r>
              <a:rPr lang="lv-LV" sz="2800" dirty="0"/>
              <a:t> </a:t>
            </a:r>
          </a:p>
          <a:p>
            <a:r>
              <a:rPr lang="lv-LV" sz="2800" dirty="0" err="1"/>
              <a:t>at</a:t>
            </a:r>
            <a:r>
              <a:rPr lang="lv-LV" sz="2800" dirty="0"/>
              <a:t> </a:t>
            </a:r>
            <a:r>
              <a:rPr lang="lv-LV" sz="2800" dirty="0" err="1"/>
              <a:t>each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the</a:t>
            </a:r>
            <a:r>
              <a:rPr lang="lv-LV" sz="2800" dirty="0"/>
              <a:t> 3 </a:t>
            </a:r>
            <a:r>
              <a:rPr lang="lv-LV" sz="2800" dirty="0" err="1"/>
              <a:t>base</a:t>
            </a:r>
            <a:r>
              <a:rPr lang="lv-LV" sz="2800" dirty="0"/>
              <a:t> </a:t>
            </a:r>
            <a:r>
              <a:rPr lang="lv-LV" sz="2800" dirty="0" err="1"/>
              <a:t>positions</a:t>
            </a:r>
            <a:r>
              <a:rPr lang="lv-LV" sz="2800" dirty="0"/>
              <a:t> </a:t>
            </a:r>
            <a:r>
              <a:rPr lang="lv-LV" sz="2800" dirty="0" err="1"/>
              <a:t>in</a:t>
            </a:r>
            <a:r>
              <a:rPr lang="lv-LV" sz="2800" dirty="0"/>
              <a:t> a </a:t>
            </a:r>
            <a:r>
              <a:rPr lang="lv-LV" sz="2800" dirty="0" err="1"/>
              <a:t>codon</a:t>
            </a:r>
            <a:r>
              <a:rPr lang="lv-LV" sz="2800" dirty="0"/>
              <a:t>.</a:t>
            </a:r>
          </a:p>
        </p:txBody>
      </p:sp>
      <p:pic>
        <p:nvPicPr>
          <p:cNvPr id="8" name="Picture 2" descr="Image result for amino acids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" y="1567424"/>
            <a:ext cx="5514341" cy="32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84985" y="2919406"/>
            <a:ext cx="645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/>
              <a:t>There</a:t>
            </a:r>
            <a:r>
              <a:rPr lang="lv-LV" sz="2800" dirty="0"/>
              <a:t> </a:t>
            </a:r>
            <a:r>
              <a:rPr lang="lv-LV" sz="2800" dirty="0" err="1"/>
              <a:t>are</a:t>
            </a:r>
            <a:r>
              <a:rPr lang="lv-LV" sz="2800" dirty="0"/>
              <a:t> </a:t>
            </a:r>
            <a:r>
              <a:rPr lang="sv-SE" sz="2800" dirty="0"/>
              <a:t>     </a:t>
            </a:r>
            <a:r>
              <a:rPr lang="lv-LV" sz="3200" b="1" dirty="0"/>
              <a:t>4</a:t>
            </a:r>
            <a:r>
              <a:rPr lang="lv-LV" sz="3200" b="1" baseline="30000" dirty="0"/>
              <a:t>3</a:t>
            </a:r>
            <a:r>
              <a:rPr lang="lv-LV" sz="3200" b="1" dirty="0"/>
              <a:t> </a:t>
            </a:r>
            <a:r>
              <a:rPr lang="sv-SE" sz="3200" b="1" dirty="0"/>
              <a:t>= 64   </a:t>
            </a:r>
            <a:r>
              <a:rPr lang="sv-SE" sz="2800" dirty="0"/>
              <a:t>possible codons.</a:t>
            </a:r>
          </a:p>
          <a:p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51222" y="4332943"/>
            <a:ext cx="6459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But t</a:t>
            </a:r>
            <a:r>
              <a:rPr lang="lv-LV" sz="2800" dirty="0" err="1"/>
              <a:t>here</a:t>
            </a:r>
            <a:r>
              <a:rPr lang="lv-LV" sz="2800" dirty="0"/>
              <a:t> </a:t>
            </a:r>
            <a:r>
              <a:rPr lang="lv-LV" sz="2800" dirty="0" err="1"/>
              <a:t>are</a:t>
            </a:r>
            <a:r>
              <a:rPr lang="lv-LV" sz="2800" dirty="0"/>
              <a:t> </a:t>
            </a:r>
            <a:r>
              <a:rPr lang="sv-SE" sz="2800" dirty="0"/>
              <a:t>only  20  major types of amino acid.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08248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3657" y="0"/>
            <a:ext cx="268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Genetic code</a:t>
            </a:r>
            <a:endParaRPr lang="lv-LV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51624" y="847005"/>
            <a:ext cx="3297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 err="1"/>
              <a:t>The</a:t>
            </a:r>
            <a:r>
              <a:rPr lang="lv-LV" sz="2800" dirty="0"/>
              <a:t> </a:t>
            </a:r>
            <a:r>
              <a:rPr lang="lv-LV" sz="2800" dirty="0" err="1"/>
              <a:t>genetic</a:t>
            </a:r>
            <a:r>
              <a:rPr lang="lv-LV" sz="2800" dirty="0"/>
              <a:t> </a:t>
            </a:r>
            <a:r>
              <a:rPr lang="lv-LV" sz="2800" dirty="0" err="1"/>
              <a:t>code</a:t>
            </a:r>
            <a:r>
              <a:rPr lang="lv-LV" sz="2800" dirty="0"/>
              <a:t> </a:t>
            </a:r>
            <a:r>
              <a:rPr lang="lv-LV" sz="2800" dirty="0" err="1"/>
              <a:t>is</a:t>
            </a:r>
            <a:r>
              <a:rPr lang="lv-LV" sz="2800" dirty="0"/>
              <a:t> a </a:t>
            </a:r>
            <a:endParaRPr lang="sv-SE" sz="2800" dirty="0"/>
          </a:p>
          <a:p>
            <a:r>
              <a:rPr lang="sv-SE" sz="2800" b="1" dirty="0"/>
              <a:t>degenerate code</a:t>
            </a:r>
            <a:r>
              <a:rPr lang="sv-SE" sz="2800" dirty="0"/>
              <a:t>:</a:t>
            </a:r>
            <a:endParaRPr lang="lv-LV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32219" y="1868075"/>
            <a:ext cx="5422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each amino acid is specified </a:t>
            </a:r>
          </a:p>
          <a:p>
            <a:r>
              <a:rPr lang="sv-SE" sz="2400" dirty="0"/>
              <a:t>by multiple codons</a:t>
            </a:r>
          </a:p>
          <a:p>
            <a:r>
              <a:rPr lang="sv-SE" sz="2400" dirty="0"/>
              <a:t>(on average about </a:t>
            </a:r>
          </a:p>
          <a:p>
            <a:r>
              <a:rPr lang="sv-SE" sz="2400" dirty="0"/>
              <a:t>3 different codons).</a:t>
            </a:r>
            <a:endParaRPr lang="lv-LV" sz="2400" dirty="0"/>
          </a:p>
        </p:txBody>
      </p:sp>
      <p:pic>
        <p:nvPicPr>
          <p:cNvPr id="12" name="Picture 4" descr="MGA2-0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48526" cy="618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8408" y="3720377"/>
            <a:ext cx="3597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Only two amino acids have </a:t>
            </a:r>
          </a:p>
          <a:p>
            <a:r>
              <a:rPr lang="sv-SE" sz="2400" dirty="0"/>
              <a:t>a single codon:</a:t>
            </a:r>
            <a:endParaRPr lang="lv-LV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928408" y="4697403"/>
            <a:ext cx="239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highlight>
                  <a:srgbClr val="FFFF00"/>
                </a:highlight>
              </a:rPr>
              <a:t>Met (methionine)</a:t>
            </a:r>
            <a:endParaRPr lang="lv-LV" sz="2400" dirty="0">
              <a:highlight>
                <a:srgbClr val="FFFF00"/>
              </a:highligh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9754" y="5174318"/>
            <a:ext cx="224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highlight>
                  <a:srgbClr val="00FF00"/>
                </a:highlight>
              </a:rPr>
              <a:t>Trp (tryptophan)</a:t>
            </a:r>
            <a:endParaRPr lang="lv-LV" sz="2400" dirty="0">
              <a:highlight>
                <a:srgbClr val="00FF00"/>
              </a:highlight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1674976" y="4344242"/>
            <a:ext cx="521293" cy="3674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aisnstūris 13"/>
          <p:cNvSpPr/>
          <p:nvPr/>
        </p:nvSpPr>
        <p:spPr>
          <a:xfrm>
            <a:off x="5794049" y="1790031"/>
            <a:ext cx="511324" cy="3051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/>
          <p:cNvSpPr txBox="1"/>
          <p:nvPr/>
        </p:nvSpPr>
        <p:spPr>
          <a:xfrm>
            <a:off x="799452" y="6217438"/>
            <a:ext cx="1116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Leucine (Leu), Serine (Ser) and arginine (Arg) are each specified by 6 different codons.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2260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7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3657" y="0"/>
            <a:ext cx="2683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Genetic code</a:t>
            </a:r>
            <a:endParaRPr lang="lv-LV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48526" y="792360"/>
            <a:ext cx="5422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Synthesis of all polypeptide chains</a:t>
            </a:r>
          </a:p>
          <a:p>
            <a:r>
              <a:rPr lang="sv-SE" sz="2400" dirty="0"/>
              <a:t>begins with the amino acid </a:t>
            </a:r>
          </a:p>
          <a:p>
            <a:r>
              <a:rPr lang="sv-SE" sz="2400" dirty="0"/>
              <a:t>methionine (Met).</a:t>
            </a:r>
            <a:endParaRPr lang="lv-LV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374250" y="2138340"/>
            <a:ext cx="4596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The codon specifying the amino-</a:t>
            </a:r>
          </a:p>
          <a:p>
            <a:r>
              <a:rPr lang="sv-SE" sz="2400" dirty="0"/>
              <a:t>terminal Met </a:t>
            </a:r>
            <a:endParaRPr lang="lv-LV" sz="2400" dirty="0"/>
          </a:p>
        </p:txBody>
      </p:sp>
      <p:pic>
        <p:nvPicPr>
          <p:cNvPr id="31746" name="Picture 2" descr="Image result for genetic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118109"/>
            <a:ext cx="6977656" cy="59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aisnstūris 7"/>
          <p:cNvSpPr/>
          <p:nvPr/>
        </p:nvSpPr>
        <p:spPr>
          <a:xfrm>
            <a:off x="1068223" y="4366900"/>
            <a:ext cx="1222049" cy="290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8144140" y="3119307"/>
            <a:ext cx="3056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AUG    is a start codon.</a:t>
            </a:r>
            <a:endParaRPr lang="lv-LV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7469" y="3793931"/>
            <a:ext cx="43885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The three codons</a:t>
            </a:r>
          </a:p>
          <a:p>
            <a:r>
              <a:rPr lang="sv-SE" sz="2400" dirty="0"/>
              <a:t>         </a:t>
            </a:r>
            <a:r>
              <a:rPr lang="sv-SE" sz="2400" b="1" dirty="0">
                <a:solidFill>
                  <a:srgbClr val="FF0000"/>
                </a:solidFill>
              </a:rPr>
              <a:t>UAA, UGA </a:t>
            </a:r>
            <a:r>
              <a:rPr lang="sv-SE" sz="2400" dirty="0"/>
              <a:t>and </a:t>
            </a:r>
            <a:r>
              <a:rPr lang="sv-SE" sz="2400" b="1" dirty="0">
                <a:solidFill>
                  <a:srgbClr val="FF0000"/>
                </a:solidFill>
              </a:rPr>
              <a:t>UAG are stop</a:t>
            </a:r>
          </a:p>
          <a:p>
            <a:r>
              <a:rPr lang="sv-SE" sz="2400" b="1" dirty="0">
                <a:solidFill>
                  <a:srgbClr val="FF0000"/>
                </a:solidFill>
              </a:rPr>
              <a:t>(termination) codons.</a:t>
            </a:r>
          </a:p>
          <a:p>
            <a:r>
              <a:rPr lang="sv-S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Stop codons do not specify AA.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2893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6424</TotalTime>
  <Words>4070</Words>
  <Application>Microsoft Office PowerPoint</Application>
  <PresentationFormat>Platekrāna</PresentationFormat>
  <Paragraphs>511</Paragraphs>
  <Slides>69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69</vt:i4>
      </vt:variant>
    </vt:vector>
  </HeadingPairs>
  <TitlesOfParts>
    <vt:vector size="77" baseType="lpstr">
      <vt:lpstr>Arial</vt:lpstr>
      <vt:lpstr>Book Antiqua</vt:lpstr>
      <vt:lpstr>Calibri</vt:lpstr>
      <vt:lpstr>Calibri Light</vt:lpstr>
      <vt:lpstr>Lucida Grande</vt:lpstr>
      <vt:lpstr>Open Sans</vt:lpstr>
      <vt:lpstr>Wingdings</vt:lpstr>
      <vt:lpstr>Office dizains</vt:lpstr>
      <vt:lpstr>PowerPoint prezentācija</vt:lpstr>
      <vt:lpstr>Translation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Steps in translation process</vt:lpstr>
      <vt:lpstr>Molecules involved in translation initiation step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Kaspars Tars</dc:creator>
  <cp:lastModifiedBy>Kaspars Tars</cp:lastModifiedBy>
  <cp:revision>212</cp:revision>
  <cp:lastPrinted>2016-10-17T07:25:26Z</cp:lastPrinted>
  <dcterms:created xsi:type="dcterms:W3CDTF">2016-10-12T17:01:41Z</dcterms:created>
  <dcterms:modified xsi:type="dcterms:W3CDTF">2017-10-02T16:55:32Z</dcterms:modified>
</cp:coreProperties>
</file>