
<file path=[Content_Types].xml><?xml version="1.0" encoding="utf-8"?>
<Types xmlns="http://schemas.openxmlformats.org/package/2006/content-types">
  <Default Extension="png" ContentType="image/png"/>
  <Default Extension="webm" ContentType="video/unknown"/>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7" r:id="rId3"/>
    <p:sldId id="307" r:id="rId4"/>
    <p:sldId id="258" r:id="rId5"/>
    <p:sldId id="261" r:id="rId6"/>
    <p:sldId id="262" r:id="rId7"/>
    <p:sldId id="260" r:id="rId8"/>
    <p:sldId id="265" r:id="rId9"/>
    <p:sldId id="270" r:id="rId10"/>
    <p:sldId id="268" r:id="rId11"/>
    <p:sldId id="269" r:id="rId12"/>
    <p:sldId id="266" r:id="rId13"/>
    <p:sldId id="263" r:id="rId14"/>
    <p:sldId id="267" r:id="rId15"/>
    <p:sldId id="271" r:id="rId16"/>
    <p:sldId id="264" r:id="rId17"/>
    <p:sldId id="259" r:id="rId18"/>
    <p:sldId id="272" r:id="rId19"/>
    <p:sldId id="273" r:id="rId20"/>
    <p:sldId id="274" r:id="rId21"/>
    <p:sldId id="275" r:id="rId22"/>
    <p:sldId id="280" r:id="rId23"/>
    <p:sldId id="281" r:id="rId24"/>
    <p:sldId id="276" r:id="rId25"/>
    <p:sldId id="277" r:id="rId26"/>
    <p:sldId id="278" r:id="rId27"/>
    <p:sldId id="285" r:id="rId28"/>
    <p:sldId id="289" r:id="rId29"/>
    <p:sldId id="290" r:id="rId30"/>
    <p:sldId id="288" r:id="rId31"/>
    <p:sldId id="294" r:id="rId32"/>
    <p:sldId id="286" r:id="rId33"/>
    <p:sldId id="292" r:id="rId34"/>
    <p:sldId id="291" r:id="rId35"/>
    <p:sldId id="293" r:id="rId36"/>
    <p:sldId id="295" r:id="rId37"/>
    <p:sldId id="296" r:id="rId38"/>
    <p:sldId id="297" r:id="rId39"/>
    <p:sldId id="298" r:id="rId40"/>
    <p:sldId id="304" r:id="rId41"/>
    <p:sldId id="300" r:id="rId42"/>
    <p:sldId id="303" r:id="rId43"/>
    <p:sldId id="299" r:id="rId44"/>
    <p:sldId id="302" r:id="rId45"/>
    <p:sldId id="305" r:id="rId46"/>
    <p:sldId id="306" r:id="rId47"/>
    <p:sldId id="301" r:id="rId48"/>
    <p:sldId id="283" r:id="rId49"/>
    <p:sldId id="284"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99" autoAdjust="0"/>
    <p:restoredTop sz="98305" autoAdjust="0"/>
  </p:normalViewPr>
  <p:slideViewPr>
    <p:cSldViewPr showGuides="1">
      <p:cViewPr>
        <p:scale>
          <a:sx n="70" d="100"/>
          <a:sy n="70" d="100"/>
        </p:scale>
        <p:origin x="-1296" y="-120"/>
      </p:cViewPr>
      <p:guideLst>
        <p:guide orient="horz" pos="2304"/>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US" smtClean="0"/>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fld id="{790C5AF7-69B4-44FD-A306-1E72C27C800F}" type="datetimeFigureOut">
              <a:rPr lang="en-US" smtClean="0"/>
              <a:pPr/>
              <a:t>2/17/2014</a:t>
            </a:fld>
            <a:endParaRPr lang="en-US"/>
          </a:p>
        </p:txBody>
      </p:sp>
      <p:sp>
        <p:nvSpPr>
          <p:cNvPr id="9" name="Footer Placeholder 4"/>
          <p:cNvSpPr>
            <a:spLocks noGrp="1"/>
          </p:cNvSpPr>
          <p:nvPr>
            <p:ph type="ftr" sz="quarter" idx="11"/>
          </p:nvPr>
        </p:nvSpPr>
        <p:spPr/>
        <p:txBody>
          <a:bodyPr/>
          <a:lstStyle>
            <a:lvl1pPr>
              <a:defRPr/>
            </a:lvl1pPr>
          </a:lstStyle>
          <a:p>
            <a:endParaRPr lang="en-US"/>
          </a:p>
        </p:txBody>
      </p:sp>
      <p:sp>
        <p:nvSpPr>
          <p:cNvPr id="10" name="Slide Number Placeholder 5"/>
          <p:cNvSpPr>
            <a:spLocks noGrp="1"/>
          </p:cNvSpPr>
          <p:nvPr>
            <p:ph type="sldNum" sz="quarter" idx="12"/>
          </p:nvPr>
        </p:nvSpPr>
        <p:spPr/>
        <p:txBody>
          <a:bodyPr/>
          <a:lstStyle>
            <a:lvl1pPr>
              <a:defRPr/>
            </a:lvl1pPr>
          </a:lstStyle>
          <a:p>
            <a:fld id="{E4560A13-E7F9-4DD7-B3A7-3D4B944F977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90C5AF7-69B4-44FD-A306-1E72C27C800F}" type="datetimeFigureOut">
              <a:rPr lang="en-US" smtClean="0"/>
              <a:pPr/>
              <a:t>2/17/2014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4560A13-E7F9-4DD7-B3A7-3D4B944F977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fld id="{790C5AF7-69B4-44FD-A306-1E72C27C800F}" type="datetimeFigureOut">
              <a:rPr lang="en-US" smtClean="0"/>
              <a:pPr/>
              <a:t>2/17/2014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4560A13-E7F9-4DD7-B3A7-3D4B944F977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Date Placeholder 3"/>
          <p:cNvSpPr>
            <a:spLocks noGrp="1"/>
          </p:cNvSpPr>
          <p:nvPr>
            <p:ph type="dt" sz="half" idx="10"/>
          </p:nvPr>
        </p:nvSpPr>
        <p:spPr/>
        <p:txBody>
          <a:bodyPr/>
          <a:lstStyle>
            <a:lvl1pPr>
              <a:defRPr/>
            </a:lvl1pPr>
          </a:lstStyle>
          <a:p>
            <a:fld id="{790C5AF7-69B4-44FD-A306-1E72C27C800F}" type="datetimeFigureOut">
              <a:rPr lang="en-US" smtClean="0"/>
              <a:pPr/>
              <a:t>2/17/2014</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E4560A13-E7F9-4DD7-B3A7-3D4B944F977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4"/>
          </p:nvPr>
        </p:nvSpPr>
        <p:spPr/>
        <p:txBody>
          <a:bodyPr/>
          <a:lstStyle>
            <a:lvl1pPr>
              <a:defRPr/>
            </a:lvl1pPr>
          </a:lstStyle>
          <a:p>
            <a:fld id="{790C5AF7-69B4-44FD-A306-1E72C27C800F}" type="datetimeFigureOut">
              <a:rPr lang="en-US" smtClean="0"/>
              <a:pPr/>
              <a:t>2/17/2014</a:t>
            </a:fld>
            <a:endParaRPr lang="en-US"/>
          </a:p>
        </p:txBody>
      </p:sp>
      <p:sp>
        <p:nvSpPr>
          <p:cNvPr id="5" name="Footer Placeholder 4"/>
          <p:cNvSpPr>
            <a:spLocks noGrp="1"/>
          </p:cNvSpPr>
          <p:nvPr>
            <p:ph type="ftr" sz="quarter" idx="15"/>
          </p:nvPr>
        </p:nvSpPr>
        <p:spPr/>
        <p:txBody>
          <a:bodyPr/>
          <a:lstStyle>
            <a:lvl1pPr>
              <a:defRPr/>
            </a:lvl1pPr>
          </a:lstStyle>
          <a:p>
            <a:endParaRPr lang="en-US"/>
          </a:p>
        </p:txBody>
      </p:sp>
      <p:sp>
        <p:nvSpPr>
          <p:cNvPr id="6" name="Slide Number Placeholder 5"/>
          <p:cNvSpPr>
            <a:spLocks noGrp="1"/>
          </p:cNvSpPr>
          <p:nvPr>
            <p:ph type="sldNum" sz="quarter" idx="16"/>
          </p:nvPr>
        </p:nvSpPr>
        <p:spPr/>
        <p:txBody>
          <a:bodyPr/>
          <a:lstStyle>
            <a:lvl1pPr>
              <a:defRPr/>
            </a:lvl1pPr>
          </a:lstStyle>
          <a:p>
            <a:fld id="{E4560A13-E7F9-4DD7-B3A7-3D4B944F977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5" name="Rectangle 4"/>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lstStyle>
          <a:p>
            <a:fld id="{790C5AF7-69B4-44FD-A306-1E72C27C800F}" type="datetimeFigureOut">
              <a:rPr lang="en-US" smtClean="0"/>
              <a:pPr/>
              <a:t>2/17/2014</a:t>
            </a:fld>
            <a:endParaRPr lang="en-US"/>
          </a:p>
        </p:txBody>
      </p:sp>
      <p:sp>
        <p:nvSpPr>
          <p:cNvPr id="9" name="Footer Placeholder 4"/>
          <p:cNvSpPr>
            <a:spLocks noGrp="1"/>
          </p:cNvSpPr>
          <p:nvPr>
            <p:ph type="ftr" sz="quarter" idx="11"/>
          </p:nvPr>
        </p:nvSpPr>
        <p:spPr/>
        <p:txBody>
          <a:bodyPr/>
          <a:lstStyle>
            <a:lvl1pPr>
              <a:defRPr/>
            </a:lvl1pPr>
          </a:lstStyle>
          <a:p>
            <a:endParaRPr lang="en-US"/>
          </a:p>
        </p:txBody>
      </p:sp>
      <p:sp>
        <p:nvSpPr>
          <p:cNvPr id="10" name="Slide Number Placeholder 5"/>
          <p:cNvSpPr>
            <a:spLocks noGrp="1"/>
          </p:cNvSpPr>
          <p:nvPr>
            <p:ph type="sldNum" sz="quarter" idx="12"/>
          </p:nvPr>
        </p:nvSpPr>
        <p:spPr/>
        <p:txBody>
          <a:bodyPr/>
          <a:lstStyle>
            <a:lvl1pPr>
              <a:defRPr/>
            </a:lvl1pPr>
          </a:lstStyle>
          <a:p>
            <a:fld id="{E4560A13-E7F9-4DD7-B3A7-3D4B944F977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fld id="{790C5AF7-69B4-44FD-A306-1E72C27C800F}" type="datetimeFigureOut">
              <a:rPr lang="en-US" smtClean="0"/>
              <a:pPr/>
              <a:t>2/17/2014</a:t>
            </a:fld>
            <a:endParaRPr lang="en-US"/>
          </a:p>
        </p:txBody>
      </p:sp>
      <p:sp>
        <p:nvSpPr>
          <p:cNvPr id="6" name="Footer Placeholder 4"/>
          <p:cNvSpPr>
            <a:spLocks noGrp="1"/>
          </p:cNvSpPr>
          <p:nvPr>
            <p:ph type="ftr" sz="quarter" idx="16"/>
          </p:nvPr>
        </p:nvSpPr>
        <p:spPr/>
        <p:txBody>
          <a:bodyPr/>
          <a:lstStyle>
            <a:lvl1pPr>
              <a:defRPr/>
            </a:lvl1pPr>
          </a:lstStyle>
          <a:p>
            <a:endParaRPr lang="en-US"/>
          </a:p>
        </p:txBody>
      </p:sp>
      <p:sp>
        <p:nvSpPr>
          <p:cNvPr id="7" name="Slide Number Placeholder 5"/>
          <p:cNvSpPr>
            <a:spLocks noGrp="1"/>
          </p:cNvSpPr>
          <p:nvPr>
            <p:ph type="sldNum" sz="quarter" idx="17"/>
          </p:nvPr>
        </p:nvSpPr>
        <p:spPr/>
        <p:txBody>
          <a:bodyPr/>
          <a:lstStyle>
            <a:lvl1pPr>
              <a:defRPr/>
            </a:lvl1pPr>
          </a:lstStyle>
          <a:p>
            <a:fld id="{E4560A13-E7F9-4DD7-B3A7-3D4B944F977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fld id="{790C5AF7-69B4-44FD-A306-1E72C27C800F}" type="datetimeFigureOut">
              <a:rPr lang="en-US" smtClean="0"/>
              <a:pPr/>
              <a:t>2/17/2014</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E4560A13-E7F9-4DD7-B3A7-3D4B944F977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790C5AF7-69B4-44FD-A306-1E72C27C800F}" type="datetimeFigureOut">
              <a:rPr lang="en-US" smtClean="0"/>
              <a:pPr/>
              <a:t>2/17/2014</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E4560A13-E7F9-4DD7-B3A7-3D4B944F977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790C5AF7-69B4-44FD-A306-1E72C27C800F}" type="datetimeFigureOut">
              <a:rPr lang="en-US" smtClean="0"/>
              <a:pPr/>
              <a:t>2/17/2014</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E4560A13-E7F9-4DD7-B3A7-3D4B944F977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90C5AF7-69B4-44FD-A306-1E72C27C800F}" type="datetimeFigureOut">
              <a:rPr lang="en-US" smtClean="0"/>
              <a:pPr/>
              <a:t>2/17/2014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E4560A13-E7F9-4DD7-B3A7-3D4B944F977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 name="Rectangle 5"/>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7" name="Rectangle 6"/>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8" name="Oval 7"/>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US" smtClean="0"/>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fld id="{790C5AF7-69B4-44FD-A306-1E72C27C800F}" type="datetimeFigureOut">
              <a:rPr lang="en-US" smtClean="0"/>
              <a:pPr/>
              <a:t>2/17/2014</a:t>
            </a:fld>
            <a:endParaRPr lang="en-US"/>
          </a:p>
        </p:txBody>
      </p:sp>
      <p:sp>
        <p:nvSpPr>
          <p:cNvPr id="10" name="Footer Placeholder 5"/>
          <p:cNvSpPr>
            <a:spLocks noGrp="1"/>
          </p:cNvSpPr>
          <p:nvPr>
            <p:ph type="ftr" sz="quarter" idx="11"/>
          </p:nvPr>
        </p:nvSpPr>
        <p:spPr/>
        <p:txBody>
          <a:bodyPr/>
          <a:lstStyle>
            <a:lvl1pPr>
              <a:defRPr/>
            </a:lvl1pPr>
          </a:lstStyle>
          <a:p>
            <a:endParaRPr lang="en-US"/>
          </a:p>
        </p:txBody>
      </p:sp>
      <p:sp>
        <p:nvSpPr>
          <p:cNvPr id="11" name="Slide Number Placeholder 6"/>
          <p:cNvSpPr>
            <a:spLocks noGrp="1"/>
          </p:cNvSpPr>
          <p:nvPr>
            <p:ph type="sldNum" sz="quarter" idx="12"/>
          </p:nvPr>
        </p:nvSpPr>
        <p:spPr/>
        <p:txBody>
          <a:bodyPr/>
          <a:lstStyle>
            <a:lvl1pPr>
              <a:defRPr/>
            </a:lvl1pPr>
          </a:lstStyle>
          <a:p>
            <a:fld id="{E4560A13-E7F9-4DD7-B3A7-3D4B944F977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1037" name="Text Placeholder 2"/>
          <p:cNvSpPr>
            <a:spLocks noGrp="1"/>
          </p:cNvSpPr>
          <p:nvPr>
            <p:ph type="body" idx="1"/>
          </p:nvPr>
        </p:nvSpPr>
        <p:spPr bwMode="auto">
          <a:xfrm>
            <a:off x="1143000" y="731838"/>
            <a:ext cx="6400800" cy="34750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790C5AF7-69B4-44FD-A306-1E72C27C800F}" type="datetimeFigureOut">
              <a:rPr lang="en-US" smtClean="0"/>
              <a:pPr/>
              <a:t>2/17/2014</a:t>
            </a:fld>
            <a:endParaRPr lang="en-US"/>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E4560A13-E7F9-4DD7-B3A7-3D4B944F977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iming>
    <p:tnLst>
      <p:par>
        <p:cTn id="1" dur="indefinite" restart="never" nodeType="tmRoot"/>
      </p:par>
    </p:tnLst>
  </p:timing>
  <p:txStyles>
    <p:titleStyle>
      <a:lvl1pPr marL="319088" indent="-319088" algn="r" rtl="0" eaLnBrk="1" fontAlgn="base" hangingPunct="1">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1" fontAlgn="base" hangingPunct="1">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1" fontAlgn="base" hangingPunct="1">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1" fontAlgn="base" hangingPunct="1">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1" fontAlgn="base" hangingPunct="1">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1" fontAlgn="base" hangingPunct="1">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1" fontAlgn="base" hangingPunct="1">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1" fontAlgn="base" hangingPunct="1">
        <a:spcBef>
          <a:spcPct val="20000"/>
        </a:spcBef>
        <a:spcAft>
          <a:spcPts val="300"/>
        </a:spcAft>
        <a:buClr>
          <a:srgbClr val="C3260C"/>
        </a:buClr>
        <a:buSzPct val="130000"/>
        <a:buFont typeface="Georgia" pitchFamily="18" charset="0"/>
        <a:buChar char="*"/>
        <a:defRPr kern="1200">
          <a:solidFill>
            <a:srgbClr val="404040"/>
          </a:solidFill>
          <a:latin typeface="+mn-lt"/>
          <a:ea typeface="+mn-ea"/>
          <a:cs typeface="+mn-cs"/>
        </a:defRPr>
      </a:lvl3pPr>
      <a:lvl4pPr marL="1096963" indent="-182563" algn="l" rtl="0" eaLnBrk="1" fontAlgn="base" hangingPunct="1">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1" fontAlgn="base" hangingPunct="1">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ebm"/><Relationship Id="rId1" Type="http://schemas.microsoft.com/office/2007/relationships/media" Target="../media/media2.webm"/><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omicspublishinggroup.files.wordpress.com/2013/03/cllinical-immunology.jpg"/>
          <p:cNvPicPr>
            <a:picLocks noChangeAspect="1" noChangeArrowheads="1"/>
          </p:cNvPicPr>
          <p:nvPr/>
        </p:nvPicPr>
        <p:blipFill>
          <a:blip r:embed="rId2" cstate="print"/>
          <a:srcRect/>
          <a:stretch>
            <a:fillRect/>
          </a:stretch>
        </p:blipFill>
        <p:spPr bwMode="auto">
          <a:xfrm>
            <a:off x="1453270" y="1752600"/>
            <a:ext cx="6237459" cy="3979069"/>
          </a:xfrm>
          <a:prstGeom prst="rect">
            <a:avLst/>
          </a:prstGeom>
          <a:noFill/>
        </p:spPr>
      </p:pic>
      <p:sp>
        <p:nvSpPr>
          <p:cNvPr id="6" name="Rectangle 5"/>
          <p:cNvSpPr/>
          <p:nvPr/>
        </p:nvSpPr>
        <p:spPr>
          <a:xfrm>
            <a:off x="1098934" y="0"/>
            <a:ext cx="6946132" cy="1415772"/>
          </a:xfrm>
          <a:prstGeom prst="rect">
            <a:avLst/>
          </a:prstGeom>
        </p:spPr>
        <p:txBody>
          <a:bodyPr wrap="none">
            <a:spAutoFit/>
          </a:bodyPr>
          <a:lstStyle/>
          <a:p>
            <a:pPr algn="ctr"/>
            <a:r>
              <a:rPr lang="lv-LV" sz="44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Imunoloģija II</a:t>
            </a:r>
          </a:p>
          <a:p>
            <a:r>
              <a:rPr lang="lv-LV" sz="24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Bioloģijas maģistra studiju programma</a:t>
            </a:r>
          </a:p>
          <a:p>
            <a:endParaRPr lang="en-US" dirty="0"/>
          </a:p>
        </p:txBody>
      </p:sp>
      <p:sp>
        <p:nvSpPr>
          <p:cNvPr id="7" name="Text Box 5"/>
          <p:cNvSpPr txBox="1">
            <a:spLocks noChangeArrowheads="1"/>
          </p:cNvSpPr>
          <p:nvPr/>
        </p:nvSpPr>
        <p:spPr bwMode="auto">
          <a:xfrm>
            <a:off x="1871662" y="6019800"/>
            <a:ext cx="5400675" cy="396875"/>
          </a:xfrm>
          <a:prstGeom prst="rect">
            <a:avLst/>
          </a:prstGeom>
          <a:noFill/>
          <a:ln w="9525">
            <a:noFill/>
            <a:miter lim="800000"/>
            <a:headEnd/>
            <a:tailEnd/>
          </a:ln>
          <a:effectLst/>
        </p:spPr>
        <p:txBody>
          <a:bodyPr>
            <a:spAutoFit/>
          </a:bodyPr>
          <a:lstStyle/>
          <a:p>
            <a:pPr algn="ctr" eaLnBrk="0" hangingPunct="0">
              <a:spcBef>
                <a:spcPct val="50000"/>
              </a:spcBef>
              <a:defRPr/>
            </a:pPr>
            <a:r>
              <a:rPr lang="lv-LV" sz="2000" b="1" dirty="0">
                <a:solidFill>
                  <a:schemeClr val="tx1">
                    <a:lumMod val="75000"/>
                    <a:lumOff val="25000"/>
                  </a:schemeClr>
                </a:solidFill>
                <a:effectLst>
                  <a:outerShdw blurRad="38100" dist="38100" dir="2700000" algn="tl">
                    <a:srgbClr val="000000">
                      <a:alpha val="43137"/>
                    </a:srgbClr>
                  </a:outerShdw>
                </a:effectLst>
                <a:latin typeface="Verdana" pitchFamily="34" charset="0"/>
              </a:rPr>
              <a:t>Dr. Aija </a:t>
            </a:r>
            <a:r>
              <a:rPr lang="lv-LV" sz="2000" b="1" dirty="0" err="1">
                <a:solidFill>
                  <a:schemeClr val="tx1">
                    <a:lumMod val="75000"/>
                    <a:lumOff val="25000"/>
                  </a:schemeClr>
                </a:solidFill>
                <a:effectLst>
                  <a:outerShdw blurRad="38100" dist="38100" dir="2700000" algn="tl">
                    <a:srgbClr val="000000">
                      <a:alpha val="43137"/>
                    </a:srgbClr>
                  </a:outerShdw>
                </a:effectLst>
                <a:latin typeface="Verdana" pitchFamily="34" charset="0"/>
              </a:rPr>
              <a:t>Linē</a:t>
            </a:r>
            <a:r>
              <a:rPr lang="lv-LV" sz="2000" b="1" dirty="0">
                <a:solidFill>
                  <a:schemeClr val="tx1">
                    <a:lumMod val="75000"/>
                    <a:lumOff val="25000"/>
                  </a:schemeClr>
                </a:solidFill>
                <a:effectLst>
                  <a:outerShdw blurRad="38100" dist="38100" dir="2700000" algn="tl">
                    <a:srgbClr val="000000">
                      <a:alpha val="43137"/>
                    </a:srgbClr>
                  </a:outerShdw>
                </a:effectLst>
                <a:latin typeface="Verdana" pitchFamily="34" charset="0"/>
              </a:rPr>
              <a:t>, </a:t>
            </a:r>
            <a:r>
              <a:rPr lang="lv-LV" sz="2000" b="1" dirty="0" smtClean="0">
                <a:solidFill>
                  <a:schemeClr val="tx1">
                    <a:lumMod val="75000"/>
                    <a:lumOff val="25000"/>
                  </a:schemeClr>
                </a:solidFill>
                <a:effectLst>
                  <a:outerShdw blurRad="38100" dist="38100" dir="2700000" algn="tl">
                    <a:srgbClr val="000000">
                      <a:alpha val="43137"/>
                    </a:srgbClr>
                  </a:outerShdw>
                </a:effectLst>
                <a:latin typeface="Verdana" pitchFamily="34" charset="0"/>
              </a:rPr>
              <a:t>aija@biomed.lu.lv</a:t>
            </a:r>
            <a:endParaRPr lang="en-US" sz="2000" b="1" dirty="0">
              <a:solidFill>
                <a:schemeClr val="tx1">
                  <a:lumMod val="75000"/>
                  <a:lumOff val="25000"/>
                </a:schemeClr>
              </a:solidFill>
              <a:effectLst>
                <a:outerShdw blurRad="38100" dist="38100" dir="2700000" algn="tl">
                  <a:srgbClr val="000000">
                    <a:alpha val="43137"/>
                  </a:srgbClr>
                </a:outerShdw>
              </a:effectLst>
              <a:latin typeface="Verdana"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84775"/>
          </a:xfrm>
          <a:prstGeom prst="rect">
            <a:avLst/>
          </a:prstGeom>
        </p:spPr>
        <p:txBody>
          <a:bodyPr wrap="square">
            <a:spAutoFit/>
          </a:bodyPr>
          <a:lstStyle/>
          <a:p>
            <a:pPr algn="ctr"/>
            <a:r>
              <a:rPr lang="lv-LV" sz="32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Robert </a:t>
            </a:r>
            <a:r>
              <a:rPr lang="lv-LV" sz="32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Koch</a:t>
            </a:r>
            <a:r>
              <a:rPr lang="lv-LV" sz="32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(1843-1910)</a:t>
            </a:r>
            <a:endParaRPr lang="en-US" dirty="0"/>
          </a:p>
        </p:txBody>
      </p:sp>
      <p:sp>
        <p:nvSpPr>
          <p:cNvPr id="4" name="Rectangle 3"/>
          <p:cNvSpPr/>
          <p:nvPr/>
        </p:nvSpPr>
        <p:spPr>
          <a:xfrm>
            <a:off x="4191000" y="917912"/>
            <a:ext cx="4724400" cy="5940088"/>
          </a:xfrm>
          <a:prstGeom prst="rect">
            <a:avLst/>
          </a:prstGeom>
        </p:spPr>
        <p:txBody>
          <a:bodyPr wrap="square">
            <a:spAutoFit/>
          </a:bodyPr>
          <a:lstStyle/>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Vācu mikrobiologs</a:t>
            </a:r>
          </a:p>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Bakterioloģijas pamatlicējs; radīja eksperimentālu pamatojumu infekcijas slimību koncepcijai</a:t>
            </a:r>
          </a:p>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Veica vienkāršu eksperimentu – asinis no truša, kas miris ar mēri, </a:t>
            </a:r>
            <a:r>
              <a:rPr lang="lv-LV" sz="2000" b="1" dirty="0" err="1" smtClean="0">
                <a:solidFill>
                  <a:srgbClr val="003300"/>
                </a:solidFill>
                <a:effectLst>
                  <a:outerShdw blurRad="38100" dist="38100" dir="2700000" algn="tl">
                    <a:srgbClr val="000000"/>
                  </a:outerShdw>
                </a:effectLst>
                <a:latin typeface="Arial" pitchFamily="34" charset="0"/>
                <a:cs typeface="Arial" pitchFamily="34" charset="0"/>
              </a:rPr>
              <a:t>iešpricēja</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ausī veselam trusim – tas nākošajā dienā nomira; </a:t>
            </a:r>
            <a:r>
              <a:rPr lang="lv-LV" sz="2000" b="1" dirty="0" err="1" smtClean="0">
                <a:solidFill>
                  <a:srgbClr val="003300"/>
                </a:solidFill>
                <a:effectLst>
                  <a:outerShdw blurRad="38100" dist="38100" dir="2700000" algn="tl">
                    <a:srgbClr val="000000"/>
                  </a:outerShdw>
                </a:effectLst>
                <a:latin typeface="Arial" pitchFamily="34" charset="0"/>
                <a:cs typeface="Arial" pitchFamily="34" charset="0"/>
              </a:rPr>
              <a:t>Koch</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izolēja truša limfmezglus un pierādīja, ka baktērijas (</a:t>
            </a:r>
            <a:r>
              <a:rPr lang="lv-LV" sz="2000" b="1" i="1" dirty="0" err="1" smtClean="0">
                <a:solidFill>
                  <a:srgbClr val="003300"/>
                </a:solidFill>
                <a:effectLst>
                  <a:outerShdw blurRad="38100" dist="38100" dir="2700000" algn="tl">
                    <a:srgbClr val="000000"/>
                  </a:outerShdw>
                </a:effectLst>
                <a:latin typeface="Arial" pitchFamily="34" charset="0"/>
                <a:cs typeface="Arial" pitchFamily="34" charset="0"/>
              </a:rPr>
              <a:t>Bacillus</a:t>
            </a:r>
            <a:r>
              <a:rPr lang="lv-LV" sz="2000" b="1" i="1" dirty="0" smtClean="0">
                <a:solidFill>
                  <a:srgbClr val="003300"/>
                </a:solidFill>
                <a:effectLst>
                  <a:outerShdw blurRad="38100" dist="38100" dir="2700000" algn="tl">
                    <a:srgbClr val="000000"/>
                  </a:outerShdw>
                </a:effectLst>
                <a:latin typeface="Arial" pitchFamily="34" charset="0"/>
                <a:cs typeface="Arial" pitchFamily="34" charset="0"/>
              </a:rPr>
              <a:t> </a:t>
            </a:r>
            <a:r>
              <a:rPr lang="lv-LV" sz="2000" b="1" i="1" dirty="0" err="1" smtClean="0">
                <a:solidFill>
                  <a:srgbClr val="003300"/>
                </a:solidFill>
                <a:effectLst>
                  <a:outerShdw blurRad="38100" dist="38100" dir="2700000" algn="tl">
                    <a:srgbClr val="000000"/>
                  </a:outerShdw>
                </a:effectLst>
                <a:latin typeface="Arial" pitchFamily="34" charset="0"/>
                <a:cs typeface="Arial" pitchFamily="34" charset="0"/>
              </a:rPr>
              <a:t>anthracis</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kas tur atrodas pārnes slimību. Vēlāk atklāja holēras un tuberkulozes izraisītājus.</a:t>
            </a:r>
          </a:p>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Izstrādāja baktēriju kultivēšanas metodes uz agara platēm.</a:t>
            </a:r>
          </a:p>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1905. gadā saņēma Nobela prēmiju Fizioloģijā un Medicīnā</a:t>
            </a:r>
            <a:endParaRPr lang="lv-LV" sz="2000" b="1" dirty="0">
              <a:solidFill>
                <a:srgbClr val="003300"/>
              </a:solidFill>
              <a:effectLst>
                <a:outerShdw blurRad="38100" dist="38100" dir="2700000" algn="tl">
                  <a:srgbClr val="000000"/>
                </a:outerShdw>
              </a:effectLst>
              <a:latin typeface="Arial" pitchFamily="34" charset="0"/>
              <a:cs typeface="Arial" pitchFamily="34" charset="0"/>
            </a:endParaRPr>
          </a:p>
        </p:txBody>
      </p:sp>
      <p:pic>
        <p:nvPicPr>
          <p:cNvPr id="25602" name="Picture 2" descr="Robert Koch BeW.jpg"/>
          <p:cNvPicPr>
            <a:picLocks noChangeAspect="1" noChangeArrowheads="1"/>
          </p:cNvPicPr>
          <p:nvPr/>
        </p:nvPicPr>
        <p:blipFill>
          <a:blip r:embed="rId2" cstate="print"/>
          <a:srcRect/>
          <a:stretch>
            <a:fillRect/>
          </a:stretch>
        </p:blipFill>
        <p:spPr bwMode="auto">
          <a:xfrm>
            <a:off x="304800" y="1066800"/>
            <a:ext cx="3645877" cy="4739641"/>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84775"/>
          </a:xfrm>
          <a:prstGeom prst="rect">
            <a:avLst/>
          </a:prstGeom>
        </p:spPr>
        <p:txBody>
          <a:bodyPr wrap="square">
            <a:spAutoFit/>
          </a:bodyPr>
          <a:lstStyle/>
          <a:p>
            <a:pPr algn="ctr"/>
            <a:r>
              <a:rPr lang="lv-LV" sz="32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Louis</a:t>
            </a:r>
            <a:r>
              <a:rPr lang="lv-LV" sz="32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a:t>
            </a:r>
            <a:r>
              <a:rPr lang="lv-LV" sz="32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Pasteur</a:t>
            </a:r>
            <a:r>
              <a:rPr lang="lv-LV" sz="32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(1822-1895)</a:t>
            </a:r>
            <a:endParaRPr lang="en-US" dirty="0"/>
          </a:p>
        </p:txBody>
      </p:sp>
      <p:sp>
        <p:nvSpPr>
          <p:cNvPr id="4" name="Rectangle 3"/>
          <p:cNvSpPr/>
          <p:nvPr/>
        </p:nvSpPr>
        <p:spPr>
          <a:xfrm>
            <a:off x="3886200" y="917912"/>
            <a:ext cx="5029200" cy="5324535"/>
          </a:xfrm>
          <a:prstGeom prst="rect">
            <a:avLst/>
          </a:prstGeom>
        </p:spPr>
        <p:txBody>
          <a:bodyPr wrap="square">
            <a:spAutoFit/>
          </a:bodyPr>
          <a:lstStyle/>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Franču ķīmiķis un  mikrobiologs</a:t>
            </a:r>
          </a:p>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Pierāda, ka fermentāciju izraisa mikroorganismi; izgudro pārtikas apstrādes procesu – pasterizāciju.</a:t>
            </a:r>
          </a:p>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Eksperimentējot ar putnu holēras izraisītāju </a:t>
            </a:r>
            <a:r>
              <a:rPr lang="lv-LV" sz="2000" b="1" i="1" dirty="0" smtClean="0">
                <a:solidFill>
                  <a:srgbClr val="003300"/>
                </a:solidFill>
                <a:effectLst>
                  <a:outerShdw blurRad="38100" dist="38100" dir="2700000" algn="tl">
                    <a:srgbClr val="000000">
                      <a:alpha val="43137"/>
                    </a:srgbClr>
                  </a:outerShdw>
                </a:effectLst>
                <a:latin typeface="Arial" pitchFamily="34" charset="0"/>
                <a:cs typeface="Arial" pitchFamily="34" charset="0"/>
              </a:rPr>
              <a:t>(</a:t>
            </a:r>
            <a:r>
              <a:rPr lang="en-US" sz="2000" b="1" i="1" dirty="0" err="1" smtClean="0">
                <a:solidFill>
                  <a:srgbClr val="003300"/>
                </a:solidFill>
                <a:effectLst>
                  <a:outerShdw blurRad="38100" dist="38100" dir="2700000" algn="tl">
                    <a:srgbClr val="000000">
                      <a:alpha val="43137"/>
                    </a:srgbClr>
                  </a:outerShdw>
                </a:effectLst>
                <a:latin typeface="Arial" pitchFamily="34" charset="0"/>
                <a:cs typeface="Arial" pitchFamily="34" charset="0"/>
              </a:rPr>
              <a:t>Pasteurella</a:t>
            </a:r>
            <a:r>
              <a:rPr lang="en-US" sz="2000" b="1" i="1" dirty="0" smtClean="0">
                <a:solidFill>
                  <a:srgbClr val="003300"/>
                </a:solidFill>
                <a:effectLst>
                  <a:outerShdw blurRad="38100" dist="38100" dir="2700000" algn="tl">
                    <a:srgbClr val="000000">
                      <a:alpha val="43137"/>
                    </a:srgbClr>
                  </a:outerShdw>
                </a:effectLst>
                <a:latin typeface="Arial" pitchFamily="34" charset="0"/>
                <a:cs typeface="Arial" pitchFamily="34" charset="0"/>
              </a:rPr>
              <a:t> </a:t>
            </a:r>
            <a:r>
              <a:rPr lang="en-US" sz="2000" b="1" i="1" dirty="0" err="1" smtClean="0">
                <a:solidFill>
                  <a:srgbClr val="003300"/>
                </a:solidFill>
                <a:effectLst>
                  <a:outerShdw blurRad="38100" dist="38100" dir="2700000" algn="tl">
                    <a:srgbClr val="000000">
                      <a:alpha val="43137"/>
                    </a:srgbClr>
                  </a:outerShdw>
                </a:effectLst>
                <a:latin typeface="Arial" pitchFamily="34" charset="0"/>
                <a:cs typeface="Arial" pitchFamily="34" charset="0"/>
              </a:rPr>
              <a:t>multocida</a:t>
            </a:r>
            <a:r>
              <a:rPr lang="lv-LV" sz="2000" b="1" i="1" dirty="0" smtClean="0">
                <a:solidFill>
                  <a:srgbClr val="003300"/>
                </a:solidFill>
                <a:effectLst>
                  <a:outerShdw blurRad="38100" dist="38100" dir="2700000" algn="tl">
                    <a:srgbClr val="000000">
                      <a:alpha val="43137"/>
                    </a:srgbClr>
                  </a:outerShdw>
                </a:effectLst>
                <a:latin typeface="Arial" pitchFamily="34" charset="0"/>
                <a:cs typeface="Arial" pitchFamily="34" charset="0"/>
              </a:rPr>
              <a:t>), </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novēroja, ka putni, kas inficēti ar novājinātu kultūru, holēru izslimo vieglā formā un pēc tam kļūst imūni; saredz līdzību ar </a:t>
            </a:r>
            <a:r>
              <a:rPr lang="lv-LV" sz="2000" b="1" dirty="0" err="1" smtClean="0">
                <a:solidFill>
                  <a:srgbClr val="003300"/>
                </a:solidFill>
                <a:effectLst>
                  <a:outerShdw blurRad="38100" dist="38100" dir="2700000" algn="tl">
                    <a:srgbClr val="000000"/>
                  </a:outerShdw>
                </a:effectLst>
                <a:latin typeface="Arial" pitchFamily="34" charset="0"/>
                <a:cs typeface="Arial" pitchFamily="34" charset="0"/>
              </a:rPr>
              <a:t>Jennera</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eksperimentu un padara to par terapeitisko vakcīnu pamatprincipu – inficējot ar mākslīgi novājinātu slimības izraisītāju, organisms kļūst imūns pret to. Uz to balstoties, rada vakcīnas pret liellopu mēri un trakumsērgu.</a:t>
            </a:r>
          </a:p>
        </p:txBody>
      </p:sp>
      <p:pic>
        <p:nvPicPr>
          <p:cNvPr id="27650" name="Picture 2" descr="Louis Pasteur, foto av Félix Nadar Crisco edit.jpg"/>
          <p:cNvPicPr>
            <a:picLocks noChangeAspect="1" noChangeArrowheads="1"/>
          </p:cNvPicPr>
          <p:nvPr/>
        </p:nvPicPr>
        <p:blipFill>
          <a:blip r:embed="rId2" cstate="print"/>
          <a:srcRect/>
          <a:stretch>
            <a:fillRect/>
          </a:stretch>
        </p:blipFill>
        <p:spPr bwMode="auto">
          <a:xfrm>
            <a:off x="152400" y="1066799"/>
            <a:ext cx="3429000" cy="4722669"/>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600200"/>
            <a:ext cx="8534400" cy="584775"/>
          </a:xfrm>
          <a:prstGeom prst="rect">
            <a:avLst/>
          </a:prstGeom>
        </p:spPr>
        <p:txBody>
          <a:bodyPr wrap="square">
            <a:spAutoFit/>
          </a:bodyPr>
          <a:lstStyle/>
          <a:p>
            <a:pPr algn="ctr">
              <a:spcBef>
                <a:spcPct val="50000"/>
              </a:spcBef>
              <a:defRPr/>
            </a:pPr>
            <a:r>
              <a:rPr lang="lv-LV" sz="32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a:t>
            </a:r>
            <a:r>
              <a:rPr lang="lv-LV" sz="32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Celulāristi</a:t>
            </a:r>
            <a:r>
              <a:rPr lang="lv-LV" sz="32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a:t>
            </a:r>
            <a:r>
              <a:rPr lang="lv-LV" sz="32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pre</a:t>
            </a:r>
            <a:r>
              <a:rPr lang="lv-LV" sz="32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a:t>
            </a:r>
            <a:r>
              <a:rPr lang="lv-LV" sz="32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Humorālistiem</a:t>
            </a:r>
            <a:r>
              <a:rPr lang="lv-LV" sz="32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a:t>
            </a:r>
            <a:endParaRPr lang="lv-LV" sz="2000" b="1" dirty="0" smtClean="0">
              <a:solidFill>
                <a:srgbClr val="003300"/>
              </a:solidFill>
              <a:effectLst>
                <a:outerShdw blurRad="38100" dist="38100" dir="2700000" algn="tl">
                  <a:srgbClr val="000000"/>
                </a:outerShdw>
              </a:effectLst>
              <a:latin typeface="Arial" pitchFamily="34" charset="0"/>
              <a:cs typeface="Arial" pitchFamily="34" charset="0"/>
            </a:endParaRPr>
          </a:p>
        </p:txBody>
      </p:sp>
      <p:pic>
        <p:nvPicPr>
          <p:cNvPr id="24578" name="Picture 2" descr="https://encrypted-tbn0.gstatic.com/images?q=tbn:ANd9GcRaVWA2_Mx-nsjPhxBm-uXDm0rIUCIdL_g2sRve7D8pOxoOushM"/>
          <p:cNvPicPr>
            <a:picLocks noChangeAspect="1" noChangeArrowheads="1"/>
          </p:cNvPicPr>
          <p:nvPr/>
        </p:nvPicPr>
        <p:blipFill>
          <a:blip r:embed="rId2" cstate="print"/>
          <a:srcRect/>
          <a:stretch>
            <a:fillRect/>
          </a:stretch>
        </p:blipFill>
        <p:spPr bwMode="auto">
          <a:xfrm>
            <a:off x="0" y="2667000"/>
            <a:ext cx="4527189" cy="3625358"/>
          </a:xfrm>
          <a:prstGeom prst="rect">
            <a:avLst/>
          </a:prstGeom>
          <a:noFill/>
        </p:spPr>
      </p:pic>
      <p:pic>
        <p:nvPicPr>
          <p:cNvPr id="24580" name="Picture 4" descr="File:Antitoxin diphtheria.jpg"/>
          <p:cNvPicPr>
            <a:picLocks noChangeAspect="1" noChangeArrowheads="1"/>
          </p:cNvPicPr>
          <p:nvPr/>
        </p:nvPicPr>
        <p:blipFill>
          <a:blip r:embed="rId3" cstate="print"/>
          <a:srcRect/>
          <a:stretch>
            <a:fillRect/>
          </a:stretch>
        </p:blipFill>
        <p:spPr bwMode="auto">
          <a:xfrm>
            <a:off x="5543268" y="2666999"/>
            <a:ext cx="2457732" cy="3602334"/>
          </a:xfrm>
          <a:prstGeom prst="rect">
            <a:avLst/>
          </a:prstGeom>
          <a:noFill/>
        </p:spPr>
      </p:pic>
      <p:sp>
        <p:nvSpPr>
          <p:cNvPr id="5" name="Rectangle 4"/>
          <p:cNvSpPr/>
          <p:nvPr/>
        </p:nvSpPr>
        <p:spPr>
          <a:xfrm>
            <a:off x="838200" y="228600"/>
            <a:ext cx="7467600" cy="707886"/>
          </a:xfrm>
          <a:prstGeom prst="rect">
            <a:avLst/>
          </a:prstGeom>
        </p:spPr>
        <p:txBody>
          <a:bodyPr wrap="square">
            <a:spAutoFit/>
          </a:bodyPr>
          <a:lstStyle/>
          <a:p>
            <a:pPr algn="ctr">
              <a:spcBef>
                <a:spcPct val="50000"/>
              </a:spcBef>
              <a:defRPr/>
            </a:pPr>
            <a:r>
              <a:rPr lang="lv-LV" sz="4000" b="1" dirty="0" smtClean="0">
                <a:solidFill>
                  <a:srgbClr val="C00000"/>
                </a:solidFill>
                <a:effectLst>
                  <a:outerShdw blurRad="38100" dist="38100" dir="2700000" algn="tl">
                    <a:srgbClr val="000000"/>
                  </a:outerShdw>
                </a:effectLst>
                <a:latin typeface="Verdana" pitchFamily="34" charset="0"/>
                <a:ea typeface="Verdana" pitchFamily="34" charset="0"/>
                <a:cs typeface="Verdana" pitchFamily="34" charset="0"/>
              </a:rPr>
              <a:t>Kas izraisa imunitāti?</a:t>
            </a:r>
            <a:endParaRPr lang="lv-LV" sz="4000" b="1" dirty="0" smtClean="0">
              <a:solidFill>
                <a:srgbClr val="003300"/>
              </a:solidFill>
              <a:effectLst>
                <a:outerShdw blurRad="38100" dist="38100" dir="2700000" algn="tl">
                  <a:srgbClr val="000000"/>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lya Mechnikov nobel.jpg"/>
          <p:cNvPicPr>
            <a:picLocks noChangeAspect="1" noChangeArrowheads="1"/>
          </p:cNvPicPr>
          <p:nvPr/>
        </p:nvPicPr>
        <p:blipFill>
          <a:blip r:embed="rId2" cstate="print"/>
          <a:srcRect/>
          <a:stretch>
            <a:fillRect/>
          </a:stretch>
        </p:blipFill>
        <p:spPr bwMode="auto">
          <a:xfrm>
            <a:off x="304800" y="990600"/>
            <a:ext cx="2800281" cy="3962399"/>
          </a:xfrm>
          <a:prstGeom prst="rect">
            <a:avLst/>
          </a:prstGeom>
          <a:noFill/>
        </p:spPr>
      </p:pic>
      <p:sp>
        <p:nvSpPr>
          <p:cNvPr id="3" name="Rectangle 2"/>
          <p:cNvSpPr/>
          <p:nvPr/>
        </p:nvSpPr>
        <p:spPr>
          <a:xfrm>
            <a:off x="0" y="0"/>
            <a:ext cx="9144000" cy="584775"/>
          </a:xfrm>
          <a:prstGeom prst="rect">
            <a:avLst/>
          </a:prstGeom>
        </p:spPr>
        <p:txBody>
          <a:bodyPr wrap="square">
            <a:spAutoFit/>
          </a:bodyPr>
          <a:lstStyle/>
          <a:p>
            <a:pPr algn="ctr"/>
            <a:r>
              <a:rPr lang="lv-LV" sz="32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Ilya</a:t>
            </a:r>
            <a:r>
              <a:rPr lang="lv-LV" sz="32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a:t>
            </a:r>
            <a:r>
              <a:rPr lang="lv-LV" sz="32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Mechnikov</a:t>
            </a:r>
            <a:r>
              <a:rPr lang="lv-LV" sz="32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(1845-1916)</a:t>
            </a:r>
            <a:endParaRPr lang="en-US" dirty="0"/>
          </a:p>
        </p:txBody>
      </p:sp>
      <p:sp>
        <p:nvSpPr>
          <p:cNvPr id="4" name="Rectangle 3"/>
          <p:cNvSpPr/>
          <p:nvPr/>
        </p:nvSpPr>
        <p:spPr>
          <a:xfrm>
            <a:off x="3200400" y="838200"/>
            <a:ext cx="5562600" cy="3170099"/>
          </a:xfrm>
          <a:prstGeom prst="rect">
            <a:avLst/>
          </a:prstGeom>
        </p:spPr>
        <p:txBody>
          <a:bodyPr wrap="square">
            <a:spAutoFit/>
          </a:bodyPr>
          <a:lstStyle/>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Krievu biologs; dzimis Harkovas apgabalā </a:t>
            </a:r>
          </a:p>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Novēroja, ka jūraszvaigžņu gremošanas sistēmā ir  šūnas, kas  “aprij” krāsas daļiņas un skaidas. Vēlāk atklāja, ka dažas baltās asins šūnas “aprij” baktērijas; izvirzīja hipotēzi, ka fagocitoze ir organisma aizsardzības veids pret kaitīgām baktērijām. </a:t>
            </a:r>
          </a:p>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1908. gadā par šo atklājumu viņš saņēma Nobela prēmiju.</a:t>
            </a:r>
            <a:endParaRPr lang="lv-LV" sz="2000" b="1" dirty="0">
              <a:solidFill>
                <a:srgbClr val="003300"/>
              </a:solidFill>
              <a:effectLst>
                <a:outerShdw blurRad="38100" dist="38100" dir="2700000" algn="tl">
                  <a:srgbClr val="000000"/>
                </a:outerShdw>
              </a:effectLst>
              <a:latin typeface="Arial" pitchFamily="34" charset="0"/>
              <a:cs typeface="Arial" pitchFamily="34" charset="0"/>
            </a:endParaRPr>
          </a:p>
        </p:txBody>
      </p:sp>
      <p:sp>
        <p:nvSpPr>
          <p:cNvPr id="4100" name="AutoShape 4" descr="data:image/jpeg;base64,/9j/4AAQSkZJRgABAQAAAQABAAD/2wCEAAkGBxQTERUTExQUFhUXFRcYFxgVFRcVGBQYFhcWFxgXFRkYHCghGB4nHhoVITEhJikrLi4uFx80OTMsNyguLisBCgoKDg0OGhAQGywkHyQsLCwsLCwsLCwsLTQtLDQsNCwsLS8sLCw0LywsLCwsLCwtLCwsLCwsLywsLCwsLCwsL//AABEIALwBDAMBIgACEQEDEQH/xAAbAAEAAgMBAQAAAAAAAAAAAAAAAwUCBAYBB//EAEoQAAIBAwIEAwMIBAoIBwAAAAECEQADEgQhBRMxQSJRYTJxgQYjQlJikaGxM1NyghQVJGNzkqLB0dMHNENUg5TC8JOys8Ph4/H/xAAaAQEAAwEBAQAAAAAAAAAAAAAAAQIDBAUG/8QALhEAAgIBAwMCBAUFAAAAAAAAAAECEQMEITESQVEFkRRhofATItHh8RUycYHB/9oADAMBAAIRAxEAPwD7jSlKAi1OoW2pd2CqO59TAA8yTAA7k1pfw66+9uxt2N5+VI8woVmHuYKal4vZZrcoJdGW4o28WBBKidpZclBPQkVnpNWtxckMjp3BUjqrA7qw7g7irLiyO5AV1J6PYX/hvc/61rwWtT3vWPhp3/z63ZpNLBp8nUfrrXwsN/m05Wp/XWf/AAG/zq3JpNLBpcrU/rrH/Lv/AJ9em1qf11j/AJd/8+tyaTSxRqfykd7D/B7f9714uo1Peza/cvsT/atL+dbk0mgNP+MLg66a971awR/6oP4V6eLoPaS+vvsXWHxZVKj7625r2abAg03E7Ltil1C31QwyHvXqPurbrV1OnS4uNxFdfJ1DD7jWr/F2P6K7dt/ZyFxPdFwEqPRStKQstKVWc3Ur9Gzd9QWsn4Kcwf6wqOxxwCRqLb6cjvcxNs+66hKj3NifSnSxaLeleKwIkEEHoRuDXtVJFKUoBSlKAUpSgFKUoBSlKAUpSgFKUoBSqbV8Wa3qShCm3hYnxQym7cvJkFjxDwrMkQATvuKi0Hyi5ri2qKGyYEm4yriq6d5XK2GJIv24BUdDv0kC+rT1PDLTtkVhjALIzW3IHQFkIJj31W6DjrvylNoFnt2nfBmIUXWZRjK7wVJYEiBEZHasNL8oiWtZoFF1LT+2CLYuW9VcBY4jeLIB7S2x23WDfPDbi/or7jyW6Oco+JIuH4vWB1F5P0lnIfWssG/rI+JHuGVVes+VbrZuXlsKVS0z73YJK6e3qSICHbF4meo6AGR8xtf6QNcL3NN2RMm2QMCPqxGw7T19ayy6mOKuruen6d6Rm1ym8TS6fPez7AeKY73bV20PrOFZR6s1pmCD1aB61upcBAIIIIkEGQR5gjrUN3iJFsXBZuuDBi2ELQd91Ljp0gSf7qlNVZhrtsXbDgFmsvba0Lp3gYsMSxP0kOW4meldKVnlPZ0y9zHnQuPOucbgqXkVwVi4blxtjDi/uDKMDkogBp6E9J2kvcCyBBZI5z3PYILh+d4bpDeKObt09n12igXt28qgliAAJJJgAeZ8qyzrmW+TxY3p5YDBlQ8vJiGs2bYNxi8uoKTidzC77SZ9RwDMvkbcOH6W/Ec0VCjHLxIMdljsn1dwL8OPOvZqt0Gh5b3CCoR4IRVjEgtJmSd5AjoMdgJNb00oEk0mo5pNKBJNJqOaTSgap4ZbBJt5WmO82jhJPdk9hz+0pr0PqE727w+1Np/vEqx+CCtmaTUkEI40g/Sq9n1uL4B77ik2x8Wres3lcBkZWU9CpBB9xFa+Vad7h1snNRy7n6y34H+JAhx6MCPSo6UTbLilVCa+5a2vLmn6y2pkf0lsSR28SyOphRVnYvq6hkZWU7hlIII9COtVaaJTskpSlQSKUpQClKUApSlAKUpQGBtKSGIEjoYEj3HtWI0yAABFgGR4RsfMeR9alpQEX8HSQcVkEkeEbFtyR5E969aypEFVI26gfRMj7j0qSlAaOu1li14bjIsgmCB7MQSR9WNiTtArml/0daIXReVXYTItlgbXmNtiRPYsRVta/T6knrzEE/ZFm0QPdkzn3saxTSG3vYc2vsRlaP7h9n9wrNTLDGVWjXBrM+DqWKTjezpkHyl4kLCfOW9WiHGb9h1YWyTG+TSOo6oQdup2rn9JxvV5izav29Sl2VW5sLloMT4rqCGQqoJhhB2EztXWHXaiMTbstO2WbKPUshUwPQMZ9OtafCOEW9PmUChrhXLEYqMRGKKScVnIxJ9o+lbxpLdHJJNvZlhklq31Coi9T0VVH+AqpfW3bu4Jsp2AA5jDzcsCEn6oE+o6D3j1yTat9iWuH1FrGAf33Rv3ahtPJAnqatGO1s0ikzIabvzL8/0978i0fhUqa+5a3cm7b7nEcxPXwgC4o8gAwj6VfP8AU/6QbnNPLtW+UDsHyzYebENAJ9Bt69+10uuW5bS4shXUMJ6iex9xkT6Vjh1GPM3GPY9PW+lZ9JCM8saT8efDL7Ua1Etm67KLYAJafDBiDI7bjeqzU/KS2vKKyQ2oNlwUuC5bbkXLwHKK5ljikCNw4InatJLbvpb1m31W4AnTYE27vfbw5NA8lAras8HbmLduXQzjUc4428FIGnfTqiqWJUQ2RJJJM9BAFmqdHlm8/GrIRXybBxIYW7hUCYm4Qvze+xziIM9DXr8YtC5yyxy8QnC5gCi5MDcxwEDrJ2qn1nybZ7fL53hK3QQyFgDdutczQC4AGGWMkNsBGO86r8Hu3L11biHlXm1CuS+y2rqOoazF3a4fAD80IBYEmJaNwX1vj1ghiHPhwkG3cViLpxtlUK5OGIIBUEEgx0rK/wAbsoQGYglVczbueBXJCtd8PzQJDCXx9lvIxoPwe4+Zu3LVxyltBlYPLC23LyU5sly0HIMIKrA2MwXfk4xttaN8lLthLF/NC7uqh1LI5eVYq7KS2fRT1ksBZ3vlBp1c2y5yDFICXG8YXLlgqpBuY+IIPERuBFZtxywFVs/Cy5yEchUmMrkL82JkS8RB8jEDcK+cR8/Y1LaiMeuVm5Zw6/bmfSIqvb5MLlOVtsrfLuC7ZNxWTm3rgAAuLH6a4DOQO2226mDp5plUeVeTU0CXKtO5o4YvablXDuSolXP86nR+2+zR0YVPNJoQZ6LicsLd1cLh9neUuxvNtu5jcqYIg9RubKqbUWVdSriQY9II3BBG4IO4I3BrzS8Qa0Ql45ISAl09idgl7yPYP0PQwYyq4eCyl5LqlKVmWFKUoBSlKAUpSgFYXrqopZiFVQSSTAAG5JPYVnXGazSX7y6hUF7xDWW8mujlsCrrbREL+Fg+JDFRAVt4MEDs6Vx3GtDrQl9NOLh8VxrDm+xZTyLGAOV0Spum97eWOMYFTtAL927fvBGvFw15cFuFckTUWwwg3Byn5SsqNggOc5dHIHTa7hhZzct3DbcgAyuaNEwWWQZEndWHrMCtJbzK/KugK8SpBlbi7AlJ3kEiV7SOoINQWtLfD2yyag2crpCC+OZbk2eWbrc35xZGoMZNAdRiY8NbxPhV7U2byNzGNi/aWyVuYseXdFw3lYuuTC262zkQcrL+dXjPyVcToJrEXRJWRkACRIkAzBI7Aw33HyrltIuofmZC+lwc9bsXVYSWBtLZXmALCFSDCSO5LTWV6zqis4vkFt4ot3wsynUhg7G6GQENZJIZoOPthTOhQs/lCnhS72QkP6I4En3AhCfQE9q1UJBBHUGfuq7JqnvcKZP0JUr+rckBfRHAMD7JB9CBtWsJKqZV32OV1XyIstcLLcdEJk2wgaN5Kq5YQPKQY9a6HBVUKoxRFCgT7KqIEk/eT76kFm905R9+aR+c/hU9jhZYzeKkfq1krP22MF/dAHnNUx4MOFuUFydmp9S1WqjGGaTajxx9v/Y4XcKWsguT3rmSKTj4cQASY8IwXLp1aOpqy0+tVjjurgSUfZo8x2Yeqkj1rzU6dXjIbjcEEhlPmrDcfCtPUW2Ai4vOQbhlEXUPnCxJ6+JIbyU9ank5C2mk1Tc5xg63Q9kOAfCMzkeWFZhtCswJ2B8O871Z3LgUEkwACSfIDcmoomyDinFUsLLkkn2VG7NHl6dJJ2E1y9z5Tam4+NtVWeiqpuN952P9UVoa+491zdfbKAASPCv0U69fzJNVnGlvpprkKAhdFZlJyxIc4tHRSwE9Nwo32rbKo4MTyNW/BOih8XqYYFLp6nVv3OkPyh1dkg3UV1PmuM+gdPDPwNdJwni9vULKSCPaVvaWfzHqNvxr5R8iw7XbiCeW1m4bg7DFSbbH15mAB+0R3NdLo0eywup7S9vrr9JPjH3we1Y6XJHVYnNLpadfI7PWNF/TdSsLl1JpO+OfPt7H0GaTUFm8GUMplWAIPmCJBrOaijiskmk1HNJpQJJrFwCCCAQRBBEgg9QR3FYzSaAw0usOn8Lkmx2cmTY9HJ62/tfR77bi/qiJqHR6v+DQp/1foD/u/wD9X/k/Z9isoXuiVKjo6UpWJoKUpQClKUApSlAKUpQClKUBQcTULqgR9Ozv6m24APvi5E+g8q8msuOj+UWT25V8fHKwR+TVDlXTD+1GT5JJpNR5Uyq1EEk0mo5rmOIcfYsBbbBSYQgBnueokEAHttJkbiYq0Mbk9jDPqIYY3P8AVs6uaTXIaDj1z2suak+IQA4/ZgDf0I38xXU27oYBlMggEEdwRIIqZ43DkjT6rHnTcHxyns0Q2+G2gZxyORaXJeGJkkZEhd/KKw4638ncfWxU+52VD+BNbZeBJ6VUa7XpdS7bU9oR5Bts8AqMxsDlAgx6TVVybPgqNRpVcAOsgGR16j3VDcQ3C9t7ZwGMHL2++0biDFblpslDDoRP3+dauu0txyFD4oQQ8e0fKDH+HxrvcT574pXT2IdJcAvXEVgBCk2ktrbUEBRkcQATB69fH6VYEVqpcCuLfiLYA5ETIG27dzWw7wCSdgJPuFIY1FUhk1zlL8zbb88svfk+/wDJ0H1S6j3JcdR+AFWM1o8LtFLKK3tRLftN4m/EmtrKuB8n0MeFZJNJqPKmVRRYkmk1HlTKlAkmvDWGVMqUDa4BqMSdOx9kZWieptyBj6lCQvuZOpJq6rlNVcKY3VktaOUDqyxDrHeVmB9YL5V1NtwwDAgggEEdCDuCKwyRp2Xg+xlSlKzLilKUApSlAKUpQClKUBSfKUQbDfzpU+5rVz/qC1pTVr8pLU6a4R1SLgjqeUwuQPfiR8aqgK6MT/KZT5E0mmNMa0KmF4EqwBgkEA+RI2riQ3Le3fC5AQGQjI24ABCD6JEEHyNdzjVfquEhmLo2DHrtkrHzK7b+oInvNaQklscWs088vTLG9154dnEcN1FwHwhYBLEt0AOOUn4D8a6jhmoblhHd0K7BLVuWCkBlyJDR4WA6LBBHatjR/J9U9ohhM4quCE+bAkk+6Y9KuIpKdpIrpNLLG5Tly6Xt5KpdPJkWZM+1qLmRHqo8ce7w1K9i6zKHdDb6sFUrJUgqoljImZ/ZAjc1v40xqlndRTa7Tm2xdQTbYksAJNtjuWAHVSdzG4JJ6Hw4W/EAVgg9CCCD7iDV5jWrd4ZbYlsYJ6lCyE+8oQTWsczSo83U+mY80+tOmVl5SFJMKIPiJEL6mTFYcG0TuENwllUzJXE3WBlTHZRtv9IgdvatbfDbSkHEFgdi7FyD9kuSR8Km099XBZTsGZTO0FGZG/FWpLM2TpvTMeJ9T3JcqTXhI23G/T191R6i+qCWO2SLtvu7Kij72FYnpEs0mvDHmK9jtQCaTXgjbcb9PX3U28x/+0B7NJpQCgGVb3yZvwrWD/siMP6J5Kf1SGT3IPOtHGo3uG063lBOE5gblrbRmAO5EBgO5SO9VnHqVEp0zrKVjbcMAykEEAgjcEHcEGsq5TYUpSgFKUoBSlKAUpSgItVbyRl+spH3giuZ4e2VpDEeBZHcECCD6gyPhXV1zutscm9/NXmkeSXTuynyD+0PtZD6QFa432KTXc8xpjUuNMa1soVx1yi61toWApUk+1IdiOkCAhPXz8q8HFLWJbJoGO/LudXxxUeHxMcl8I336VhxjgovBoJBdrWR8kRiHC7dWtvdT3P2rPUcFV7jXM3VjjBXBYKsrKT4fGRjAzygMwESaiyaMrXEbTRixMhj7D+HElW5m3zcEEeKNwfKo14vZInJvo7cu4GOc4FVK5MGxaCBBxPlRuAoccmc4l2M4S5uEl5YLkAZghSBAAiKz0/BlVgxe47DlwzYTFoPipCqB/tHJMSZ67AUtijC1xaywLBjACndHE5nFcQV8ZLeGBJnbrW3p7yuuSmRJHQggqSrAg7ggggg9CK07/yftugRixAVQJxPs3BdUkFSD4gNiII7Vv6PSi2gRegnoqr1JPRAAOvYUsUe40xqXGmNTZBz/F+FtdumFSDZVc262zzC2VvY+IbGNt8TO1Rn5Psstb5QY/wgtKjx87VW7wylTuFDrJBgtMHpXSY0xqCTjE4NcR7asnNVWDiAMSW1d28FDFDjywbf6sNAAkbLvaf5PuAom2CgtAsszf5d+3dNy74R4/A0btvcbfeulxpjQHLW+BObbgBQyvhZy8It2bfMW1KlWDxzHEEQVg7GKmbgJJbIW2BN8lgWV7ovhhyrhCyqgMBIJ/RpsIro8aY0BzP8RXCRmbTSEGUQ1nl3rl0NbhAGYhlBMJugbfoMNV8lskuBeUrumsAbHcXNRd5lq4TEym+/UTtXU40xpsDnbnAiXusQrhzcIJcoTzCPA0WyYEAA5H2F8NWugsMttVcgsBuVAA6+gA+IAnrA6Vu40xoCLGmNS40xqbIPOC6nlPyG9hiTZP1TuWtfmy+mQ2xE39c5qdMHUqZ3iCNipBlWU9iCAQfMCrXg2qa5ZBf2wWR42BZCVJA7AxkPQissi7l4vsb1KUrIuKUpQClKUApSlAKi1WmW4jI4lWEEdPiCNwe4I3BqWlAc7pSys1q4Ze3Hi2+cQzhc284IP2lbtFbONbPFtCXAuW45qTjOwdTGVtj2Bgb9iFO8QdTS3w6hhI6gg7FWBhlYdiCCD7q2TtGbVGWNMazpUgwxpjWdKAwxpjWdKAwxqHV6hbaF3MAfEknYADuSdorZrnuKvzL5H0bUAD+cZQzN8FZQP2nqmTIoRcmUnLpVkN/V3bm5Y217Ih3j7b9Z/ZiPM9a11tkdLl0f8a4fvlt/jUmpLKhKJm20LkFnfuT086ie44uIoSQR4iD7Nef8VOT2f/DklHI1139d/bmt+ePZm9peKvb2vHJP1kAMnrcA2K/aAEdxEkX8Vzwt1lpbjC0bHjKoyybZOa2GDFccfF1Vrfh8WIkb11afUfibPk2xTb2kX+NMa0bF9wuSnn2/NY5iwdwegePgwjoxratay2wBDDdsR2OUE4kHcNAOx32rqNyTGmNe3HCgsxAUAkkmAANySewrXGrYjIWL5TrlgB/YLcz+zUEk+NMaw02qS5ODAwYYbhlPWHU7qfQgVNQGGNMazpQGGNZ8A66geV/b42bJ/MmlZfJ/dHfs91yPUKeWD7iEkehFVlwSuS0pSlZFxSlKAUpSgFKUoBSlKAVScVs8lzfX2GjnjygQL3wAAb7IB+hBu6VKdENWVNe1rXdG2n9hS9jsqiXs+iL9NPJR4l6AEQFy02rS5ODqxHUA+JfRl6qfQitf8FCelKUApSlAK5/TpJuE9edd/C4wH4Ba6CqjDG/cQ/Ti6n3Kjge4hWP9IK49ff4La7OyrjZXXEZHZ3uKLWIgEAYnbcn/AL6+lQ67X4AYg3M2KoUAYAjbxGQNmnuOh8quNVpA/hZVZCDkD1kFSsCIjr9wqVLAAgCPdXiLUQbVq/ov5JWKvv5mjo2zRXxZZE4uIYe8SY91T8OEahvW0J+D7fm1TNYbMEN4QCCsDcmIM9REHb1rzhK5Pcu9iRbX1FstJH77OPXAV2entyy7cJEyglK17ePkbN/RAtmpKXPrL9KOzqdnHv3HYiqy7NyTyCbyOALgXBTy2Vsg1yDiYIgZbEwSDve0r3UyKNTiAB5an2DethvUZSo9xcID6E1eLdkE4tILCDEmCRtvG/Ub9+1UPGDFh26lALg99oi4PxUVf3FkCGI3B2jcDsZHQ1lM0hRocQ0JuY3bfhugbZAgOp3Nu4OoHkeqnffcHU02pDSpBV1jNG9pZ6HbYqYMMNjB8iBbrelyoiFHi3OQYwVgRuCCd56j3xBxHhwuwwOFxZwcCSs9VI+kpgSp8gdiAQjLsxKNGvStMap1HzltiNwHsK19GgkGAgLqdtwRA6SazXnXNraNbB63LoAgfYtnxFv2go77xBuU+RjqWZ2Nm0fGR4mHSyp2zP2uuK9zv0Bq8sWVRVRRCqAqgdAAIAHwqPQ6NbS4rPWSSZZ2PVmPcn/AdBWxWcpWXSoUpSqkilKUApSlAKUpQClKUApSlAK1tXoLV2OZbR46FlBK+qnqPhWzSgKl+DFf0N11+zcJvJ8czn8A4Faz6lrZi+oSTAcHK0xOwGRAKHpswAkwC1X9YugIIIBBEEHcEHqCKupvuVcfBWUrW1GlOm3WWsd13LWPVe7W/Tqvbw7LsKwIBBBBEgjcEHuKuVPa1tdpeYog4spyRonFunTuCCQR3BPvrZpRpNUwVf8ADwm18cs/WP6JvVbnQe5oPoetSPxGyBJuWwPMuv8AjVhUa2VBkKoPmAAa8mfo+JyuLaXjn7+posj7leXa94UDJbPtXCCrEeVoHf8AfMAdp6ixtWwqhVACqAABsABsAKzpXfp9NDBHph+7KNtu2KUpW5BjcQMCp6EEH3HY15wzWshWxe69LdzoLoA9lvq3AB06NBI7qudaPGjFi43dF5g99r5xfxUUq9hdbnQXg2JxIDRsWBIB7SARI+NQiwVNxljJ4MEADIKFElRJGw3Mn4QBNfuBVZiYABJPWAB1rXv6+2iM7XBits3TuDFsCcoG8bEzWBvFtI2GeI2O5jYTGxMn026+tY3XMgDqd5KkiARIkdCQdvdUWov20+cYgeykj7ThRMdsj17b+te/w+3mUzUNirQSBIYwCPPfb4jzoQbE7x3/AO//AIr2te7qVt4h23ZgBMSSzBRsB0kgTR9bbBALDxEgb7SvUE9j6VJU2KVE2oUGCR3J9In2j9HoevlUimRI3FAe0pSgFKUoBSlKAUpSgFKUoBSlKAUpSgFUuo4e1olrIytndrOwKk9WszsPVDAPUEGQ11SpTohqyk02qS4DiZjZgQVZD5OpgqfQgVNW1reG27pDMIYdHUlHA8gy7x6dD3Fah4M3+83/ALrB/OzWnUitM9pXn8Tt/vN74rp/7rQoeF3e1/8ArWlP5RTqQpntKwbhuo7X7Xx07H8rwrwcP1H62wf+C4/941NryRTJKVCbOoH+ztOPNbjKT+6yR/arFee3s2Mf6W6ig+7l5n7wKWgbFaHHf9WvDu1t0UebOCiKPUsQPjW2NFqT9Kxb/de9+OSflU+m4SAwe47XGXdZhUQ9JVFHX1aSJMETTqSFNk/FNMblplGJOxGWUZKwYbqQQZAgg7GDVTe+TZfINdByBJPLAfmNpxpyxIaCsS2IA3jeBFXz2wY67GRBI7Ebx1G52NADl18MdI3nzmenpHasTU5+78nHJgOmGZdfm/YI1K6kKy5Q6zku2MQsb7hc+S0gTcB8OMFGCwVuBwoR1IU5mBJgSN9o6OlBZU63g2d4XMgBFqQUlvmXdlKPl4ZzYHY/nOiPktFoWw6bArLW2cFTaFro1ww2PcQO0V0c9q9oQU93gQIIBEl3Ykqdy/SSrBpG0GQdh0qz0loqiqzZFVALQBkQIJgdJ8qlpQClKUApSlAKUpQClKUApSlAKUpQClKUApSlAKUpQClKUApSlAKUpQCq7jpui181M5pliJYW8hniBudvLeJjeKsaUByV064Tg1x15T4nBUY3sbhtjG59HHEEtE3AnQFxU+d7z1PI5pg4jmxyVjYjLDmZdRMxPgrpqUBymr59w6i3lcK2W2KFQbnMuW74Ax3Bt2wUj6QcHckVMx1BuHFry+K5JKBkWzyW5TICPE/M5ZIPinOfDFdIF/Hr69v8K9oDlstQUyh1hAAcXZrkXX22XmIGXHsSmXeN+l0zEopYFWKglSQSpjcEjYx5ipKUApSlA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2" name="AutoShape 6" descr="data:image/jpeg;base64,/9j/4AAQSkZJRgABAQAAAQABAAD/2wCEAAkGBxQTERUTExQUFhUXFRcYFxgVFRcVGBQYFhcWFxgXFRkYHCghGB4nHhoVITEhJikrLi4uFx80OTMsNyguLisBCgoKDg0OGhAQGywkHyQsLCwsLCwsLCwsLTQtLDQsNCwsLS8sLCw0LywsLCwsLCwtLCwsLCwsLywsLCwsLCwsL//AABEIALwBDAMBIgACEQEDEQH/xAAbAAEAAgMBAQAAAAAAAAAAAAAAAwUCBAYBB//EAEoQAAIBAwIEAwMIBAoIBwAAAAECEQADEgQhBRMxQSJRYTJxgQYjQlJikaGxM1NyghQVJGNzkqLB0dMHNENUg5TC8JOys8Ph4/H/xAAaAQEAAwEBAQAAAAAAAAAAAAAAAQIDBAUG/8QALhEAAgIBAwMCBAUFAAAAAAAAAAECEQMEITESQVEFkRRhofATItHh8RUycYHB/9oADAMBAAIRAxEAPwD7jSlKAi1OoW2pd2CqO59TAA8yTAA7k1pfw66+9uxt2N5+VI8woVmHuYKal4vZZrcoJdGW4o28WBBKidpZclBPQkVnpNWtxckMjp3BUjqrA7qw7g7irLiyO5AV1J6PYX/hvc/61rwWtT3vWPhp3/z63ZpNLBp8nUfrrXwsN/m05Wp/XWf/AAG/zq3JpNLBpcrU/rrH/Lv/AJ9em1qf11j/AJd/8+tyaTSxRqfykd7D/B7f9714uo1Peza/cvsT/atL+dbk0mgNP+MLg66a971awR/6oP4V6eLoPaS+vvsXWHxZVKj7625r2abAg03E7Ltil1C31QwyHvXqPurbrV1OnS4uNxFdfJ1DD7jWr/F2P6K7dt/ZyFxPdFwEqPRStKQstKVWc3Ur9Gzd9QWsn4Kcwf6wqOxxwCRqLb6cjvcxNs+66hKj3NifSnSxaLeleKwIkEEHoRuDXtVJFKUoBSlKAUpSgFKUoBSlKAUpSgFKUoBSqbV8Wa3qShCm3hYnxQym7cvJkFjxDwrMkQATvuKi0Hyi5ri2qKGyYEm4yriq6d5XK2GJIv24BUdDv0kC+rT1PDLTtkVhjALIzW3IHQFkIJj31W6DjrvylNoFnt2nfBmIUXWZRjK7wVJYEiBEZHasNL8oiWtZoFF1LT+2CLYuW9VcBY4jeLIB7S2x23WDfPDbi/or7jyW6Oco+JIuH4vWB1F5P0lnIfWssG/rI+JHuGVVes+VbrZuXlsKVS0z73YJK6e3qSICHbF4meo6AGR8xtf6QNcL3NN2RMm2QMCPqxGw7T19ayy6mOKuruen6d6Rm1ym8TS6fPez7AeKY73bV20PrOFZR6s1pmCD1aB61upcBAIIIIkEGQR5gjrUN3iJFsXBZuuDBi2ELQd91Ljp0gSf7qlNVZhrtsXbDgFmsvba0Lp3gYsMSxP0kOW4meldKVnlPZ0y9zHnQuPOucbgqXkVwVi4blxtjDi/uDKMDkogBp6E9J2kvcCyBBZI5z3PYILh+d4bpDeKObt09n12igXt28qgliAAJJJgAeZ8qyzrmW+TxY3p5YDBlQ8vJiGs2bYNxi8uoKTidzC77SZ9RwDMvkbcOH6W/Ec0VCjHLxIMdljsn1dwL8OPOvZqt0Gh5b3CCoR4IRVjEgtJmSd5AjoMdgJNb00oEk0mo5pNKBJNJqOaTSgap4ZbBJt5WmO82jhJPdk9hz+0pr0PqE727w+1Np/vEqx+CCtmaTUkEI40g/Sq9n1uL4B77ik2x8Wres3lcBkZWU9CpBB9xFa+Vad7h1snNRy7n6y34H+JAhx6MCPSo6UTbLilVCa+5a2vLmn6y2pkf0lsSR28SyOphRVnYvq6hkZWU7hlIII9COtVaaJTskpSlQSKUpQClKUApSlAKUpQGBtKSGIEjoYEj3HtWI0yAABFgGR4RsfMeR9alpQEX8HSQcVkEkeEbFtyR5E969aypEFVI26gfRMj7j0qSlAaOu1li14bjIsgmCB7MQSR9WNiTtArml/0daIXReVXYTItlgbXmNtiRPYsRVta/T6knrzEE/ZFm0QPdkzn3saxTSG3vYc2vsRlaP7h9n9wrNTLDGVWjXBrM+DqWKTjezpkHyl4kLCfOW9WiHGb9h1YWyTG+TSOo6oQdup2rn9JxvV5izav29Sl2VW5sLloMT4rqCGQqoJhhB2EztXWHXaiMTbstO2WbKPUshUwPQMZ9OtafCOEW9PmUChrhXLEYqMRGKKScVnIxJ9o+lbxpLdHJJNvZlhklq31Coi9T0VVH+AqpfW3bu4Jsp2AA5jDzcsCEn6oE+o6D3j1yTat9iWuH1FrGAf33Rv3ahtPJAnqatGO1s0ikzIabvzL8/0978i0fhUqa+5a3cm7b7nEcxPXwgC4o8gAwj6VfP8AU/6QbnNPLtW+UDsHyzYebENAJ9Bt69+10uuW5bS4shXUMJ6iex9xkT6Vjh1GPM3GPY9PW+lZ9JCM8saT8efDL7Ua1Etm67KLYAJafDBiDI7bjeqzU/KS2vKKyQ2oNlwUuC5bbkXLwHKK5ljikCNw4InatJLbvpb1m31W4AnTYE27vfbw5NA8lAras8HbmLduXQzjUc4428FIGnfTqiqWJUQ2RJJJM9BAFmqdHlm8/GrIRXybBxIYW7hUCYm4Qvze+xziIM9DXr8YtC5yyxy8QnC5gCi5MDcxwEDrJ2qn1nybZ7fL53hK3QQyFgDdutczQC4AGGWMkNsBGO86r8Hu3L11biHlXm1CuS+y2rqOoazF3a4fAD80IBYEmJaNwX1vj1ghiHPhwkG3cViLpxtlUK5OGIIBUEEgx0rK/wAbsoQGYglVczbueBXJCtd8PzQJDCXx9lvIxoPwe4+Zu3LVxyltBlYPLC23LyU5sly0HIMIKrA2MwXfk4xttaN8lLthLF/NC7uqh1LI5eVYq7KS2fRT1ksBZ3vlBp1c2y5yDFICXG8YXLlgqpBuY+IIPERuBFZtxywFVs/Cy5yEchUmMrkL82JkS8RB8jEDcK+cR8/Y1LaiMeuVm5Zw6/bmfSIqvb5MLlOVtsrfLuC7ZNxWTm3rgAAuLH6a4DOQO2226mDp5plUeVeTU0CXKtO5o4YvablXDuSolXP86nR+2+zR0YVPNJoQZ6LicsLd1cLh9neUuxvNtu5jcqYIg9RubKqbUWVdSriQY9II3BBG4IO4I3BrzS8Qa0Ql45ISAl09idgl7yPYP0PQwYyq4eCyl5LqlKVmWFKUoBSlKAUpSgFYXrqopZiFVQSSTAAG5JPYVnXGazSX7y6hUF7xDWW8mujlsCrrbREL+Fg+JDFRAVt4MEDs6Vx3GtDrQl9NOLh8VxrDm+xZTyLGAOV0Spum97eWOMYFTtAL927fvBGvFw15cFuFckTUWwwg3Byn5SsqNggOc5dHIHTa7hhZzct3DbcgAyuaNEwWWQZEndWHrMCtJbzK/KugK8SpBlbi7AlJ3kEiV7SOoINQWtLfD2yyag2crpCC+OZbk2eWbrc35xZGoMZNAdRiY8NbxPhV7U2byNzGNi/aWyVuYseXdFw3lYuuTC262zkQcrL+dXjPyVcToJrEXRJWRkACRIkAzBI7Aw33HyrltIuofmZC+lwc9bsXVYSWBtLZXmALCFSDCSO5LTWV6zqis4vkFt4ot3wsynUhg7G6GQENZJIZoOPthTOhQs/lCnhS72QkP6I4En3AhCfQE9q1UJBBHUGfuq7JqnvcKZP0JUr+rckBfRHAMD7JB9CBtWsJKqZV32OV1XyIstcLLcdEJk2wgaN5Kq5YQPKQY9a6HBVUKoxRFCgT7KqIEk/eT76kFm905R9+aR+c/hU9jhZYzeKkfq1krP22MF/dAHnNUx4MOFuUFydmp9S1WqjGGaTajxx9v/Y4XcKWsguT3rmSKTj4cQASY8IwXLp1aOpqy0+tVjjurgSUfZo8x2Yeqkj1rzU6dXjIbjcEEhlPmrDcfCtPUW2Ai4vOQbhlEXUPnCxJ6+JIbyU9ank5C2mk1Tc5xg63Q9kOAfCMzkeWFZhtCswJ2B8O871Z3LgUEkwACSfIDcmoomyDinFUsLLkkn2VG7NHl6dJJ2E1y9z5Tam4+NtVWeiqpuN952P9UVoa+491zdfbKAASPCv0U69fzJNVnGlvpprkKAhdFZlJyxIc4tHRSwE9Nwo32rbKo4MTyNW/BOih8XqYYFLp6nVv3OkPyh1dkg3UV1PmuM+gdPDPwNdJwni9vULKSCPaVvaWfzHqNvxr5R8iw7XbiCeW1m4bg7DFSbbH15mAB+0R3NdLo0eywup7S9vrr9JPjH3we1Y6XJHVYnNLpadfI7PWNF/TdSsLl1JpO+OfPt7H0GaTUFm8GUMplWAIPmCJBrOaijiskmk1HNJpQJJrFwCCCAQRBBEgg9QR3FYzSaAw0usOn8Lkmx2cmTY9HJ62/tfR77bi/qiJqHR6v+DQp/1foD/u/wD9X/k/Z9isoXuiVKjo6UpWJoKUpQClKUApSlAKUpQClKUBQcTULqgR9Ozv6m24APvi5E+g8q8msuOj+UWT25V8fHKwR+TVDlXTD+1GT5JJpNR5Uyq1EEk0mo5rmOIcfYsBbbBSYQgBnueokEAHttJkbiYq0Mbk9jDPqIYY3P8AVs6uaTXIaDj1z2suak+IQA4/ZgDf0I38xXU27oYBlMggEEdwRIIqZ43DkjT6rHnTcHxyns0Q2+G2gZxyORaXJeGJkkZEhd/KKw4638ncfWxU+52VD+BNbZeBJ6VUa7XpdS7bU9oR5Bts8AqMxsDlAgx6TVVybPgqNRpVcAOsgGR16j3VDcQ3C9t7ZwGMHL2++0biDFblpslDDoRP3+dauu0txyFD4oQQ8e0fKDH+HxrvcT574pXT2IdJcAvXEVgBCk2ktrbUEBRkcQATB69fH6VYEVqpcCuLfiLYA5ETIG27dzWw7wCSdgJPuFIY1FUhk1zlL8zbb88svfk+/wDJ0H1S6j3JcdR+AFWM1o8LtFLKK3tRLftN4m/EmtrKuB8n0MeFZJNJqPKmVRRYkmk1HlTKlAkmvDWGVMqUDa4BqMSdOx9kZWieptyBj6lCQvuZOpJq6rlNVcKY3VktaOUDqyxDrHeVmB9YL5V1NtwwDAgggEEdCDuCKwyRp2Xg+xlSlKzLilKUApSlAKUpQClKUBSfKUQbDfzpU+5rVz/qC1pTVr8pLU6a4R1SLgjqeUwuQPfiR8aqgK6MT/KZT5E0mmNMa0KmF4EqwBgkEA+RI2riQ3Le3fC5AQGQjI24ABCD6JEEHyNdzjVfquEhmLo2DHrtkrHzK7b+oInvNaQklscWs088vTLG9154dnEcN1FwHwhYBLEt0AOOUn4D8a6jhmoblhHd0K7BLVuWCkBlyJDR4WA6LBBHatjR/J9U9ohhM4quCE+bAkk+6Y9KuIpKdpIrpNLLG5Tly6Xt5KpdPJkWZM+1qLmRHqo8ce7w1K9i6zKHdDb6sFUrJUgqoljImZ/ZAjc1v40xqlndRTa7Tm2xdQTbYksAJNtjuWAHVSdzG4JJ6Hw4W/EAVgg9CCCD7iDV5jWrd4ZbYlsYJ6lCyE+8oQTWsczSo83U+mY80+tOmVl5SFJMKIPiJEL6mTFYcG0TuENwllUzJXE3WBlTHZRtv9IgdvatbfDbSkHEFgdi7FyD9kuSR8Km099XBZTsGZTO0FGZG/FWpLM2TpvTMeJ9T3JcqTXhI23G/T191R6i+qCWO2SLtvu7Kij72FYnpEs0mvDHmK9jtQCaTXgjbcb9PX3U28x/+0B7NJpQCgGVb3yZvwrWD/siMP6J5Kf1SGT3IPOtHGo3uG063lBOE5gblrbRmAO5EBgO5SO9VnHqVEp0zrKVjbcMAykEEAgjcEHcEGsq5TYUpSgFKUoBSlKAUpSgItVbyRl+spH3giuZ4e2VpDEeBZHcECCD6gyPhXV1zutscm9/NXmkeSXTuynyD+0PtZD6QFa432KTXc8xpjUuNMa1soVx1yi61toWApUk+1IdiOkCAhPXz8q8HFLWJbJoGO/LudXxxUeHxMcl8I336VhxjgovBoJBdrWR8kRiHC7dWtvdT3P2rPUcFV7jXM3VjjBXBYKsrKT4fGRjAzygMwESaiyaMrXEbTRixMhj7D+HElW5m3zcEEeKNwfKo14vZInJvo7cu4GOc4FVK5MGxaCBBxPlRuAoccmc4l2M4S5uEl5YLkAZghSBAAiKz0/BlVgxe47DlwzYTFoPipCqB/tHJMSZ67AUtijC1xaywLBjACndHE5nFcQV8ZLeGBJnbrW3p7yuuSmRJHQggqSrAg7ggggg9CK07/yftugRixAVQJxPs3BdUkFSD4gNiII7Vv6PSi2gRegnoqr1JPRAAOvYUsUe40xqXGmNTZBz/F+FtdumFSDZVc262zzC2VvY+IbGNt8TO1Rn5Psstb5QY/wgtKjx87VW7wylTuFDrJBgtMHpXSY0xqCTjE4NcR7asnNVWDiAMSW1d28FDFDjywbf6sNAAkbLvaf5PuAom2CgtAsszf5d+3dNy74R4/A0btvcbfeulxpjQHLW+BObbgBQyvhZy8It2bfMW1KlWDxzHEEQVg7GKmbgJJbIW2BN8lgWV7ovhhyrhCyqgMBIJ/RpsIro8aY0BzP8RXCRmbTSEGUQ1nl3rl0NbhAGYhlBMJugbfoMNV8lskuBeUrumsAbHcXNRd5lq4TEym+/UTtXU40xpsDnbnAiXusQrhzcIJcoTzCPA0WyYEAA5H2F8NWugsMttVcgsBuVAA6+gA+IAnrA6Vu40xoCLGmNS40xqbIPOC6nlPyG9hiTZP1TuWtfmy+mQ2xE39c5qdMHUqZ3iCNipBlWU9iCAQfMCrXg2qa5ZBf2wWR42BZCVJA7AxkPQissi7l4vsb1KUrIuKUpQClKUApSlAKi1WmW4jI4lWEEdPiCNwe4I3BqWlAc7pSys1q4Ze3Hi2+cQzhc284IP2lbtFbONbPFtCXAuW45qTjOwdTGVtj2Bgb9iFO8QdTS3w6hhI6gg7FWBhlYdiCCD7q2TtGbVGWNMazpUgwxpjWdKAwxpjWdKAwxqHV6hbaF3MAfEknYADuSdorZrnuKvzL5H0bUAD+cZQzN8FZQP2nqmTIoRcmUnLpVkN/V3bm5Y217Ih3j7b9Z/ZiPM9a11tkdLl0f8a4fvlt/jUmpLKhKJm20LkFnfuT086ie44uIoSQR4iD7Nef8VOT2f/DklHI1139d/bmt+ePZm9peKvb2vHJP1kAMnrcA2K/aAEdxEkX8Vzwt1lpbjC0bHjKoyybZOa2GDFccfF1Vrfh8WIkb11afUfibPk2xTb2kX+NMa0bF9wuSnn2/NY5iwdwegePgwjoxratay2wBDDdsR2OUE4kHcNAOx32rqNyTGmNe3HCgsxAUAkkmAANySewrXGrYjIWL5TrlgB/YLcz+zUEk+NMaw02qS5ODAwYYbhlPWHU7qfQgVNQGGNMazpQGGNZ8A66geV/b42bJ/MmlZfJ/dHfs91yPUKeWD7iEkehFVlwSuS0pSlZFxSlKAUpSgFKUoBSlKAVScVs8lzfX2GjnjygQL3wAAb7IB+hBu6VKdENWVNe1rXdG2n9hS9jsqiXs+iL9NPJR4l6AEQFy02rS5ODqxHUA+JfRl6qfQitf8FCelKUApSlAK5/TpJuE9edd/C4wH4Ba6CqjDG/cQ/Ti6n3Kjge4hWP9IK49ff4La7OyrjZXXEZHZ3uKLWIgEAYnbcn/AL6+lQ67X4AYg3M2KoUAYAjbxGQNmnuOh8quNVpA/hZVZCDkD1kFSsCIjr9wqVLAAgCPdXiLUQbVq/ov5JWKvv5mjo2zRXxZZE4uIYe8SY91T8OEahvW0J+D7fm1TNYbMEN4QCCsDcmIM9REHb1rzhK5Pcu9iRbX1FstJH77OPXAV2entyy7cJEyglK17ePkbN/RAtmpKXPrL9KOzqdnHv3HYiqy7NyTyCbyOALgXBTy2Vsg1yDiYIgZbEwSDve0r3UyKNTiAB5an2DethvUZSo9xcID6E1eLdkE4tILCDEmCRtvG/Ub9+1UPGDFh26lALg99oi4PxUVf3FkCGI3B2jcDsZHQ1lM0hRocQ0JuY3bfhugbZAgOp3Nu4OoHkeqnffcHU02pDSpBV1jNG9pZ6HbYqYMMNjB8iBbrelyoiFHi3OQYwVgRuCCd56j3xBxHhwuwwOFxZwcCSs9VI+kpgSp8gdiAQjLsxKNGvStMap1HzltiNwHsK19GgkGAgLqdtwRA6SazXnXNraNbB63LoAgfYtnxFv2go77xBuU+RjqWZ2Nm0fGR4mHSyp2zP2uuK9zv0Bq8sWVRVRRCqAqgdAAIAHwqPQ6NbS4rPWSSZZ2PVmPcn/AdBWxWcpWXSoUpSqkilKUApSlAKUpQClKUApSlAK1tXoLV2OZbR46FlBK+qnqPhWzSgKl+DFf0N11+zcJvJ8czn8A4Faz6lrZi+oSTAcHK0xOwGRAKHpswAkwC1X9YugIIIBBEEHcEHqCKupvuVcfBWUrW1GlOm3WWsd13LWPVe7W/Tqvbw7LsKwIBBBBEgjcEHuKuVPa1tdpeYog4spyRonFunTuCCQR3BPvrZpRpNUwVf8ADwm18cs/WP6JvVbnQe5oPoetSPxGyBJuWwPMuv8AjVhUa2VBkKoPmAAa8mfo+JyuLaXjn7+posj7leXa94UDJbPtXCCrEeVoHf8AfMAdp6ixtWwqhVACqAABsABsAKzpXfp9NDBHph+7KNtu2KUpW5BjcQMCp6EEH3HY15wzWshWxe69LdzoLoA9lvq3AB06NBI7qudaPGjFi43dF5g99r5xfxUUq9hdbnQXg2JxIDRsWBIB7SARI+NQiwVNxljJ4MEADIKFElRJGw3Mn4QBNfuBVZiYABJPWAB1rXv6+2iM7XBits3TuDFsCcoG8bEzWBvFtI2GeI2O5jYTGxMn026+tY3XMgDqd5KkiARIkdCQdvdUWov20+cYgeykj7ThRMdsj17b+te/w+3mUzUNirQSBIYwCPPfb4jzoQbE7x3/AO//AIr2te7qVt4h23ZgBMSSzBRsB0kgTR9bbBALDxEgb7SvUE9j6VJU2KVE2oUGCR3J9In2j9HoevlUimRI3FAe0pSgFKUoBSlKAUpSgFKUoBSlKAUpSgFUuo4e1olrIytndrOwKk9WszsPVDAPUEGQ11SpTohqyk02qS4DiZjZgQVZD5OpgqfQgVNW1reG27pDMIYdHUlHA8gy7x6dD3Fah4M3+83/ALrB/OzWnUitM9pXn8Tt/vN74rp/7rQoeF3e1/8ArWlP5RTqQpntKwbhuo7X7Xx07H8rwrwcP1H62wf+C4/941NryRTJKVCbOoH+ztOPNbjKT+6yR/arFee3s2Mf6W6ig+7l5n7wKWgbFaHHf9WvDu1t0UebOCiKPUsQPjW2NFqT9Kxb/de9+OSflU+m4SAwe47XGXdZhUQ9JVFHX1aSJMETTqSFNk/FNMblplGJOxGWUZKwYbqQQZAgg7GDVTe+TZfINdByBJPLAfmNpxpyxIaCsS2IA3jeBFXz2wY67GRBI7Ebx1G52NADl18MdI3nzmenpHasTU5+78nHJgOmGZdfm/YI1K6kKy5Q6zku2MQsb7hc+S0gTcB8OMFGCwVuBwoR1IU5mBJgSN9o6OlBZU63g2d4XMgBFqQUlvmXdlKPl4ZzYHY/nOiPktFoWw6bArLW2cFTaFro1ww2PcQO0V0c9q9oQU93gQIIBEl3Ykqdy/SSrBpG0GQdh0qz0loqiqzZFVALQBkQIJgdJ8qlpQClKUApSlAKUpQClKUApSlAKUpQClKUApSlAKUpQClKUApSlAKUpQCq7jpui181M5pliJYW8hniBudvLeJjeKsaUByV064Tg1x15T4nBUY3sbhtjG59HHEEtE3AnQFxU+d7z1PI5pg4jmxyVjYjLDmZdRMxPgrpqUBymr59w6i3lcK2W2KFQbnMuW74Ax3Bt2wUj6QcHckVMx1BuHFry+K5JKBkWzyW5TICPE/M5ZIPinOfDFdIF/Hr69v8K9oDlstQUyh1hAAcXZrkXX22XmIGXHsSmXeN+l0zEopYFWKglSQSpjcEjYx5ipKUApSlA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106" name="Picture 10" descr="electron micrograph image"/>
          <p:cNvPicPr>
            <a:picLocks noChangeAspect="1" noChangeArrowheads="1"/>
          </p:cNvPicPr>
          <p:nvPr/>
        </p:nvPicPr>
        <p:blipFill>
          <a:blip r:embed="rId3" cstate="print"/>
          <a:srcRect/>
          <a:stretch>
            <a:fillRect/>
          </a:stretch>
        </p:blipFill>
        <p:spPr bwMode="auto">
          <a:xfrm>
            <a:off x="4572000" y="4038600"/>
            <a:ext cx="3048000" cy="2431627"/>
          </a:xfrm>
          <a:prstGeom prst="rect">
            <a:avLst/>
          </a:prstGeom>
          <a:noFill/>
        </p:spPr>
      </p:pic>
      <p:sp>
        <p:nvSpPr>
          <p:cNvPr id="10" name="TextBox 9"/>
          <p:cNvSpPr txBox="1"/>
          <p:nvPr/>
        </p:nvSpPr>
        <p:spPr>
          <a:xfrm>
            <a:off x="4572000" y="6488668"/>
            <a:ext cx="3048000" cy="307777"/>
          </a:xfrm>
          <a:prstGeom prst="rect">
            <a:avLst/>
          </a:prstGeom>
          <a:noFill/>
        </p:spPr>
        <p:txBody>
          <a:bodyPr wrap="square" rtlCol="0">
            <a:spAutoFit/>
          </a:bodyPr>
          <a:lstStyle/>
          <a:p>
            <a:pPr algn="ctr"/>
            <a:r>
              <a:rPr lang="en-US" sz="1400" dirty="0" smtClean="0">
                <a:latin typeface="Arial" pitchFamily="34" charset="0"/>
                <a:cs typeface="Arial" pitchFamily="34" charset="0"/>
              </a:rPr>
              <a:t>Science Photo Library</a:t>
            </a:r>
            <a:endParaRPr lang="en-US" sz="1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mil von Behring sitzend.jpg"/>
          <p:cNvPicPr>
            <a:picLocks noChangeAspect="1" noChangeArrowheads="1"/>
          </p:cNvPicPr>
          <p:nvPr/>
        </p:nvPicPr>
        <p:blipFill>
          <a:blip r:embed="rId2" cstate="print"/>
          <a:srcRect/>
          <a:stretch>
            <a:fillRect/>
          </a:stretch>
        </p:blipFill>
        <p:spPr bwMode="auto">
          <a:xfrm>
            <a:off x="304800" y="914400"/>
            <a:ext cx="2435637" cy="3505200"/>
          </a:xfrm>
          <a:prstGeom prst="rect">
            <a:avLst/>
          </a:prstGeom>
          <a:noFill/>
        </p:spPr>
      </p:pic>
      <p:sp>
        <p:nvSpPr>
          <p:cNvPr id="3" name="Rectangle 2"/>
          <p:cNvSpPr/>
          <p:nvPr/>
        </p:nvSpPr>
        <p:spPr>
          <a:xfrm>
            <a:off x="0" y="0"/>
            <a:ext cx="9144000" cy="584775"/>
          </a:xfrm>
          <a:prstGeom prst="rect">
            <a:avLst/>
          </a:prstGeom>
        </p:spPr>
        <p:txBody>
          <a:bodyPr wrap="square">
            <a:spAutoFit/>
          </a:bodyPr>
          <a:lstStyle/>
          <a:p>
            <a:pPr algn="ctr"/>
            <a:r>
              <a:rPr lang="lv-LV" sz="32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Emil</a:t>
            </a:r>
            <a:r>
              <a:rPr lang="lv-LV" sz="32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a:t>
            </a:r>
            <a:r>
              <a:rPr lang="lv-LV" sz="32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Adolf</a:t>
            </a:r>
            <a:r>
              <a:rPr lang="lv-LV" sz="32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a:t>
            </a:r>
            <a:r>
              <a:rPr lang="lv-LV" sz="32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von</a:t>
            </a:r>
            <a:r>
              <a:rPr lang="lv-LV" sz="32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a:t>
            </a:r>
            <a:r>
              <a:rPr lang="lv-LV" sz="32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Behring</a:t>
            </a:r>
            <a:r>
              <a:rPr lang="lv-LV" sz="32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(1854-1917)</a:t>
            </a:r>
            <a:endParaRPr lang="en-US" dirty="0"/>
          </a:p>
        </p:txBody>
      </p:sp>
      <p:sp>
        <p:nvSpPr>
          <p:cNvPr id="4" name="Rectangle 3"/>
          <p:cNvSpPr/>
          <p:nvPr/>
        </p:nvSpPr>
        <p:spPr>
          <a:xfrm>
            <a:off x="2895600" y="838200"/>
            <a:ext cx="5867400" cy="3323987"/>
          </a:xfrm>
          <a:prstGeom prst="rect">
            <a:avLst/>
          </a:prstGeom>
        </p:spPr>
        <p:txBody>
          <a:bodyPr wrap="square">
            <a:spAutoFit/>
          </a:bodyPr>
          <a:lstStyle/>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Vācu fiziologs, dzimis Prūsijas provincē</a:t>
            </a:r>
          </a:p>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1890. gadā atklāja difterijas </a:t>
            </a:r>
            <a:r>
              <a:rPr lang="lv-LV" sz="2000" b="1" dirty="0" err="1" smtClean="0">
                <a:solidFill>
                  <a:srgbClr val="003300"/>
                </a:solidFill>
                <a:effectLst>
                  <a:outerShdw blurRad="38100" dist="38100" dir="2700000" algn="tl">
                    <a:srgbClr val="000000"/>
                  </a:outerShdw>
                </a:effectLst>
                <a:latin typeface="Arial" pitchFamily="34" charset="0"/>
                <a:cs typeface="Arial" pitchFamily="34" charset="0"/>
              </a:rPr>
              <a:t>anti-toksīnu;</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atklāja, ka ar toksīnu imunizēta dzīvnieka asins serumu var ārstēt slimus dzīvniekus – serums </a:t>
            </a:r>
            <a:r>
              <a:rPr lang="lv-LV" sz="2000" b="1" dirty="0" err="1" smtClean="0">
                <a:solidFill>
                  <a:srgbClr val="003300"/>
                </a:solidFill>
                <a:effectLst>
                  <a:outerShdw blurRad="38100" dist="38100" dir="2700000" algn="tl">
                    <a:srgbClr val="000000"/>
                  </a:outerShdw>
                </a:effectLst>
                <a:latin typeface="Arial" pitchFamily="34" charset="0"/>
                <a:cs typeface="Arial" pitchFamily="34" charset="0"/>
              </a:rPr>
              <a:t>inaktivē</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toksīnus.</a:t>
            </a:r>
          </a:p>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Izstrādā “seruma terapiju” pret difteriju un stinguma krampjiem.</a:t>
            </a:r>
          </a:p>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1901. gadā saņēma Nobela prēmiju Fizioloģijā un Medicīnā</a:t>
            </a:r>
          </a:p>
        </p:txBody>
      </p:sp>
      <p:pic>
        <p:nvPicPr>
          <p:cNvPr id="3076" name="Picture 4" descr="engraving"/>
          <p:cNvPicPr>
            <a:picLocks noChangeAspect="1" noChangeArrowheads="1"/>
          </p:cNvPicPr>
          <p:nvPr/>
        </p:nvPicPr>
        <p:blipFill>
          <a:blip r:embed="rId3" cstate="print"/>
          <a:srcRect/>
          <a:stretch>
            <a:fillRect/>
          </a:stretch>
        </p:blipFill>
        <p:spPr bwMode="auto">
          <a:xfrm>
            <a:off x="3048000" y="4242816"/>
            <a:ext cx="3962400" cy="2615186"/>
          </a:xfrm>
          <a:prstGeom prst="rect">
            <a:avLst/>
          </a:prstGeom>
          <a:noFill/>
        </p:spPr>
      </p:pic>
      <p:sp>
        <p:nvSpPr>
          <p:cNvPr id="6" name="TextBox 5"/>
          <p:cNvSpPr txBox="1"/>
          <p:nvPr/>
        </p:nvSpPr>
        <p:spPr>
          <a:xfrm>
            <a:off x="7162800" y="4648200"/>
            <a:ext cx="1981200" cy="1600438"/>
          </a:xfrm>
          <a:prstGeom prst="rect">
            <a:avLst/>
          </a:prstGeom>
          <a:noFill/>
        </p:spPr>
        <p:txBody>
          <a:bodyPr wrap="square" rtlCol="0">
            <a:spAutoFit/>
          </a:bodyPr>
          <a:lstStyle/>
          <a:p>
            <a:pPr algn="just"/>
            <a:r>
              <a:rPr lang="en-US" sz="1400" dirty="0" smtClean="0">
                <a:latin typeface="Arial" pitchFamily="34" charset="0"/>
                <a:cs typeface="Arial" pitchFamily="34" charset="0"/>
              </a:rPr>
              <a:t>Historical engraving showing how the medicinal serum was obtained from immunized horses.</a:t>
            </a:r>
            <a:br>
              <a:rPr lang="en-US" sz="1400" dirty="0" smtClean="0">
                <a:latin typeface="Arial" pitchFamily="34" charset="0"/>
                <a:cs typeface="Arial" pitchFamily="34" charset="0"/>
              </a:rPr>
            </a:br>
            <a:r>
              <a:rPr lang="en-US" sz="1400" dirty="0" smtClean="0">
                <a:latin typeface="Arial" pitchFamily="34" charset="0"/>
                <a:cs typeface="Arial" pitchFamily="34" charset="0"/>
              </a:rPr>
              <a:t>Photo: Courtesy of Aventis Behring</a:t>
            </a:r>
            <a:endParaRPr lang="en-US" sz="1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84775"/>
          </a:xfrm>
          <a:prstGeom prst="rect">
            <a:avLst/>
          </a:prstGeom>
        </p:spPr>
        <p:txBody>
          <a:bodyPr wrap="square">
            <a:spAutoFit/>
          </a:bodyPr>
          <a:lstStyle/>
          <a:p>
            <a:pPr algn="ctr"/>
            <a:r>
              <a:rPr lang="lv-LV" sz="32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Paul </a:t>
            </a:r>
            <a:r>
              <a:rPr lang="lv-LV" sz="32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Ehrlich</a:t>
            </a:r>
            <a:r>
              <a:rPr lang="lv-LV" sz="32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(1845-1915)</a:t>
            </a:r>
            <a:endParaRPr lang="en-US" dirty="0"/>
          </a:p>
        </p:txBody>
      </p:sp>
      <p:sp>
        <p:nvSpPr>
          <p:cNvPr id="4" name="Rectangle 3"/>
          <p:cNvSpPr/>
          <p:nvPr/>
        </p:nvSpPr>
        <p:spPr>
          <a:xfrm>
            <a:off x="3505200" y="838200"/>
            <a:ext cx="5257800" cy="5786199"/>
          </a:xfrm>
          <a:prstGeom prst="rect">
            <a:avLst/>
          </a:prstGeom>
        </p:spPr>
        <p:txBody>
          <a:bodyPr wrap="square">
            <a:spAutoFit/>
          </a:bodyPr>
          <a:lstStyle/>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Vācu ārsts, </a:t>
            </a:r>
            <a:r>
              <a:rPr lang="lv-LV" sz="2000" b="1" dirty="0" err="1" smtClean="0">
                <a:solidFill>
                  <a:srgbClr val="003300"/>
                </a:solidFill>
                <a:effectLst>
                  <a:outerShdw blurRad="38100" dist="38100" dir="2700000" algn="tl">
                    <a:srgbClr val="000000"/>
                  </a:outerShdw>
                </a:effectLst>
                <a:latin typeface="Arial" pitchFamily="34" charset="0"/>
                <a:cs typeface="Arial" pitchFamily="34" charset="0"/>
              </a:rPr>
              <a:t>imunologs</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un ķīmijterapijas pamatlicējs</a:t>
            </a:r>
          </a:p>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Sākumā strādāja </a:t>
            </a:r>
            <a:r>
              <a:rPr lang="lv-LV" sz="2000" b="1" dirty="0" err="1" smtClean="0">
                <a:solidFill>
                  <a:srgbClr val="003300"/>
                </a:solidFill>
                <a:effectLst>
                  <a:outerShdw blurRad="38100" dist="38100" dir="2700000" algn="tl">
                    <a:srgbClr val="000000"/>
                  </a:outerShdw>
                </a:effectLst>
                <a:latin typeface="Arial" pitchFamily="34" charset="0"/>
                <a:cs typeface="Arial" pitchFamily="34" charset="0"/>
              </a:rPr>
              <a:t>Koha</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institūtā kopā ar </a:t>
            </a:r>
            <a:r>
              <a:rPr lang="lv-LV" sz="2000" b="1" dirty="0" err="1" smtClean="0">
                <a:solidFill>
                  <a:srgbClr val="003300"/>
                </a:solidFill>
                <a:effectLst>
                  <a:outerShdw blurRad="38100" dist="38100" dir="2700000" algn="tl">
                    <a:srgbClr val="000000"/>
                  </a:outerShdw>
                </a:effectLst>
                <a:latin typeface="Arial" pitchFamily="34" charset="0"/>
                <a:cs typeface="Arial" pitchFamily="34" charset="0"/>
              </a:rPr>
              <a:t>Bēringu</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viņa darbs bija imunizēt dzīvniekus un producēt difterijas antitoksīnu; sāka standartizēt seruma preparātus pēc to aktivitātes.</a:t>
            </a:r>
          </a:p>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Izvirzīja teoriju par antivielām un to veidošanos (kas izrādījās daļēji pareiza); </a:t>
            </a:r>
          </a:p>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Antivielas – </a:t>
            </a:r>
            <a:r>
              <a:rPr lang="lv-LV" sz="2000" b="1" i="1" dirty="0" err="1" smtClean="0">
                <a:solidFill>
                  <a:srgbClr val="003300"/>
                </a:solidFill>
                <a:effectLst>
                  <a:outerShdw blurRad="38100" dist="38100" dir="2700000" algn="tl">
                    <a:srgbClr val="000000"/>
                  </a:outerShdw>
                </a:effectLst>
                <a:latin typeface="Arial" pitchFamily="34" charset="0"/>
                <a:cs typeface="Arial" pitchFamily="34" charset="0"/>
              </a:rPr>
              <a:t>magic</a:t>
            </a:r>
            <a:r>
              <a:rPr lang="lv-LV" sz="2000" b="1" i="1" dirty="0" smtClean="0">
                <a:solidFill>
                  <a:srgbClr val="003300"/>
                </a:solidFill>
                <a:effectLst>
                  <a:outerShdw blurRad="38100" dist="38100" dir="2700000" algn="tl">
                    <a:srgbClr val="000000"/>
                  </a:outerShdw>
                </a:effectLst>
                <a:latin typeface="Arial" pitchFamily="34" charset="0"/>
                <a:cs typeface="Arial" pitchFamily="34" charset="0"/>
              </a:rPr>
              <a:t> </a:t>
            </a:r>
            <a:r>
              <a:rPr lang="lv-LV" sz="2000" b="1" i="1" dirty="0" err="1" smtClean="0">
                <a:solidFill>
                  <a:srgbClr val="003300"/>
                </a:solidFill>
                <a:effectLst>
                  <a:outerShdw blurRad="38100" dist="38100" dir="2700000" algn="tl">
                    <a:srgbClr val="000000"/>
                  </a:outerShdw>
                </a:effectLst>
                <a:latin typeface="Arial" pitchFamily="34" charset="0"/>
                <a:cs typeface="Arial" pitchFamily="34" charset="0"/>
              </a:rPr>
              <a:t>bullets</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kas selektīvi nogalina tikai slimību izraisošo (</a:t>
            </a:r>
            <a:r>
              <a:rPr lang="lv-LV" sz="2000" b="1" dirty="0" err="1" smtClean="0">
                <a:solidFill>
                  <a:srgbClr val="003300"/>
                </a:solidFill>
                <a:effectLst>
                  <a:outerShdw blurRad="38100" dist="38100" dir="2700000" algn="tl">
                    <a:srgbClr val="000000"/>
                  </a:outerShdw>
                </a:effectLst>
                <a:latin typeface="Arial" pitchFamily="34" charset="0"/>
                <a:cs typeface="Arial" pitchFamily="34" charset="0"/>
              </a:rPr>
              <a:t>mikro</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)organismu.</a:t>
            </a:r>
          </a:p>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Iespējams, pirmais, kas sāka domāt par </a:t>
            </a:r>
            <a:r>
              <a:rPr lang="lv-LV" sz="2000" b="1" dirty="0" err="1" smtClean="0">
                <a:solidFill>
                  <a:srgbClr val="003300"/>
                </a:solidFill>
                <a:effectLst>
                  <a:outerShdw blurRad="38100" dist="38100" dir="2700000" algn="tl">
                    <a:srgbClr val="000000"/>
                  </a:outerShdw>
                </a:effectLst>
                <a:latin typeface="Arial" pitchFamily="34" charset="0"/>
                <a:cs typeface="Arial" pitchFamily="34" charset="0"/>
              </a:rPr>
              <a:t>self</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 </a:t>
            </a:r>
            <a:r>
              <a:rPr lang="lv-LV" sz="2000" b="1" dirty="0" err="1" smtClean="0">
                <a:solidFill>
                  <a:srgbClr val="003300"/>
                </a:solidFill>
                <a:effectLst>
                  <a:outerShdw blurRad="38100" dist="38100" dir="2700000" algn="tl">
                    <a:srgbClr val="000000"/>
                  </a:outerShdw>
                </a:effectLst>
                <a:latin typeface="Arial" pitchFamily="34" charset="0"/>
                <a:cs typeface="Arial" pitchFamily="34" charset="0"/>
              </a:rPr>
              <a:t>nonself</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atšķiršanu</a:t>
            </a:r>
          </a:p>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1908. gadā saņēma Nobela prēmiju Fizioloģijā un Medicīnā</a:t>
            </a:r>
          </a:p>
        </p:txBody>
      </p:sp>
      <p:sp>
        <p:nvSpPr>
          <p:cNvPr id="4100" name="AutoShape 4" descr="data:image/jpeg;base64,/9j/4AAQSkZJRgABAQAAAQABAAD/2wCEAAkGBxQTERUTExQUFhUXFRcYFxgVFRcVGBQYFhcWFxgXFRkYHCghGB4nHhoVITEhJikrLi4uFx80OTMsNyguLisBCgoKDg0OGhAQGywkHyQsLCwsLCwsLCwsLTQtLDQsNCwsLS8sLCw0LywsLCwsLCwtLCwsLCwsLywsLCwsLCwsL//AABEIALwBDAMBIgACEQEDEQH/xAAbAAEAAgMBAQAAAAAAAAAAAAAAAwUCBAYBB//EAEoQAAIBAwIEAwMIBAoIBwAAAAECEQADEgQhBRMxQSJRYTJxgQYjQlJikaGxM1NyghQVJGNzkqLB0dMHNENUg5TC8JOys8Ph4/H/xAAaAQEAAwEBAQAAAAAAAAAAAAAAAQIDBAUG/8QALhEAAgIBAwMCBAUFAAAAAAAAAAECEQMEITESQVEFkRRhofATItHh8RUycYHB/9oADAMBAAIRAxEAPwD7jSlKAi1OoW2pd2CqO59TAA8yTAA7k1pfw66+9uxt2N5+VI8woVmHuYKal4vZZrcoJdGW4o28WBBKidpZclBPQkVnpNWtxckMjp3BUjqrA7qw7g7irLiyO5AV1J6PYX/hvc/61rwWtT3vWPhp3/z63ZpNLBp8nUfrrXwsN/m05Wp/XWf/AAG/zq3JpNLBpcrU/rrH/Lv/AJ9em1qf11j/AJd/8+tyaTSxRqfykd7D/B7f9714uo1Peza/cvsT/atL+dbk0mgNP+MLg66a971awR/6oP4V6eLoPaS+vvsXWHxZVKj7625r2abAg03E7Ltil1C31QwyHvXqPurbrV1OnS4uNxFdfJ1DD7jWr/F2P6K7dt/ZyFxPdFwEqPRStKQstKVWc3Ur9Gzd9QWsn4Kcwf6wqOxxwCRqLb6cjvcxNs+66hKj3NifSnSxaLeleKwIkEEHoRuDXtVJFKUoBSlKAUpSgFKUoBSlKAUpSgFKUoBSqbV8Wa3qShCm3hYnxQym7cvJkFjxDwrMkQATvuKi0Hyi5ri2qKGyYEm4yriq6d5XK2GJIv24BUdDv0kC+rT1PDLTtkVhjALIzW3IHQFkIJj31W6DjrvylNoFnt2nfBmIUXWZRjK7wVJYEiBEZHasNL8oiWtZoFF1LT+2CLYuW9VcBY4jeLIB7S2x23WDfPDbi/or7jyW6Oco+JIuH4vWB1F5P0lnIfWssG/rI+JHuGVVes+VbrZuXlsKVS0z73YJK6e3qSICHbF4meo6AGR8xtf6QNcL3NN2RMm2QMCPqxGw7T19ayy6mOKuruen6d6Rm1ym8TS6fPez7AeKY73bV20PrOFZR6s1pmCD1aB61upcBAIIIIkEGQR5gjrUN3iJFsXBZuuDBi2ELQd91Ljp0gSf7qlNVZhrtsXbDgFmsvba0Lp3gYsMSxP0kOW4meldKVnlPZ0y9zHnQuPOucbgqXkVwVi4blxtjDi/uDKMDkogBp6E9J2kvcCyBBZI5z3PYILh+d4bpDeKObt09n12igXt28qgliAAJJJgAeZ8qyzrmW+TxY3p5YDBlQ8vJiGs2bYNxi8uoKTidzC77SZ9RwDMvkbcOH6W/Ec0VCjHLxIMdljsn1dwL8OPOvZqt0Gh5b3CCoR4IRVjEgtJmSd5AjoMdgJNb00oEk0mo5pNKBJNJqOaTSgap4ZbBJt5WmO82jhJPdk9hz+0pr0PqE727w+1Np/vEqx+CCtmaTUkEI40g/Sq9n1uL4B77ik2x8Wres3lcBkZWU9CpBB9xFa+Vad7h1snNRy7n6y34H+JAhx6MCPSo6UTbLilVCa+5a2vLmn6y2pkf0lsSR28SyOphRVnYvq6hkZWU7hlIII9COtVaaJTskpSlQSKUpQClKUApSlAKUpQGBtKSGIEjoYEj3HtWI0yAABFgGR4RsfMeR9alpQEX8HSQcVkEkeEbFtyR5E969aypEFVI26gfRMj7j0qSlAaOu1li14bjIsgmCB7MQSR9WNiTtArml/0daIXReVXYTItlgbXmNtiRPYsRVta/T6knrzEE/ZFm0QPdkzn3saxTSG3vYc2vsRlaP7h9n9wrNTLDGVWjXBrM+DqWKTjezpkHyl4kLCfOW9WiHGb9h1YWyTG+TSOo6oQdup2rn9JxvV5izav29Sl2VW5sLloMT4rqCGQqoJhhB2EztXWHXaiMTbstO2WbKPUshUwPQMZ9OtafCOEW9PmUChrhXLEYqMRGKKScVnIxJ9o+lbxpLdHJJNvZlhklq31Coi9T0VVH+AqpfW3bu4Jsp2AA5jDzcsCEn6oE+o6D3j1yTat9iWuH1FrGAf33Rv3ahtPJAnqatGO1s0ikzIabvzL8/0978i0fhUqa+5a3cm7b7nEcxPXwgC4o8gAwj6VfP8AU/6QbnNPLtW+UDsHyzYebENAJ9Bt69+10uuW5bS4shXUMJ6iex9xkT6Vjh1GPM3GPY9PW+lZ9JCM8saT8efDL7Ua1Etm67KLYAJafDBiDI7bjeqzU/KS2vKKyQ2oNlwUuC5bbkXLwHKK5ljikCNw4InatJLbvpb1m31W4AnTYE27vfbw5NA8lAras8HbmLduXQzjUc4428FIGnfTqiqWJUQ2RJJJM9BAFmqdHlm8/GrIRXybBxIYW7hUCYm4Qvze+xziIM9DXr8YtC5yyxy8QnC5gCi5MDcxwEDrJ2qn1nybZ7fL53hK3QQyFgDdutczQC4AGGWMkNsBGO86r8Hu3L11biHlXm1CuS+y2rqOoazF3a4fAD80IBYEmJaNwX1vj1ghiHPhwkG3cViLpxtlUK5OGIIBUEEgx0rK/wAbsoQGYglVczbueBXJCtd8PzQJDCXx9lvIxoPwe4+Zu3LVxyltBlYPLC23LyU5sly0HIMIKrA2MwXfk4xttaN8lLthLF/NC7uqh1LI5eVYq7KS2fRT1ksBZ3vlBp1c2y5yDFICXG8YXLlgqpBuY+IIPERuBFZtxywFVs/Cy5yEchUmMrkL82JkS8RB8jEDcK+cR8/Y1LaiMeuVm5Zw6/bmfSIqvb5MLlOVtsrfLuC7ZNxWTm3rgAAuLH6a4DOQO2226mDp5plUeVeTU0CXKtO5o4YvablXDuSolXP86nR+2+zR0YVPNJoQZ6LicsLd1cLh9neUuxvNtu5jcqYIg9RubKqbUWVdSriQY9II3BBG4IO4I3BrzS8Qa0Ql45ISAl09idgl7yPYP0PQwYyq4eCyl5LqlKVmWFKUoBSlKAUpSgFYXrqopZiFVQSSTAAG5JPYVnXGazSX7y6hUF7xDWW8mujlsCrrbREL+Fg+JDFRAVt4MEDs6Vx3GtDrQl9NOLh8VxrDm+xZTyLGAOV0Spum97eWOMYFTtAL927fvBGvFw15cFuFckTUWwwg3Byn5SsqNggOc5dHIHTa7hhZzct3DbcgAyuaNEwWWQZEndWHrMCtJbzK/KugK8SpBlbi7AlJ3kEiV7SOoINQWtLfD2yyag2crpCC+OZbk2eWbrc35xZGoMZNAdRiY8NbxPhV7U2byNzGNi/aWyVuYseXdFw3lYuuTC262zkQcrL+dXjPyVcToJrEXRJWRkACRIkAzBI7Aw33HyrltIuofmZC+lwc9bsXVYSWBtLZXmALCFSDCSO5LTWV6zqis4vkFt4ot3wsynUhg7G6GQENZJIZoOPthTOhQs/lCnhS72QkP6I4En3AhCfQE9q1UJBBHUGfuq7JqnvcKZP0JUr+rckBfRHAMD7JB9CBtWsJKqZV32OV1XyIstcLLcdEJk2wgaN5Kq5YQPKQY9a6HBVUKoxRFCgT7KqIEk/eT76kFm905R9+aR+c/hU9jhZYzeKkfq1krP22MF/dAHnNUx4MOFuUFydmp9S1WqjGGaTajxx9v/Y4XcKWsguT3rmSKTj4cQASY8IwXLp1aOpqy0+tVjjurgSUfZo8x2Yeqkj1rzU6dXjIbjcEEhlPmrDcfCtPUW2Ai4vOQbhlEXUPnCxJ6+JIbyU9ank5C2mk1Tc5xg63Q9kOAfCMzkeWFZhtCswJ2B8O871Z3LgUEkwACSfIDcmoomyDinFUsLLkkn2VG7NHl6dJJ2E1y9z5Tam4+NtVWeiqpuN952P9UVoa+491zdfbKAASPCv0U69fzJNVnGlvpprkKAhdFZlJyxIc4tHRSwE9Nwo32rbKo4MTyNW/BOih8XqYYFLp6nVv3OkPyh1dkg3UV1PmuM+gdPDPwNdJwni9vULKSCPaVvaWfzHqNvxr5R8iw7XbiCeW1m4bg7DFSbbH15mAB+0R3NdLo0eywup7S9vrr9JPjH3we1Y6XJHVYnNLpadfI7PWNF/TdSsLl1JpO+OfPt7H0GaTUFm8GUMplWAIPmCJBrOaijiskmk1HNJpQJJrFwCCCAQRBBEgg9QR3FYzSaAw0usOn8Lkmx2cmTY9HJ62/tfR77bi/qiJqHR6v+DQp/1foD/u/wD9X/k/Z9isoXuiVKjo6UpWJoKUpQClKUApSlAKUpQClKUBQcTULqgR9Ozv6m24APvi5E+g8q8msuOj+UWT25V8fHKwR+TVDlXTD+1GT5JJpNR5Uyq1EEk0mo5rmOIcfYsBbbBSYQgBnueokEAHttJkbiYq0Mbk9jDPqIYY3P8AVs6uaTXIaDj1z2suak+IQA4/ZgDf0I38xXU27oYBlMggEEdwRIIqZ43DkjT6rHnTcHxyns0Q2+G2gZxyORaXJeGJkkZEhd/KKw4638ncfWxU+52VD+BNbZeBJ6VUa7XpdS7bU9oR5Bts8AqMxsDlAgx6TVVybPgqNRpVcAOsgGR16j3VDcQ3C9t7ZwGMHL2++0biDFblpslDDoRP3+dauu0txyFD4oQQ8e0fKDH+HxrvcT574pXT2IdJcAvXEVgBCk2ktrbUEBRkcQATB69fH6VYEVqpcCuLfiLYA5ETIG27dzWw7wCSdgJPuFIY1FUhk1zlL8zbb88svfk+/wDJ0H1S6j3JcdR+AFWM1o8LtFLKK3tRLftN4m/EmtrKuB8n0MeFZJNJqPKmVRRYkmk1HlTKlAkmvDWGVMqUDa4BqMSdOx9kZWieptyBj6lCQvuZOpJq6rlNVcKY3VktaOUDqyxDrHeVmB9YL5V1NtwwDAgggEEdCDuCKwyRp2Xg+xlSlKzLilKUApSlAKUpQClKUBSfKUQbDfzpU+5rVz/qC1pTVr8pLU6a4R1SLgjqeUwuQPfiR8aqgK6MT/KZT5E0mmNMa0KmF4EqwBgkEA+RI2riQ3Le3fC5AQGQjI24ABCD6JEEHyNdzjVfquEhmLo2DHrtkrHzK7b+oInvNaQklscWs088vTLG9154dnEcN1FwHwhYBLEt0AOOUn4D8a6jhmoblhHd0K7BLVuWCkBlyJDR4WA6LBBHatjR/J9U9ohhM4quCE+bAkk+6Y9KuIpKdpIrpNLLG5Tly6Xt5KpdPJkWZM+1qLmRHqo8ce7w1K9i6zKHdDb6sFUrJUgqoljImZ/ZAjc1v40xqlndRTa7Tm2xdQTbYksAJNtjuWAHVSdzG4JJ6Hw4W/EAVgg9CCCD7iDV5jWrd4ZbYlsYJ6lCyE+8oQTWsczSo83U+mY80+tOmVl5SFJMKIPiJEL6mTFYcG0TuENwllUzJXE3WBlTHZRtv9IgdvatbfDbSkHEFgdi7FyD9kuSR8Km099XBZTsGZTO0FGZG/FWpLM2TpvTMeJ9T3JcqTXhI23G/T191R6i+qCWO2SLtvu7Kij72FYnpEs0mvDHmK9jtQCaTXgjbcb9PX3U28x/+0B7NJpQCgGVb3yZvwrWD/siMP6J5Kf1SGT3IPOtHGo3uG063lBOE5gblrbRmAO5EBgO5SO9VnHqVEp0zrKVjbcMAykEEAgjcEHcEGsq5TYUpSgFKUoBSlKAUpSgItVbyRl+spH3giuZ4e2VpDEeBZHcECCD6gyPhXV1zutscm9/NXmkeSXTuynyD+0PtZD6QFa432KTXc8xpjUuNMa1soVx1yi61toWApUk+1IdiOkCAhPXz8q8HFLWJbJoGO/LudXxxUeHxMcl8I336VhxjgovBoJBdrWR8kRiHC7dWtvdT3P2rPUcFV7jXM3VjjBXBYKsrKT4fGRjAzygMwESaiyaMrXEbTRixMhj7D+HElW5m3zcEEeKNwfKo14vZInJvo7cu4GOc4FVK5MGxaCBBxPlRuAoccmc4l2M4S5uEl5YLkAZghSBAAiKz0/BlVgxe47DlwzYTFoPipCqB/tHJMSZ67AUtijC1xaywLBjACndHE5nFcQV8ZLeGBJnbrW3p7yuuSmRJHQggqSrAg7ggggg9CK07/yftugRixAVQJxPs3BdUkFSD4gNiII7Vv6PSi2gRegnoqr1JPRAAOvYUsUe40xqXGmNTZBz/F+FtdumFSDZVc262zzC2VvY+IbGNt8TO1Rn5Psstb5QY/wgtKjx87VW7wylTuFDrJBgtMHpXSY0xqCTjE4NcR7asnNVWDiAMSW1d28FDFDjywbf6sNAAkbLvaf5PuAom2CgtAsszf5d+3dNy74R4/A0btvcbfeulxpjQHLW+BObbgBQyvhZy8It2bfMW1KlWDxzHEEQVg7GKmbgJJbIW2BN8lgWV7ovhhyrhCyqgMBIJ/RpsIro8aY0BzP8RXCRmbTSEGUQ1nl3rl0NbhAGYhlBMJugbfoMNV8lskuBeUrumsAbHcXNRd5lq4TEym+/UTtXU40xpsDnbnAiXusQrhzcIJcoTzCPA0WyYEAA5H2F8NWugsMttVcgsBuVAA6+gA+IAnrA6Vu40xoCLGmNS40xqbIPOC6nlPyG9hiTZP1TuWtfmy+mQ2xE39c5qdMHUqZ3iCNipBlWU9iCAQfMCrXg2qa5ZBf2wWR42BZCVJA7AxkPQissi7l4vsb1KUrIuKUpQClKUApSlAKi1WmW4jI4lWEEdPiCNwe4I3BqWlAc7pSys1q4Ze3Hi2+cQzhc284IP2lbtFbONbPFtCXAuW45qTjOwdTGVtj2Bgb9iFO8QdTS3w6hhI6gg7FWBhlYdiCCD7q2TtGbVGWNMazpUgwxpjWdKAwxpjWdKAwxqHV6hbaF3MAfEknYADuSdorZrnuKvzL5H0bUAD+cZQzN8FZQP2nqmTIoRcmUnLpVkN/V3bm5Y217Ih3j7b9Z/ZiPM9a11tkdLl0f8a4fvlt/jUmpLKhKJm20LkFnfuT086ie44uIoSQR4iD7Nef8VOT2f/DklHI1139d/bmt+ePZm9peKvb2vHJP1kAMnrcA2K/aAEdxEkX8Vzwt1lpbjC0bHjKoyybZOa2GDFccfF1Vrfh8WIkb11afUfibPk2xTb2kX+NMa0bF9wuSnn2/NY5iwdwegePgwjoxratay2wBDDdsR2OUE4kHcNAOx32rqNyTGmNe3HCgsxAUAkkmAANySewrXGrYjIWL5TrlgB/YLcz+zUEk+NMaw02qS5ODAwYYbhlPWHU7qfQgVNQGGNMazpQGGNZ8A66geV/b42bJ/MmlZfJ/dHfs91yPUKeWD7iEkehFVlwSuS0pSlZFxSlKAUpSgFKUoBSlKAVScVs8lzfX2GjnjygQL3wAAb7IB+hBu6VKdENWVNe1rXdG2n9hS9jsqiXs+iL9NPJR4l6AEQFy02rS5ODqxHUA+JfRl6qfQitf8FCelKUApSlAK5/TpJuE9edd/C4wH4Ba6CqjDG/cQ/Ti6n3Kjge4hWP9IK49ff4La7OyrjZXXEZHZ3uKLWIgEAYnbcn/AL6+lQ67X4AYg3M2KoUAYAjbxGQNmnuOh8quNVpA/hZVZCDkD1kFSsCIjr9wqVLAAgCPdXiLUQbVq/ov5JWKvv5mjo2zRXxZZE4uIYe8SY91T8OEahvW0J+D7fm1TNYbMEN4QCCsDcmIM9REHb1rzhK5Pcu9iRbX1FstJH77OPXAV2entyy7cJEyglK17ePkbN/RAtmpKXPrL9KOzqdnHv3HYiqy7NyTyCbyOALgXBTy2Vsg1yDiYIgZbEwSDve0r3UyKNTiAB5an2DethvUZSo9xcID6E1eLdkE4tILCDEmCRtvG/Ub9+1UPGDFh26lALg99oi4PxUVf3FkCGI3B2jcDsZHQ1lM0hRocQ0JuY3bfhugbZAgOp3Nu4OoHkeqnffcHU02pDSpBV1jNG9pZ6HbYqYMMNjB8iBbrelyoiFHi3OQYwVgRuCCd56j3xBxHhwuwwOFxZwcCSs9VI+kpgSp8gdiAQjLsxKNGvStMap1HzltiNwHsK19GgkGAgLqdtwRA6SazXnXNraNbB63LoAgfYtnxFv2go77xBuU+RjqWZ2Nm0fGR4mHSyp2zP2uuK9zv0Bq8sWVRVRRCqAqgdAAIAHwqPQ6NbS4rPWSSZZ2PVmPcn/AdBWxWcpWXSoUpSqkilKUApSlAKUpQClKUApSlAK1tXoLV2OZbR46FlBK+qnqPhWzSgKl+DFf0N11+zcJvJ8czn8A4Faz6lrZi+oSTAcHK0xOwGRAKHpswAkwC1X9YugIIIBBEEHcEHqCKupvuVcfBWUrW1GlOm3WWsd13LWPVe7W/Tqvbw7LsKwIBBBBEgjcEHuKuVPa1tdpeYog4spyRonFunTuCCQR3BPvrZpRpNUwVf8ADwm18cs/WP6JvVbnQe5oPoetSPxGyBJuWwPMuv8AjVhUa2VBkKoPmAAa8mfo+JyuLaXjn7+posj7leXa94UDJbPtXCCrEeVoHf8AfMAdp6ixtWwqhVACqAABsABsAKzpXfp9NDBHph+7KNtu2KUpW5BjcQMCp6EEH3HY15wzWshWxe69LdzoLoA9lvq3AB06NBI7qudaPGjFi43dF5g99r5xfxUUq9hdbnQXg2JxIDRsWBIB7SARI+NQiwVNxljJ4MEADIKFElRJGw3Mn4QBNfuBVZiYABJPWAB1rXv6+2iM7XBits3TuDFsCcoG8bEzWBvFtI2GeI2O5jYTGxMn026+tY3XMgDqd5KkiARIkdCQdvdUWov20+cYgeykj7ThRMdsj17b+te/w+3mUzUNirQSBIYwCPPfb4jzoQbE7x3/AO//AIr2te7qVt4h23ZgBMSSzBRsB0kgTR9bbBALDxEgb7SvUE9j6VJU2KVE2oUGCR3J9In2j9HoevlUimRI3FAe0pSgFKUoBSlKAUpSgFKUoBSlKAUpSgFUuo4e1olrIytndrOwKk9WszsPVDAPUEGQ11SpTohqyk02qS4DiZjZgQVZD5OpgqfQgVNW1reG27pDMIYdHUlHA8gy7x6dD3Fah4M3+83/ALrB/OzWnUitM9pXn8Tt/vN74rp/7rQoeF3e1/8ArWlP5RTqQpntKwbhuo7X7Xx07H8rwrwcP1H62wf+C4/941NryRTJKVCbOoH+ztOPNbjKT+6yR/arFee3s2Mf6W6ig+7l5n7wKWgbFaHHf9WvDu1t0UebOCiKPUsQPjW2NFqT9Kxb/de9+OSflU+m4SAwe47XGXdZhUQ9JVFHX1aSJMETTqSFNk/FNMblplGJOxGWUZKwYbqQQZAgg7GDVTe+TZfINdByBJPLAfmNpxpyxIaCsS2IA3jeBFXz2wY67GRBI7Ebx1G52NADl18MdI3nzmenpHasTU5+78nHJgOmGZdfm/YI1K6kKy5Q6zku2MQsb7hc+S0gTcB8OMFGCwVuBwoR1IU5mBJgSN9o6OlBZU63g2d4XMgBFqQUlvmXdlKPl4ZzYHY/nOiPktFoWw6bArLW2cFTaFro1ww2PcQO0V0c9q9oQU93gQIIBEl3Ykqdy/SSrBpG0GQdh0qz0loqiqzZFVALQBkQIJgdJ8qlpQClKUApSlAKUpQClKUApSlAKUpQClKUApSlAKUpQClKUApSlAKUpQCq7jpui181M5pliJYW8hniBudvLeJjeKsaUByV064Tg1x15T4nBUY3sbhtjG59HHEEtE3AnQFxU+d7z1PI5pg4jmxyVjYjLDmZdRMxPgrpqUBymr59w6i3lcK2W2KFQbnMuW74Ax3Bt2wUj6QcHckVMx1BuHFry+K5JKBkWzyW5TICPE/M5ZIPinOfDFdIF/Hr69v8K9oDlstQUyh1hAAcXZrkXX22XmIGXHsSmXeN+l0zEopYFWKglSQSpjcEjYx5ipKUApSlA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02" name="AutoShape 6" descr="data:image/jpeg;base64,/9j/4AAQSkZJRgABAQAAAQABAAD/2wCEAAkGBxQTERUTExQUFhUXFRcYFxgVFRcVGBQYFhcWFxgXFRkYHCghGB4nHhoVITEhJikrLi4uFx80OTMsNyguLisBCgoKDg0OGhAQGywkHyQsLCwsLCwsLCwsLTQtLDQsNCwsLS8sLCw0LywsLCwsLCwtLCwsLCwsLywsLCwsLCwsL//AABEIALwBDAMBIgACEQEDEQH/xAAbAAEAAgMBAQAAAAAAAAAAAAAAAwUCBAYBB//EAEoQAAIBAwIEAwMIBAoIBwAAAAECEQADEgQhBRMxQSJRYTJxgQYjQlJikaGxM1NyghQVJGNzkqLB0dMHNENUg5TC8JOys8Ph4/H/xAAaAQEAAwEBAQAAAAAAAAAAAAAAAQIDBAUG/8QALhEAAgIBAwMCBAUFAAAAAAAAAAECEQMEITESQVEFkRRhofATItHh8RUycYHB/9oADAMBAAIRAxEAPwD7jSlKAi1OoW2pd2CqO59TAA8yTAA7k1pfw66+9uxt2N5+VI8woVmHuYKal4vZZrcoJdGW4o28WBBKidpZclBPQkVnpNWtxckMjp3BUjqrA7qw7g7irLiyO5AV1J6PYX/hvc/61rwWtT3vWPhp3/z63ZpNLBp8nUfrrXwsN/m05Wp/XWf/AAG/zq3JpNLBpcrU/rrH/Lv/AJ9em1qf11j/AJd/8+tyaTSxRqfykd7D/B7f9714uo1Peza/cvsT/atL+dbk0mgNP+MLg66a971awR/6oP4V6eLoPaS+vvsXWHxZVKj7625r2abAg03E7Ltil1C31QwyHvXqPurbrV1OnS4uNxFdfJ1DD7jWr/F2P6K7dt/ZyFxPdFwEqPRStKQstKVWc3Ur9Gzd9QWsn4Kcwf6wqOxxwCRqLb6cjvcxNs+66hKj3NifSnSxaLeleKwIkEEHoRuDXtVJFKUoBSlKAUpSgFKUoBSlKAUpSgFKUoBSqbV8Wa3qShCm3hYnxQym7cvJkFjxDwrMkQATvuKi0Hyi5ri2qKGyYEm4yriq6d5XK2GJIv24BUdDv0kC+rT1PDLTtkVhjALIzW3IHQFkIJj31W6DjrvylNoFnt2nfBmIUXWZRjK7wVJYEiBEZHasNL8oiWtZoFF1LT+2CLYuW9VcBY4jeLIB7S2x23WDfPDbi/or7jyW6Oco+JIuH4vWB1F5P0lnIfWssG/rI+JHuGVVes+VbrZuXlsKVS0z73YJK6e3qSICHbF4meo6AGR8xtf6QNcL3NN2RMm2QMCPqxGw7T19ayy6mOKuruen6d6Rm1ym8TS6fPez7AeKY73bV20PrOFZR6s1pmCD1aB61upcBAIIIIkEGQR5gjrUN3iJFsXBZuuDBi2ELQd91Ljp0gSf7qlNVZhrtsXbDgFmsvba0Lp3gYsMSxP0kOW4meldKVnlPZ0y9zHnQuPOucbgqXkVwVi4blxtjDi/uDKMDkogBp6E9J2kvcCyBBZI5z3PYILh+d4bpDeKObt09n12igXt28qgliAAJJJgAeZ8qyzrmW+TxY3p5YDBlQ8vJiGs2bYNxi8uoKTidzC77SZ9RwDMvkbcOH6W/Ec0VCjHLxIMdljsn1dwL8OPOvZqt0Gh5b3CCoR4IRVjEgtJmSd5AjoMdgJNb00oEk0mo5pNKBJNJqOaTSgap4ZbBJt5WmO82jhJPdk9hz+0pr0PqE727w+1Np/vEqx+CCtmaTUkEI40g/Sq9n1uL4B77ik2x8Wres3lcBkZWU9CpBB9xFa+Vad7h1snNRy7n6y34H+JAhx6MCPSo6UTbLilVCa+5a2vLmn6y2pkf0lsSR28SyOphRVnYvq6hkZWU7hlIII9COtVaaJTskpSlQSKUpQClKUApSlAKUpQGBtKSGIEjoYEj3HtWI0yAABFgGR4RsfMeR9alpQEX8HSQcVkEkeEbFtyR5E969aypEFVI26gfRMj7j0qSlAaOu1li14bjIsgmCB7MQSR9WNiTtArml/0daIXReVXYTItlgbXmNtiRPYsRVta/T6knrzEE/ZFm0QPdkzn3saxTSG3vYc2vsRlaP7h9n9wrNTLDGVWjXBrM+DqWKTjezpkHyl4kLCfOW9WiHGb9h1YWyTG+TSOo6oQdup2rn9JxvV5izav29Sl2VW5sLloMT4rqCGQqoJhhB2EztXWHXaiMTbstO2WbKPUshUwPQMZ9OtafCOEW9PmUChrhXLEYqMRGKKScVnIxJ9o+lbxpLdHJJNvZlhklq31Coi9T0VVH+AqpfW3bu4Jsp2AA5jDzcsCEn6oE+o6D3j1yTat9iWuH1FrGAf33Rv3ahtPJAnqatGO1s0ikzIabvzL8/0978i0fhUqa+5a3cm7b7nEcxPXwgC4o8gAwj6VfP8AU/6QbnNPLtW+UDsHyzYebENAJ9Bt69+10uuW5bS4shXUMJ6iex9xkT6Vjh1GPM3GPY9PW+lZ9JCM8saT8efDL7Ua1Etm67KLYAJafDBiDI7bjeqzU/KS2vKKyQ2oNlwUuC5bbkXLwHKK5ljikCNw4InatJLbvpb1m31W4AnTYE27vfbw5NA8lAras8HbmLduXQzjUc4428FIGnfTqiqWJUQ2RJJJM9BAFmqdHlm8/GrIRXybBxIYW7hUCYm4Qvze+xziIM9DXr8YtC5yyxy8QnC5gCi5MDcxwEDrJ2qn1nybZ7fL53hK3QQyFgDdutczQC4AGGWMkNsBGO86r8Hu3L11biHlXm1CuS+y2rqOoazF3a4fAD80IBYEmJaNwX1vj1ghiHPhwkG3cViLpxtlUK5OGIIBUEEgx0rK/wAbsoQGYglVczbueBXJCtd8PzQJDCXx9lvIxoPwe4+Zu3LVxyltBlYPLC23LyU5sly0HIMIKrA2MwXfk4xttaN8lLthLF/NC7uqh1LI5eVYq7KS2fRT1ksBZ3vlBp1c2y5yDFICXG8YXLlgqpBuY+IIPERuBFZtxywFVs/Cy5yEchUmMrkL82JkS8RB8jEDcK+cR8/Y1LaiMeuVm5Zw6/bmfSIqvb5MLlOVtsrfLuC7ZNxWTm3rgAAuLH6a4DOQO2226mDp5plUeVeTU0CXKtO5o4YvablXDuSolXP86nR+2+zR0YVPNJoQZ6LicsLd1cLh9neUuxvNtu5jcqYIg9RubKqbUWVdSriQY9II3BBG4IO4I3BrzS8Qa0Ql45ISAl09idgl7yPYP0PQwYyq4eCyl5LqlKVmWFKUoBSlKAUpSgFYXrqopZiFVQSSTAAG5JPYVnXGazSX7y6hUF7xDWW8mujlsCrrbREL+Fg+JDFRAVt4MEDs6Vx3GtDrQl9NOLh8VxrDm+xZTyLGAOV0Spum97eWOMYFTtAL927fvBGvFw15cFuFckTUWwwg3Byn5SsqNggOc5dHIHTa7hhZzct3DbcgAyuaNEwWWQZEndWHrMCtJbzK/KugK8SpBlbi7AlJ3kEiV7SOoINQWtLfD2yyag2crpCC+OZbk2eWbrc35xZGoMZNAdRiY8NbxPhV7U2byNzGNi/aWyVuYseXdFw3lYuuTC262zkQcrL+dXjPyVcToJrEXRJWRkACRIkAzBI7Aw33HyrltIuofmZC+lwc9bsXVYSWBtLZXmALCFSDCSO5LTWV6zqis4vkFt4ot3wsynUhg7G6GQENZJIZoOPthTOhQs/lCnhS72QkP6I4En3AhCfQE9q1UJBBHUGfuq7JqnvcKZP0JUr+rckBfRHAMD7JB9CBtWsJKqZV32OV1XyIstcLLcdEJk2wgaN5Kq5YQPKQY9a6HBVUKoxRFCgT7KqIEk/eT76kFm905R9+aR+c/hU9jhZYzeKkfq1krP22MF/dAHnNUx4MOFuUFydmp9S1WqjGGaTajxx9v/Y4XcKWsguT3rmSKTj4cQASY8IwXLp1aOpqy0+tVjjurgSUfZo8x2Yeqkj1rzU6dXjIbjcEEhlPmrDcfCtPUW2Ai4vOQbhlEXUPnCxJ6+JIbyU9ank5C2mk1Tc5xg63Q9kOAfCMzkeWFZhtCswJ2B8O871Z3LgUEkwACSfIDcmoomyDinFUsLLkkn2VG7NHl6dJJ2E1y9z5Tam4+NtVWeiqpuN952P9UVoa+491zdfbKAASPCv0U69fzJNVnGlvpprkKAhdFZlJyxIc4tHRSwE9Nwo32rbKo4MTyNW/BOih8XqYYFLp6nVv3OkPyh1dkg3UV1PmuM+gdPDPwNdJwni9vULKSCPaVvaWfzHqNvxr5R8iw7XbiCeW1m4bg7DFSbbH15mAB+0R3NdLo0eywup7S9vrr9JPjH3we1Y6XJHVYnNLpadfI7PWNF/TdSsLl1JpO+OfPt7H0GaTUFm8GUMplWAIPmCJBrOaijiskmk1HNJpQJJrFwCCCAQRBBEgg9QR3FYzSaAw0usOn8Lkmx2cmTY9HJ62/tfR77bi/qiJqHR6v+DQp/1foD/u/wD9X/k/Z9isoXuiVKjo6UpWJoKUpQClKUApSlAKUpQClKUBQcTULqgR9Ozv6m24APvi5E+g8q8msuOj+UWT25V8fHKwR+TVDlXTD+1GT5JJpNR5Uyq1EEk0mo5rmOIcfYsBbbBSYQgBnueokEAHttJkbiYq0Mbk9jDPqIYY3P8AVs6uaTXIaDj1z2suak+IQA4/ZgDf0I38xXU27oYBlMggEEdwRIIqZ43DkjT6rHnTcHxyns0Q2+G2gZxyORaXJeGJkkZEhd/KKw4638ncfWxU+52VD+BNbZeBJ6VUa7XpdS7bU9oR5Bts8AqMxsDlAgx6TVVybPgqNRpVcAOsgGR16j3VDcQ3C9t7ZwGMHL2++0biDFblpslDDoRP3+dauu0txyFD4oQQ8e0fKDH+HxrvcT574pXT2IdJcAvXEVgBCk2ktrbUEBRkcQATB69fH6VYEVqpcCuLfiLYA5ETIG27dzWw7wCSdgJPuFIY1FUhk1zlL8zbb88svfk+/wDJ0H1S6j3JcdR+AFWM1o8LtFLKK3tRLftN4m/EmtrKuB8n0MeFZJNJqPKmVRRYkmk1HlTKlAkmvDWGVMqUDa4BqMSdOx9kZWieptyBj6lCQvuZOpJq6rlNVcKY3VktaOUDqyxDrHeVmB9YL5V1NtwwDAgggEEdCDuCKwyRp2Xg+xlSlKzLilKUApSlAKUpQClKUBSfKUQbDfzpU+5rVz/qC1pTVr8pLU6a4R1SLgjqeUwuQPfiR8aqgK6MT/KZT5E0mmNMa0KmF4EqwBgkEA+RI2riQ3Le3fC5AQGQjI24ABCD6JEEHyNdzjVfquEhmLo2DHrtkrHzK7b+oInvNaQklscWs088vTLG9154dnEcN1FwHwhYBLEt0AOOUn4D8a6jhmoblhHd0K7BLVuWCkBlyJDR4WA6LBBHatjR/J9U9ohhM4quCE+bAkk+6Y9KuIpKdpIrpNLLG5Tly6Xt5KpdPJkWZM+1qLmRHqo8ce7w1K9i6zKHdDb6sFUrJUgqoljImZ/ZAjc1v40xqlndRTa7Tm2xdQTbYksAJNtjuWAHVSdzG4JJ6Hw4W/EAVgg9CCCD7iDV5jWrd4ZbYlsYJ6lCyE+8oQTWsczSo83U+mY80+tOmVl5SFJMKIPiJEL6mTFYcG0TuENwllUzJXE3WBlTHZRtv9IgdvatbfDbSkHEFgdi7FyD9kuSR8Km099XBZTsGZTO0FGZG/FWpLM2TpvTMeJ9T3JcqTXhI23G/T191R6i+qCWO2SLtvu7Kij72FYnpEs0mvDHmK9jtQCaTXgjbcb9PX3U28x/+0B7NJpQCgGVb3yZvwrWD/siMP6J5Kf1SGT3IPOtHGo3uG063lBOE5gblrbRmAO5EBgO5SO9VnHqVEp0zrKVjbcMAykEEAgjcEHcEGsq5TYUpSgFKUoBSlKAUpSgItVbyRl+spH3giuZ4e2VpDEeBZHcECCD6gyPhXV1zutscm9/NXmkeSXTuynyD+0PtZD6QFa432KTXc8xpjUuNMa1soVx1yi61toWApUk+1IdiOkCAhPXz8q8HFLWJbJoGO/LudXxxUeHxMcl8I336VhxjgovBoJBdrWR8kRiHC7dWtvdT3P2rPUcFV7jXM3VjjBXBYKsrKT4fGRjAzygMwESaiyaMrXEbTRixMhj7D+HElW5m3zcEEeKNwfKo14vZInJvo7cu4GOc4FVK5MGxaCBBxPlRuAoccmc4l2M4S5uEl5YLkAZghSBAAiKz0/BlVgxe47DlwzYTFoPipCqB/tHJMSZ67AUtijC1xaywLBjACndHE5nFcQV8ZLeGBJnbrW3p7yuuSmRJHQggqSrAg7ggggg9CK07/yftugRixAVQJxPs3BdUkFSD4gNiII7Vv6PSi2gRegnoqr1JPRAAOvYUsUe40xqXGmNTZBz/F+FtdumFSDZVc262zzC2VvY+IbGNt8TO1Rn5Psstb5QY/wgtKjx87VW7wylTuFDrJBgtMHpXSY0xqCTjE4NcR7asnNVWDiAMSW1d28FDFDjywbf6sNAAkbLvaf5PuAom2CgtAsszf5d+3dNy74R4/A0btvcbfeulxpjQHLW+BObbgBQyvhZy8It2bfMW1KlWDxzHEEQVg7GKmbgJJbIW2BN8lgWV7ovhhyrhCyqgMBIJ/RpsIro8aY0BzP8RXCRmbTSEGUQ1nl3rl0NbhAGYhlBMJugbfoMNV8lskuBeUrumsAbHcXNRd5lq4TEym+/UTtXU40xpsDnbnAiXusQrhzcIJcoTzCPA0WyYEAA5H2F8NWugsMttVcgsBuVAA6+gA+IAnrA6Vu40xoCLGmNS40xqbIPOC6nlPyG9hiTZP1TuWtfmy+mQ2xE39c5qdMHUqZ3iCNipBlWU9iCAQfMCrXg2qa5ZBf2wWR42BZCVJA7AxkPQissi7l4vsb1KUrIuKUpQClKUApSlAKi1WmW4jI4lWEEdPiCNwe4I3BqWlAc7pSys1q4Ze3Hi2+cQzhc284IP2lbtFbONbPFtCXAuW45qTjOwdTGVtj2Bgb9iFO8QdTS3w6hhI6gg7FWBhlYdiCCD7q2TtGbVGWNMazpUgwxpjWdKAwxpjWdKAwxqHV6hbaF3MAfEknYADuSdorZrnuKvzL5H0bUAD+cZQzN8FZQP2nqmTIoRcmUnLpVkN/V3bm5Y217Ih3j7b9Z/ZiPM9a11tkdLl0f8a4fvlt/jUmpLKhKJm20LkFnfuT086ie44uIoSQR4iD7Nef8VOT2f/DklHI1139d/bmt+ePZm9peKvb2vHJP1kAMnrcA2K/aAEdxEkX8Vzwt1lpbjC0bHjKoyybZOa2GDFccfF1Vrfh8WIkb11afUfibPk2xTb2kX+NMa0bF9wuSnn2/NY5iwdwegePgwjoxratay2wBDDdsR2OUE4kHcNAOx32rqNyTGmNe3HCgsxAUAkkmAANySewrXGrYjIWL5TrlgB/YLcz+zUEk+NMaw02qS5ODAwYYbhlPWHU7qfQgVNQGGNMazpQGGNZ8A66geV/b42bJ/MmlZfJ/dHfs91yPUKeWD7iEkehFVlwSuS0pSlZFxSlKAUpSgFKUoBSlKAVScVs8lzfX2GjnjygQL3wAAb7IB+hBu6VKdENWVNe1rXdG2n9hS9jsqiXs+iL9NPJR4l6AEQFy02rS5ODqxHUA+JfRl6qfQitf8FCelKUApSlAK5/TpJuE9edd/C4wH4Ba6CqjDG/cQ/Ti6n3Kjge4hWP9IK49ff4La7OyrjZXXEZHZ3uKLWIgEAYnbcn/AL6+lQ67X4AYg3M2KoUAYAjbxGQNmnuOh8quNVpA/hZVZCDkD1kFSsCIjr9wqVLAAgCPdXiLUQbVq/ov5JWKvv5mjo2zRXxZZE4uIYe8SY91T8OEahvW0J+D7fm1TNYbMEN4QCCsDcmIM9REHb1rzhK5Pcu9iRbX1FstJH77OPXAV2entyy7cJEyglK17ePkbN/RAtmpKXPrL9KOzqdnHv3HYiqy7NyTyCbyOALgXBTy2Vsg1yDiYIgZbEwSDve0r3UyKNTiAB5an2DethvUZSo9xcID6E1eLdkE4tILCDEmCRtvG/Ub9+1UPGDFh26lALg99oi4PxUVf3FkCGI3B2jcDsZHQ1lM0hRocQ0JuY3bfhugbZAgOp3Nu4OoHkeqnffcHU02pDSpBV1jNG9pZ6HbYqYMMNjB8iBbrelyoiFHi3OQYwVgRuCCd56j3xBxHhwuwwOFxZwcCSs9VI+kpgSp8gdiAQjLsxKNGvStMap1HzltiNwHsK19GgkGAgLqdtwRA6SazXnXNraNbB63LoAgfYtnxFv2go77xBuU+RjqWZ2Nm0fGR4mHSyp2zP2uuK9zv0Bq8sWVRVRRCqAqgdAAIAHwqPQ6NbS4rPWSSZZ2PVmPcn/AdBWxWcpWXSoUpSqkilKUApSlAKUpQClKUApSlAK1tXoLV2OZbR46FlBK+qnqPhWzSgKl+DFf0N11+zcJvJ8czn8A4Faz6lrZi+oSTAcHK0xOwGRAKHpswAkwC1X9YugIIIBBEEHcEHqCKupvuVcfBWUrW1GlOm3WWsd13LWPVe7W/Tqvbw7LsKwIBBBBEgjcEHuKuVPa1tdpeYog4spyRonFunTuCCQR3BPvrZpRpNUwVf8ADwm18cs/WP6JvVbnQe5oPoetSPxGyBJuWwPMuv8AjVhUa2VBkKoPmAAa8mfo+JyuLaXjn7+posj7leXa94UDJbPtXCCrEeVoHf8AfMAdp6ixtWwqhVACqAABsABsAKzpXfp9NDBHph+7KNtu2KUpW5BjcQMCp6EEH3HY15wzWshWxe69LdzoLoA9lvq3AB06NBI7qudaPGjFi43dF5g99r5xfxUUq9hdbnQXg2JxIDRsWBIB7SARI+NQiwVNxljJ4MEADIKFElRJGw3Mn4QBNfuBVZiYABJPWAB1rXv6+2iM7XBits3TuDFsCcoG8bEzWBvFtI2GeI2O5jYTGxMn026+tY3XMgDqd5KkiARIkdCQdvdUWov20+cYgeykj7ThRMdsj17b+te/w+3mUzUNirQSBIYwCPPfb4jzoQbE7x3/AO//AIr2te7qVt4h23ZgBMSSzBRsB0kgTR9bbBALDxEgb7SvUE9j6VJU2KVE2oUGCR3J9In2j9HoevlUimRI3FAe0pSgFKUoBSlKAUpSgFKUoBSlKAUpSgFUuo4e1olrIytndrOwKk9WszsPVDAPUEGQ11SpTohqyk02qS4DiZjZgQVZD5OpgqfQgVNW1reG27pDMIYdHUlHA8gy7x6dD3Fah4M3+83/ALrB/OzWnUitM9pXn8Tt/vN74rp/7rQoeF3e1/8ArWlP5RTqQpntKwbhuo7X7Xx07H8rwrwcP1H62wf+C4/941NryRTJKVCbOoH+ztOPNbjKT+6yR/arFee3s2Mf6W6ig+7l5n7wKWgbFaHHf9WvDu1t0UebOCiKPUsQPjW2NFqT9Kxb/de9+OSflU+m4SAwe47XGXdZhUQ9JVFHX1aSJMETTqSFNk/FNMblplGJOxGWUZKwYbqQQZAgg7GDVTe+TZfINdByBJPLAfmNpxpyxIaCsS2IA3jeBFXz2wY67GRBI7Ebx1G52NADl18MdI3nzmenpHasTU5+78nHJgOmGZdfm/YI1K6kKy5Q6zku2MQsb7hc+S0gTcB8OMFGCwVuBwoR1IU5mBJgSN9o6OlBZU63g2d4XMgBFqQUlvmXdlKPl4ZzYHY/nOiPktFoWw6bArLW2cFTaFro1ww2PcQO0V0c9q9oQU93gQIIBEl3Ykqdy/SSrBpG0GQdh0qz0loqiqzZFVALQBkQIJgdJ8qlpQClKUApSlAKUpQClKUApSlAKUpQClKUApSlAKUpQClKUApSlAKUpQCq7jpui181M5pliJYW8hniBudvLeJjeKsaUByV064Tg1x15T4nBUY3sbhtjG59HHEEtE3AnQFxU+d7z1PI5pg4jmxyVjYjLDmZdRMxPgrpqUBymr59w6i3lcK2W2KFQbnMuW74Ax3Bt2wUj6QcHckVMx1BuHFry+K5JKBkWzyW5TICPE/M5ZIPinOfDFdIF/Hr69v8K9oDlstQUyh1hAAcXZrkXX22XmIGXHsSmXeN+l0zEopYFWKglSQSpjcEjYx5ipKUApSlA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9698" name="Picture 2" descr="Paul Ehrlich 1915.jpg"/>
          <p:cNvPicPr>
            <a:picLocks noChangeAspect="1" noChangeArrowheads="1"/>
          </p:cNvPicPr>
          <p:nvPr/>
        </p:nvPicPr>
        <p:blipFill>
          <a:blip r:embed="rId2" cstate="print"/>
          <a:srcRect/>
          <a:stretch>
            <a:fillRect/>
          </a:stretch>
        </p:blipFill>
        <p:spPr bwMode="auto">
          <a:xfrm>
            <a:off x="165069" y="914400"/>
            <a:ext cx="3035331" cy="4965802"/>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llustration"/>
          <p:cNvPicPr>
            <a:picLocks noChangeAspect="1" noChangeArrowheads="1"/>
          </p:cNvPicPr>
          <p:nvPr/>
        </p:nvPicPr>
        <p:blipFill>
          <a:blip r:embed="rId2" cstate="print"/>
          <a:srcRect/>
          <a:stretch>
            <a:fillRect/>
          </a:stretch>
        </p:blipFill>
        <p:spPr bwMode="auto">
          <a:xfrm>
            <a:off x="2476500" y="1606153"/>
            <a:ext cx="4191000" cy="5251847"/>
          </a:xfrm>
          <a:prstGeom prst="rect">
            <a:avLst/>
          </a:prstGeom>
          <a:noFill/>
          <a:ln>
            <a:solidFill>
              <a:schemeClr val="bg1">
                <a:lumMod val="75000"/>
              </a:schemeClr>
            </a:solidFill>
          </a:ln>
        </p:spPr>
      </p:pic>
      <p:sp>
        <p:nvSpPr>
          <p:cNvPr id="3" name="TextBox 2"/>
          <p:cNvSpPr txBox="1"/>
          <p:nvPr/>
        </p:nvSpPr>
        <p:spPr>
          <a:xfrm>
            <a:off x="6172200" y="6488668"/>
            <a:ext cx="2971800" cy="369332"/>
          </a:xfrm>
          <a:prstGeom prst="rect">
            <a:avLst/>
          </a:prstGeom>
          <a:noFill/>
        </p:spPr>
        <p:txBody>
          <a:bodyPr wrap="square" rtlCol="0">
            <a:spAutoFit/>
          </a:bodyPr>
          <a:lstStyle/>
          <a:p>
            <a:r>
              <a:rPr lang="en-US" dirty="0" err="1" smtClean="0"/>
              <a:t>Wellcome</a:t>
            </a:r>
            <a:r>
              <a:rPr lang="en-US" dirty="0" smtClean="0"/>
              <a:t> Library, London</a:t>
            </a:r>
            <a:endParaRPr lang="en-US" dirty="0"/>
          </a:p>
        </p:txBody>
      </p:sp>
      <p:sp>
        <p:nvSpPr>
          <p:cNvPr id="4" name="Rectangle 3"/>
          <p:cNvSpPr/>
          <p:nvPr/>
        </p:nvSpPr>
        <p:spPr>
          <a:xfrm>
            <a:off x="228600" y="152400"/>
            <a:ext cx="8763000" cy="1200329"/>
          </a:xfrm>
          <a:prstGeom prst="rect">
            <a:avLst/>
          </a:prstGeom>
        </p:spPr>
        <p:txBody>
          <a:bodyPr wrap="square">
            <a:spAutoFit/>
          </a:bodyPr>
          <a:lstStyle/>
          <a:p>
            <a:pPr algn="ctr"/>
            <a:r>
              <a:rPr lang="lv-LV" sz="2400" b="1" dirty="0" smtClean="0">
                <a:solidFill>
                  <a:srgbClr val="0033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Paula </a:t>
            </a:r>
            <a:r>
              <a:rPr lang="lv-LV" sz="2400" b="1" dirty="0" err="1" smtClean="0">
                <a:solidFill>
                  <a:srgbClr val="0033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Ērliha</a:t>
            </a:r>
            <a:r>
              <a:rPr lang="lv-LV" sz="2400" b="1" dirty="0" smtClean="0">
                <a:solidFill>
                  <a:srgbClr val="0033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t>
            </a:r>
            <a:r>
              <a:rPr lang="lv-LV" sz="2400" b="1" dirty="0" err="1" smtClean="0">
                <a:solidFill>
                  <a:srgbClr val="0033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side-chain”</a:t>
            </a:r>
            <a:r>
              <a:rPr lang="lv-LV" sz="2400" b="1" dirty="0" smtClean="0">
                <a:solidFill>
                  <a:srgbClr val="0033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teorija lekcijā “</a:t>
            </a:r>
            <a:r>
              <a:rPr lang="en-US" sz="2400" b="1" dirty="0" smtClean="0">
                <a:solidFill>
                  <a:srgbClr val="0033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On Immunity with Special Reference to Cell Life</a:t>
            </a:r>
            <a:r>
              <a:rPr lang="lv-LV" sz="2400" b="1" dirty="0" smtClean="0">
                <a:solidFill>
                  <a:srgbClr val="0033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1900. gadā</a:t>
            </a:r>
            <a:endParaRPr lang="en-US" sz="2400" b="1" dirty="0">
              <a:solidFill>
                <a:srgbClr val="003300"/>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ules Bordet nobel.jpg"/>
          <p:cNvPicPr>
            <a:picLocks noChangeAspect="1" noChangeArrowheads="1"/>
          </p:cNvPicPr>
          <p:nvPr/>
        </p:nvPicPr>
        <p:blipFill>
          <a:blip r:embed="rId2" cstate="print"/>
          <a:srcRect/>
          <a:stretch>
            <a:fillRect/>
          </a:stretch>
        </p:blipFill>
        <p:spPr bwMode="auto">
          <a:xfrm>
            <a:off x="228600" y="1752600"/>
            <a:ext cx="2371754" cy="3352800"/>
          </a:xfrm>
          <a:prstGeom prst="rect">
            <a:avLst/>
          </a:prstGeom>
          <a:noFill/>
        </p:spPr>
      </p:pic>
      <p:sp>
        <p:nvSpPr>
          <p:cNvPr id="3" name="Rectangle 2"/>
          <p:cNvSpPr/>
          <p:nvPr/>
        </p:nvSpPr>
        <p:spPr>
          <a:xfrm>
            <a:off x="0" y="0"/>
            <a:ext cx="9144000" cy="584775"/>
          </a:xfrm>
          <a:prstGeom prst="rect">
            <a:avLst/>
          </a:prstGeom>
        </p:spPr>
        <p:txBody>
          <a:bodyPr wrap="square">
            <a:spAutoFit/>
          </a:bodyPr>
          <a:lstStyle/>
          <a:p>
            <a:pPr algn="ctr"/>
            <a:r>
              <a:rPr lang="lv-LV" sz="32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Jules</a:t>
            </a:r>
            <a:r>
              <a:rPr lang="lv-LV" sz="32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a:t>
            </a:r>
            <a:r>
              <a:rPr lang="lv-LV" sz="32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Bordet</a:t>
            </a:r>
            <a:r>
              <a:rPr lang="lv-LV" sz="32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(1870-1961)</a:t>
            </a:r>
            <a:endParaRPr lang="en-US" dirty="0"/>
          </a:p>
        </p:txBody>
      </p:sp>
      <p:sp>
        <p:nvSpPr>
          <p:cNvPr id="4" name="Rectangle 3"/>
          <p:cNvSpPr/>
          <p:nvPr/>
        </p:nvSpPr>
        <p:spPr>
          <a:xfrm>
            <a:off x="2971800" y="838200"/>
            <a:ext cx="5791200" cy="5786199"/>
          </a:xfrm>
          <a:prstGeom prst="rect">
            <a:avLst/>
          </a:prstGeom>
        </p:spPr>
        <p:txBody>
          <a:bodyPr wrap="square">
            <a:spAutoFit/>
          </a:bodyPr>
          <a:lstStyle/>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Beļģu </a:t>
            </a:r>
            <a:r>
              <a:rPr lang="lv-LV" sz="2000" b="1" dirty="0" err="1" smtClean="0">
                <a:solidFill>
                  <a:srgbClr val="003300"/>
                </a:solidFill>
                <a:effectLst>
                  <a:outerShdw blurRad="38100" dist="38100" dir="2700000" algn="tl">
                    <a:srgbClr val="000000"/>
                  </a:outerShdw>
                </a:effectLst>
                <a:latin typeface="Arial" pitchFamily="34" charset="0"/>
                <a:cs typeface="Arial" pitchFamily="34" charset="0"/>
              </a:rPr>
              <a:t>imunologs</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un mikrobiologs</a:t>
            </a:r>
          </a:p>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Pētīja kā imunizēta dzīvnieka serums izraisa </a:t>
            </a:r>
            <a:r>
              <a:rPr lang="lv-LV" sz="2000" b="1" dirty="0" err="1" smtClean="0">
                <a:solidFill>
                  <a:srgbClr val="003300"/>
                </a:solidFill>
                <a:effectLst>
                  <a:outerShdw blurRad="38100" dist="38100" dir="2700000" algn="tl">
                    <a:srgbClr val="000000"/>
                  </a:outerShdw>
                </a:effectLst>
                <a:latin typeface="Arial" pitchFamily="34" charset="0"/>
                <a:cs typeface="Arial" pitchFamily="34" charset="0"/>
              </a:rPr>
              <a:t>bakteriolīzi</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(1895. g) – atklāja, ka priekš tā ir nepieciešamas antivielas un karstuma jutīgs seruma komponents (neimunizēta dzīvnieka) - atklāj komplementa sistēmu (</a:t>
            </a:r>
            <a:r>
              <a:rPr lang="lv-LV" sz="2000" b="1" i="1" dirty="0" err="1" smtClean="0">
                <a:solidFill>
                  <a:srgbClr val="003300"/>
                </a:solidFill>
                <a:effectLst>
                  <a:outerShdw blurRad="38100" dist="38100" dir="2700000" algn="tl">
                    <a:srgbClr val="000000"/>
                  </a:outerShdw>
                </a:effectLst>
                <a:latin typeface="Arial" pitchFamily="34" charset="0"/>
                <a:cs typeface="Arial" pitchFamily="34" charset="0"/>
              </a:rPr>
              <a:t>complement</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 papildina citu imūnsistēmas komponentu darbību)</a:t>
            </a:r>
          </a:p>
          <a:p>
            <a:pPr algn="just">
              <a:spcBef>
                <a:spcPct val="50000"/>
              </a:spcBef>
              <a:defRPr/>
            </a:pPr>
            <a:endParaRPr lang="lv-LV" sz="2000" b="1" dirty="0" smtClean="0">
              <a:solidFill>
                <a:srgbClr val="003300"/>
              </a:solidFill>
              <a:effectLst>
                <a:outerShdw blurRad="38100" dist="38100" dir="2700000" algn="tl">
                  <a:srgbClr val="000000"/>
                </a:outerShdw>
              </a:effectLst>
              <a:latin typeface="Arial" pitchFamily="34" charset="0"/>
              <a:cs typeface="Arial" pitchFamily="34" charset="0"/>
            </a:endParaRPr>
          </a:p>
          <a:p>
            <a:pPr algn="just">
              <a:spcBef>
                <a:spcPct val="50000"/>
              </a:spcBef>
              <a:defRPr/>
            </a:pPr>
            <a:endParaRPr lang="lv-LV" sz="2000" b="1" dirty="0" smtClean="0">
              <a:solidFill>
                <a:srgbClr val="003300"/>
              </a:solidFill>
              <a:effectLst>
                <a:outerShdw blurRad="38100" dist="38100" dir="2700000" algn="tl">
                  <a:srgbClr val="000000"/>
                </a:outerShdw>
              </a:effectLst>
              <a:latin typeface="Arial" pitchFamily="34" charset="0"/>
              <a:cs typeface="Arial" pitchFamily="34" charset="0"/>
            </a:endParaRPr>
          </a:p>
          <a:p>
            <a:pPr algn="just">
              <a:spcBef>
                <a:spcPct val="50000"/>
              </a:spcBef>
              <a:defRPr/>
            </a:pPr>
            <a:endParaRPr lang="lv-LV" sz="2000" b="1" dirty="0" smtClean="0">
              <a:solidFill>
                <a:srgbClr val="003300"/>
              </a:solidFill>
              <a:effectLst>
                <a:outerShdw blurRad="38100" dist="38100" dir="2700000" algn="tl">
                  <a:srgbClr val="000000"/>
                </a:outerShdw>
              </a:effectLst>
              <a:latin typeface="Arial" pitchFamily="34" charset="0"/>
              <a:cs typeface="Arial" pitchFamily="34" charset="0"/>
            </a:endParaRPr>
          </a:p>
          <a:p>
            <a:pPr algn="just">
              <a:spcBef>
                <a:spcPct val="50000"/>
              </a:spcBef>
              <a:defRPr/>
            </a:pPr>
            <a:endParaRPr lang="lv-LV" sz="2000" b="1" dirty="0" smtClean="0">
              <a:solidFill>
                <a:srgbClr val="003300"/>
              </a:solidFill>
              <a:effectLst>
                <a:outerShdw blurRad="38100" dist="38100" dir="2700000" algn="tl">
                  <a:srgbClr val="000000"/>
                </a:outerShdw>
              </a:effectLst>
              <a:latin typeface="Arial" pitchFamily="34" charset="0"/>
              <a:cs typeface="Arial" pitchFamily="34" charset="0"/>
            </a:endParaRPr>
          </a:p>
          <a:p>
            <a:pPr algn="just">
              <a:spcBef>
                <a:spcPct val="50000"/>
              </a:spcBef>
              <a:defRPr/>
            </a:pPr>
            <a:endParaRPr lang="lv-LV" sz="2000" b="1" dirty="0" smtClean="0">
              <a:solidFill>
                <a:srgbClr val="003300"/>
              </a:solidFill>
              <a:effectLst>
                <a:outerShdw blurRad="38100" dist="38100" dir="2700000" algn="tl">
                  <a:srgbClr val="000000"/>
                </a:outerShdw>
              </a:effectLst>
              <a:latin typeface="Arial" pitchFamily="34" charset="0"/>
              <a:cs typeface="Arial" pitchFamily="34" charset="0"/>
            </a:endParaRPr>
          </a:p>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1919. gadā saņēma Nobela prēmiju Fizioloģijā un Medicīnā</a:t>
            </a:r>
          </a:p>
        </p:txBody>
      </p:sp>
      <p:pic>
        <p:nvPicPr>
          <p:cNvPr id="1028" name="Picture 4" descr="clip_image002"/>
          <p:cNvPicPr>
            <a:picLocks noChangeAspect="1" noChangeArrowheads="1"/>
          </p:cNvPicPr>
          <p:nvPr/>
        </p:nvPicPr>
        <p:blipFill>
          <a:blip r:embed="rId3" cstate="print"/>
          <a:srcRect/>
          <a:stretch>
            <a:fillRect/>
          </a:stretch>
        </p:blipFill>
        <p:spPr bwMode="auto">
          <a:xfrm>
            <a:off x="4572000" y="3200400"/>
            <a:ext cx="2133600" cy="2669196"/>
          </a:xfrm>
          <a:prstGeom prst="rect">
            <a:avLst/>
          </a:prstGeom>
          <a:noFill/>
          <a:ln>
            <a:solidFill>
              <a:schemeClr val="bg1">
                <a:lumMod val="75000"/>
              </a:schemeClr>
            </a:solid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84775"/>
          </a:xfrm>
          <a:prstGeom prst="rect">
            <a:avLst/>
          </a:prstGeom>
        </p:spPr>
        <p:txBody>
          <a:bodyPr wrap="square">
            <a:spAutoFit/>
          </a:bodyPr>
          <a:lstStyle/>
          <a:p>
            <a:pPr algn="ctr"/>
            <a:r>
              <a:rPr lang="lv-LV" sz="32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Kā rodas un kas ir antivielas?</a:t>
            </a:r>
            <a:endParaRPr lang="en-US" dirty="0"/>
          </a:p>
        </p:txBody>
      </p:sp>
      <p:sp>
        <p:nvSpPr>
          <p:cNvPr id="3" name="Rectangle 2"/>
          <p:cNvSpPr/>
          <p:nvPr/>
        </p:nvSpPr>
        <p:spPr>
          <a:xfrm>
            <a:off x="228600" y="838200"/>
            <a:ext cx="8534400" cy="3016210"/>
          </a:xfrm>
          <a:prstGeom prst="rect">
            <a:avLst/>
          </a:prstGeom>
        </p:spPr>
        <p:txBody>
          <a:bodyPr wrap="square">
            <a:spAutoFit/>
          </a:bodyPr>
          <a:lstStyle/>
          <a:p>
            <a:pPr algn="just">
              <a:spcBef>
                <a:spcPct val="50000"/>
              </a:spcBef>
              <a:defRPr/>
            </a:pPr>
            <a:r>
              <a:rPr lang="lv-LV" sz="2000" b="1" dirty="0" smtClean="0">
                <a:solidFill>
                  <a:srgbClr val="C00000"/>
                </a:solidFill>
                <a:effectLst>
                  <a:outerShdw blurRad="38100" dist="38100" dir="2700000" algn="tl">
                    <a:srgbClr val="000000"/>
                  </a:outerShdw>
                </a:effectLst>
                <a:latin typeface="Arial" pitchFamily="34" charset="0"/>
                <a:cs typeface="Arial" pitchFamily="34" charset="0"/>
              </a:rPr>
              <a:t>Nils </a:t>
            </a:r>
            <a:r>
              <a:rPr lang="lv-LV" sz="2000" b="1" dirty="0" err="1" smtClean="0">
                <a:solidFill>
                  <a:srgbClr val="C00000"/>
                </a:solidFill>
                <a:effectLst>
                  <a:outerShdw blurRad="38100" dist="38100" dir="2700000" algn="tl">
                    <a:srgbClr val="000000"/>
                  </a:outerShdw>
                </a:effectLst>
                <a:latin typeface="Arial" pitchFamily="34" charset="0"/>
                <a:cs typeface="Arial" pitchFamily="34" charset="0"/>
              </a:rPr>
              <a:t>Jerne</a:t>
            </a:r>
            <a:r>
              <a:rPr lang="lv-LV" sz="2000" b="1" dirty="0" smtClean="0">
                <a:solidFill>
                  <a:srgbClr val="C00000"/>
                </a:solidFill>
                <a:effectLst>
                  <a:outerShdw blurRad="38100" dist="38100" dir="2700000" algn="tl">
                    <a:srgbClr val="000000"/>
                  </a:outerShdw>
                </a:effectLst>
                <a:latin typeface="Arial" pitchFamily="34" charset="0"/>
                <a:cs typeface="Arial" pitchFamily="34" charset="0"/>
              </a:rPr>
              <a:t> </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dāņu </a:t>
            </a:r>
            <a:r>
              <a:rPr lang="lv-LV" sz="2000" b="1" dirty="0" err="1" smtClean="0">
                <a:solidFill>
                  <a:srgbClr val="003300"/>
                </a:solidFill>
                <a:effectLst>
                  <a:outerShdw blurRad="38100" dist="38100" dir="2700000" algn="tl">
                    <a:srgbClr val="000000"/>
                  </a:outerShdw>
                </a:effectLst>
                <a:latin typeface="Arial" pitchFamily="34" charset="0"/>
                <a:cs typeface="Arial" pitchFamily="34" charset="0"/>
              </a:rPr>
              <a:t>imunologs</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(~1955): piedzimstot, organismā jau ir visas antivielas, kādas tam varētu vajadzēt; sastopot patogēnu, organisms </a:t>
            </a:r>
            <a:r>
              <a:rPr lang="lv-LV" sz="2000" b="1" dirty="0" err="1" smtClean="0">
                <a:solidFill>
                  <a:srgbClr val="003300"/>
                </a:solidFill>
                <a:effectLst>
                  <a:outerShdw blurRad="38100" dist="38100" dir="2700000" algn="tl">
                    <a:srgbClr val="000000"/>
                  </a:outerShdw>
                </a:effectLst>
                <a:latin typeface="Arial" pitchFamily="34" charset="0"/>
                <a:cs typeface="Arial" pitchFamily="34" charset="0"/>
              </a:rPr>
              <a:t>noskanē</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visu repertuāru un izmanto vajadzīgo.</a:t>
            </a:r>
          </a:p>
          <a:p>
            <a:pPr algn="just">
              <a:spcBef>
                <a:spcPct val="50000"/>
              </a:spcBef>
              <a:defRPr/>
            </a:pPr>
            <a:endParaRPr lang="lv-LV" sz="2000" b="1" dirty="0" smtClean="0">
              <a:solidFill>
                <a:srgbClr val="003300"/>
              </a:solidFill>
              <a:effectLst>
                <a:outerShdw blurRad="38100" dist="38100" dir="2700000" algn="tl">
                  <a:srgbClr val="000000"/>
                </a:outerShdw>
              </a:effectLst>
              <a:latin typeface="Arial" pitchFamily="34" charset="0"/>
              <a:cs typeface="Arial" pitchFamily="34" charset="0"/>
            </a:endParaRPr>
          </a:p>
          <a:p>
            <a:pPr algn="just">
              <a:spcBef>
                <a:spcPct val="50000"/>
              </a:spcBef>
              <a:defRPr/>
            </a:pPr>
            <a:r>
              <a:rPr lang="lv-LV" sz="2000" b="1" dirty="0" err="1" smtClean="0">
                <a:solidFill>
                  <a:srgbClr val="C00000"/>
                </a:solidFill>
                <a:effectLst>
                  <a:outerShdw blurRad="38100" dist="38100" dir="2700000" algn="tl">
                    <a:srgbClr val="000000"/>
                  </a:outerShdw>
                </a:effectLst>
                <a:latin typeface="Arial" pitchFamily="34" charset="0"/>
                <a:cs typeface="Arial" pitchFamily="34" charset="0"/>
              </a:rPr>
              <a:t>Macferlane</a:t>
            </a:r>
            <a:r>
              <a:rPr lang="lv-LV" sz="2000" b="1" dirty="0" smtClean="0">
                <a:solidFill>
                  <a:srgbClr val="C00000"/>
                </a:solidFill>
                <a:effectLst>
                  <a:outerShdw blurRad="38100" dist="38100" dir="2700000" algn="tl">
                    <a:srgbClr val="000000"/>
                  </a:outerShdw>
                </a:effectLst>
                <a:latin typeface="Arial" pitchFamily="34" charset="0"/>
                <a:cs typeface="Arial" pitchFamily="34" charset="0"/>
              </a:rPr>
              <a:t> </a:t>
            </a:r>
            <a:r>
              <a:rPr lang="lv-LV" sz="2000" b="1" dirty="0" err="1" smtClean="0">
                <a:solidFill>
                  <a:srgbClr val="C00000"/>
                </a:solidFill>
                <a:effectLst>
                  <a:outerShdw blurRad="38100" dist="38100" dir="2700000" algn="tl">
                    <a:srgbClr val="000000"/>
                  </a:outerShdw>
                </a:effectLst>
                <a:latin typeface="Arial" pitchFamily="34" charset="0"/>
                <a:cs typeface="Arial" pitchFamily="34" charset="0"/>
              </a:rPr>
              <a:t>Burnet</a:t>
            </a:r>
            <a:r>
              <a:rPr lang="lv-LV" sz="2000" b="1" dirty="0" smtClean="0">
                <a:solidFill>
                  <a:srgbClr val="C00000"/>
                </a:solidFill>
                <a:effectLst>
                  <a:outerShdw blurRad="38100" dist="38100" dir="2700000" algn="tl">
                    <a:srgbClr val="000000"/>
                  </a:outerShdw>
                </a:effectLst>
                <a:latin typeface="Arial" pitchFamily="34" charset="0"/>
                <a:cs typeface="Arial" pitchFamily="34" charset="0"/>
              </a:rPr>
              <a:t> </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austrāliešu </a:t>
            </a:r>
            <a:r>
              <a:rPr lang="lv-LV" sz="2000" b="1" dirty="0" err="1" smtClean="0">
                <a:solidFill>
                  <a:srgbClr val="003300"/>
                </a:solidFill>
                <a:effectLst>
                  <a:outerShdw blurRad="38100" dist="38100" dir="2700000" algn="tl">
                    <a:srgbClr val="000000"/>
                  </a:outerShdw>
                </a:effectLst>
                <a:latin typeface="Arial" pitchFamily="34" charset="0"/>
                <a:cs typeface="Arial" pitchFamily="34" charset="0"/>
              </a:rPr>
              <a:t>imunologs</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(~1957): organismā ir specifisks balto asins šūnu tips – B šūnas, kas katra producē specifisku antivielu  - </a:t>
            </a:r>
            <a:r>
              <a:rPr lang="lv-LV" sz="2000" b="1" dirty="0" err="1" smtClean="0">
                <a:solidFill>
                  <a:srgbClr val="003300"/>
                </a:solidFill>
                <a:effectLst>
                  <a:outerShdw blurRad="38100" dist="38100" dir="2700000" algn="tl">
                    <a:srgbClr val="000000"/>
                  </a:outerShdw>
                </a:effectLst>
                <a:latin typeface="Arial" pitchFamily="34" charset="0"/>
                <a:cs typeface="Arial" pitchFamily="34" charset="0"/>
              </a:rPr>
              <a:t>klonālā</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selekcija.  </a:t>
            </a:r>
          </a:p>
          <a:p>
            <a:pPr algn="just">
              <a:spcBef>
                <a:spcPct val="50000"/>
              </a:spcBef>
              <a:defRPr/>
            </a:pPr>
            <a:endParaRPr lang="lv-LV" sz="2000" b="1" dirty="0" smtClean="0">
              <a:solidFill>
                <a:srgbClr val="003300"/>
              </a:solidFill>
              <a:effectLst>
                <a:outerShdw blurRad="38100" dist="38100" dir="2700000" algn="tl">
                  <a:srgbClr val="000000"/>
                </a:outerShdw>
              </a:effectLst>
              <a:latin typeface="Arial" pitchFamily="34" charset="0"/>
              <a:cs typeface="Arial" pitchFamily="34" charset="0"/>
            </a:endParaRPr>
          </a:p>
        </p:txBody>
      </p:sp>
      <p:pic>
        <p:nvPicPr>
          <p:cNvPr id="33794" name="Picture 2" descr="illustration of an antibody"/>
          <p:cNvPicPr>
            <a:picLocks noChangeAspect="1" noChangeArrowheads="1"/>
          </p:cNvPicPr>
          <p:nvPr/>
        </p:nvPicPr>
        <p:blipFill>
          <a:blip r:embed="rId2" cstate="print"/>
          <a:srcRect/>
          <a:stretch>
            <a:fillRect/>
          </a:stretch>
        </p:blipFill>
        <p:spPr bwMode="auto">
          <a:xfrm>
            <a:off x="6248400" y="3429000"/>
            <a:ext cx="2704535" cy="2819400"/>
          </a:xfrm>
          <a:prstGeom prst="rect">
            <a:avLst/>
          </a:prstGeom>
          <a:noFill/>
          <a:ln>
            <a:solidFill>
              <a:schemeClr val="bg1">
                <a:lumMod val="75000"/>
              </a:schemeClr>
            </a:solidFill>
          </a:ln>
        </p:spPr>
      </p:pic>
      <p:sp>
        <p:nvSpPr>
          <p:cNvPr id="5" name="Rectangle 4"/>
          <p:cNvSpPr/>
          <p:nvPr/>
        </p:nvSpPr>
        <p:spPr>
          <a:xfrm>
            <a:off x="304800" y="3657600"/>
            <a:ext cx="5867400" cy="2554545"/>
          </a:xfrm>
          <a:prstGeom prst="rect">
            <a:avLst/>
          </a:prstGeom>
        </p:spPr>
        <p:txBody>
          <a:bodyPr wrap="square">
            <a:spAutoFit/>
          </a:bodyPr>
          <a:lstStyle/>
          <a:p>
            <a:pPr algn="just">
              <a:spcBef>
                <a:spcPct val="50000"/>
              </a:spcBef>
              <a:defRPr/>
            </a:pPr>
            <a:r>
              <a:rPr lang="lv-LV" sz="2000" b="1" dirty="0" err="1" smtClean="0">
                <a:solidFill>
                  <a:srgbClr val="C00000"/>
                </a:solidFill>
                <a:effectLst>
                  <a:outerShdw blurRad="38100" dist="38100" dir="2700000" algn="tl">
                    <a:srgbClr val="000000"/>
                  </a:outerShdw>
                </a:effectLst>
                <a:latin typeface="Arial" pitchFamily="34" charset="0"/>
                <a:cs typeface="Arial" pitchFamily="34" charset="0"/>
              </a:rPr>
              <a:t>Rodney</a:t>
            </a:r>
            <a:r>
              <a:rPr lang="lv-LV" sz="2000" b="1" dirty="0" smtClean="0">
                <a:solidFill>
                  <a:srgbClr val="C00000"/>
                </a:solidFill>
                <a:effectLst>
                  <a:outerShdw blurRad="38100" dist="38100" dir="2700000" algn="tl">
                    <a:srgbClr val="000000"/>
                  </a:outerShdw>
                </a:effectLst>
                <a:latin typeface="Arial" pitchFamily="34" charset="0"/>
                <a:cs typeface="Arial" pitchFamily="34" charset="0"/>
              </a:rPr>
              <a:t> </a:t>
            </a:r>
            <a:r>
              <a:rPr lang="lv-LV" sz="2000" b="1" dirty="0" err="1" smtClean="0">
                <a:solidFill>
                  <a:srgbClr val="C00000"/>
                </a:solidFill>
                <a:effectLst>
                  <a:outerShdw blurRad="38100" dist="38100" dir="2700000" algn="tl">
                    <a:srgbClr val="000000"/>
                  </a:outerShdw>
                </a:effectLst>
                <a:latin typeface="Arial" pitchFamily="34" charset="0"/>
                <a:cs typeface="Arial" pitchFamily="34" charset="0"/>
              </a:rPr>
              <a:t>Porter</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britu bioķīmiķis un </a:t>
            </a:r>
            <a:r>
              <a:rPr lang="lv-LV" sz="2000" b="1" dirty="0" err="1" smtClean="0">
                <a:solidFill>
                  <a:srgbClr val="C00000"/>
                </a:solidFill>
                <a:effectLst>
                  <a:outerShdw blurRad="38100" dist="38100" dir="2700000" algn="tl">
                    <a:srgbClr val="000000"/>
                  </a:outerShdw>
                </a:effectLst>
                <a:latin typeface="Arial" pitchFamily="34" charset="0"/>
                <a:cs typeface="Arial" pitchFamily="34" charset="0"/>
              </a:rPr>
              <a:t>Gerald</a:t>
            </a:r>
            <a:r>
              <a:rPr lang="lv-LV" sz="2000" b="1" dirty="0" smtClean="0">
                <a:solidFill>
                  <a:srgbClr val="C00000"/>
                </a:solidFill>
                <a:effectLst>
                  <a:outerShdw blurRad="38100" dist="38100" dir="2700000" algn="tl">
                    <a:srgbClr val="000000"/>
                  </a:outerShdw>
                </a:effectLst>
                <a:latin typeface="Arial" pitchFamily="34" charset="0"/>
                <a:cs typeface="Arial" pitchFamily="34" charset="0"/>
              </a:rPr>
              <a:t> </a:t>
            </a:r>
            <a:r>
              <a:rPr lang="lv-LV" sz="2000" b="1" dirty="0" err="1" smtClean="0">
                <a:solidFill>
                  <a:srgbClr val="C00000"/>
                </a:solidFill>
                <a:effectLst>
                  <a:outerShdw blurRad="38100" dist="38100" dir="2700000" algn="tl">
                    <a:srgbClr val="000000"/>
                  </a:outerShdw>
                </a:effectLst>
                <a:latin typeface="Arial" pitchFamily="34" charset="0"/>
                <a:cs typeface="Arial" pitchFamily="34" charset="0"/>
              </a:rPr>
              <a:t>Edelman</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amerikāņu ārsts, atklāj antivielu struktūru (~1960).</a:t>
            </a:r>
          </a:p>
          <a:p>
            <a:pPr algn="just">
              <a:spcBef>
                <a:spcPct val="50000"/>
              </a:spcBef>
              <a:defRPr/>
            </a:pPr>
            <a:endParaRPr lang="lv-LV" sz="2000" b="1" dirty="0" smtClean="0">
              <a:solidFill>
                <a:srgbClr val="003300"/>
              </a:solidFill>
              <a:effectLst>
                <a:outerShdw blurRad="38100" dist="38100" dir="2700000" algn="tl">
                  <a:srgbClr val="000000"/>
                </a:outerShdw>
              </a:effectLst>
              <a:latin typeface="Arial" pitchFamily="34" charset="0"/>
              <a:cs typeface="Arial" pitchFamily="34" charset="0"/>
            </a:endParaRPr>
          </a:p>
          <a:p>
            <a:pPr algn="just">
              <a:spcBef>
                <a:spcPct val="50000"/>
              </a:spcBef>
              <a:defRPr/>
            </a:pPr>
            <a:r>
              <a:rPr lang="lv-LV" sz="2000" b="1" dirty="0" err="1" smtClean="0">
                <a:solidFill>
                  <a:srgbClr val="C00000"/>
                </a:solidFill>
                <a:effectLst>
                  <a:outerShdw blurRad="38100" dist="38100" dir="2700000" algn="tl">
                    <a:srgbClr val="000000"/>
                  </a:outerShdw>
                </a:effectLst>
                <a:latin typeface="Arial" pitchFamily="34" charset="0"/>
                <a:cs typeface="Arial" pitchFamily="34" charset="0"/>
              </a:rPr>
              <a:t>Susumu</a:t>
            </a:r>
            <a:r>
              <a:rPr lang="lv-LV" sz="2000" b="1" dirty="0" smtClean="0">
                <a:solidFill>
                  <a:srgbClr val="C00000"/>
                </a:solidFill>
                <a:effectLst>
                  <a:outerShdw blurRad="38100" dist="38100" dir="2700000" algn="tl">
                    <a:srgbClr val="000000"/>
                  </a:outerShdw>
                </a:effectLst>
                <a:latin typeface="Arial" pitchFamily="34" charset="0"/>
                <a:cs typeface="Arial" pitchFamily="34" charset="0"/>
              </a:rPr>
              <a:t> </a:t>
            </a:r>
            <a:r>
              <a:rPr lang="lv-LV" sz="2000" b="1" dirty="0" err="1" smtClean="0">
                <a:solidFill>
                  <a:srgbClr val="C00000"/>
                </a:solidFill>
                <a:effectLst>
                  <a:outerShdw blurRad="38100" dist="38100" dir="2700000" algn="tl">
                    <a:srgbClr val="000000"/>
                  </a:outerShdw>
                </a:effectLst>
                <a:latin typeface="Arial" pitchFamily="34" charset="0"/>
                <a:cs typeface="Arial" pitchFamily="34" charset="0"/>
              </a:rPr>
              <a:t>Tonegawa</a:t>
            </a:r>
            <a:r>
              <a:rPr lang="lv-LV" sz="2000" b="1" dirty="0" smtClean="0">
                <a:solidFill>
                  <a:srgbClr val="C00000"/>
                </a:solidFill>
                <a:effectLst>
                  <a:outerShdw blurRad="38100" dist="38100" dir="2700000" algn="tl">
                    <a:srgbClr val="000000"/>
                  </a:outerShdw>
                </a:effectLst>
                <a:latin typeface="Arial" pitchFamily="34" charset="0"/>
                <a:cs typeface="Arial" pitchFamily="34" charset="0"/>
              </a:rPr>
              <a:t>, </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japāņu zinātnieks (~1970):  atklāj mehānismu kā rekombinējoties gēnu fragmentiem rodas antivielu dažādība</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84775"/>
          </a:xfrm>
          <a:prstGeom prst="rect">
            <a:avLst/>
          </a:prstGeom>
        </p:spPr>
        <p:txBody>
          <a:bodyPr wrap="square">
            <a:spAutoFit/>
          </a:bodyPr>
          <a:lstStyle/>
          <a:p>
            <a:pPr algn="ctr"/>
            <a:r>
              <a:rPr lang="lv-LV" sz="32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Celulārās</a:t>
            </a:r>
            <a:r>
              <a:rPr lang="lv-LV" sz="32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imunoloģijas attīstība</a:t>
            </a:r>
            <a:endParaRPr lang="en-US" dirty="0"/>
          </a:p>
        </p:txBody>
      </p:sp>
      <p:sp>
        <p:nvSpPr>
          <p:cNvPr id="3" name="Rectangle 2"/>
          <p:cNvSpPr/>
          <p:nvPr/>
        </p:nvSpPr>
        <p:spPr>
          <a:xfrm>
            <a:off x="152400" y="838200"/>
            <a:ext cx="5943600" cy="5632311"/>
          </a:xfrm>
          <a:prstGeom prst="rect">
            <a:avLst/>
          </a:prstGeom>
        </p:spPr>
        <p:txBody>
          <a:bodyPr wrap="square">
            <a:spAutoFit/>
          </a:bodyPr>
          <a:lstStyle/>
          <a:p>
            <a:pPr algn="just">
              <a:spcBef>
                <a:spcPct val="50000"/>
              </a:spcBef>
              <a:defRPr/>
            </a:pPr>
            <a:r>
              <a:rPr lang="lv-LV" sz="2000" b="1" dirty="0" smtClean="0">
                <a:solidFill>
                  <a:srgbClr val="C00000"/>
                </a:solidFill>
                <a:effectLst>
                  <a:outerShdw blurRad="38100" dist="38100" dir="2700000" algn="tl">
                    <a:srgbClr val="000000"/>
                  </a:outerShdw>
                </a:effectLst>
                <a:latin typeface="Arial" pitchFamily="34" charset="0"/>
                <a:cs typeface="Arial" pitchFamily="34" charset="0"/>
              </a:rPr>
              <a:t>Karl </a:t>
            </a:r>
            <a:r>
              <a:rPr lang="lv-LV" sz="2000" b="1" dirty="0" err="1" smtClean="0">
                <a:solidFill>
                  <a:srgbClr val="C00000"/>
                </a:solidFill>
                <a:effectLst>
                  <a:outerShdw blurRad="38100" dist="38100" dir="2700000" algn="tl">
                    <a:srgbClr val="000000"/>
                  </a:outerShdw>
                </a:effectLst>
                <a:latin typeface="Arial" pitchFamily="34" charset="0"/>
                <a:cs typeface="Arial" pitchFamily="34" charset="0"/>
              </a:rPr>
              <a:t>Landsteiner</a:t>
            </a:r>
            <a:r>
              <a:rPr lang="lv-LV" sz="2000" b="1" dirty="0" smtClean="0">
                <a:solidFill>
                  <a:srgbClr val="C00000"/>
                </a:solidFill>
                <a:effectLst>
                  <a:outerShdw blurRad="38100" dist="38100" dir="2700000" algn="tl">
                    <a:srgbClr val="000000"/>
                  </a:outerShdw>
                </a:effectLst>
                <a:latin typeface="Arial" pitchFamily="34" charset="0"/>
                <a:cs typeface="Arial" pitchFamily="34" charset="0"/>
              </a:rPr>
              <a:t> </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(1868-1943), austriešu </a:t>
            </a:r>
            <a:r>
              <a:rPr lang="lv-LV" sz="2000" b="1" dirty="0" err="1" smtClean="0">
                <a:solidFill>
                  <a:srgbClr val="003300"/>
                </a:solidFill>
                <a:effectLst>
                  <a:outerShdw blurRad="38100" dist="38100" dir="2700000" algn="tl">
                    <a:srgbClr val="000000"/>
                  </a:outerShdw>
                </a:effectLst>
                <a:latin typeface="Arial" pitchFamily="34" charset="0"/>
                <a:cs typeface="Arial" pitchFamily="34" charset="0"/>
              </a:rPr>
              <a:t>imunologs</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un </a:t>
            </a:r>
            <a:r>
              <a:rPr lang="lv-LV" sz="2000" b="1" dirty="0" err="1" smtClean="0">
                <a:solidFill>
                  <a:srgbClr val="C00000"/>
                </a:solidFill>
                <a:effectLst>
                  <a:outerShdw blurRad="38100" dist="38100" dir="2700000" algn="tl">
                    <a:srgbClr val="000000"/>
                  </a:outerShdw>
                </a:effectLst>
                <a:latin typeface="Arial" pitchFamily="34" charset="0"/>
                <a:cs typeface="Arial" pitchFamily="34" charset="0"/>
              </a:rPr>
              <a:t>Merrill</a:t>
            </a:r>
            <a:r>
              <a:rPr lang="lv-LV" sz="2000" b="1" dirty="0" smtClean="0">
                <a:solidFill>
                  <a:srgbClr val="C00000"/>
                </a:solidFill>
                <a:effectLst>
                  <a:outerShdw blurRad="38100" dist="38100" dir="2700000" algn="tl">
                    <a:srgbClr val="000000"/>
                  </a:outerShdw>
                </a:effectLst>
                <a:latin typeface="Arial" pitchFamily="34" charset="0"/>
                <a:cs typeface="Arial" pitchFamily="34" charset="0"/>
              </a:rPr>
              <a:t> </a:t>
            </a:r>
            <a:r>
              <a:rPr lang="lv-LV" sz="2000" b="1" dirty="0" err="1" smtClean="0">
                <a:solidFill>
                  <a:srgbClr val="C00000"/>
                </a:solidFill>
                <a:effectLst>
                  <a:outerShdw blurRad="38100" dist="38100" dir="2700000" algn="tl">
                    <a:srgbClr val="000000"/>
                  </a:outerShdw>
                </a:effectLst>
                <a:latin typeface="Arial" pitchFamily="34" charset="0"/>
                <a:cs typeface="Arial" pitchFamily="34" charset="0"/>
              </a:rPr>
              <a:t>Chase</a:t>
            </a:r>
            <a:r>
              <a:rPr lang="lv-LV" sz="2000" b="1" dirty="0" smtClean="0">
                <a:solidFill>
                  <a:srgbClr val="C00000"/>
                </a:solidFill>
                <a:effectLst>
                  <a:outerShdw blurRad="38100" dist="38100" dir="2700000" algn="tl">
                    <a:srgbClr val="000000"/>
                  </a:outerShdw>
                </a:effectLst>
                <a:latin typeface="Arial" pitchFamily="34" charset="0"/>
                <a:cs typeface="Arial" pitchFamily="34" charset="0"/>
              </a:rPr>
              <a:t> </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(1905-2004), amerikāņu </a:t>
            </a:r>
            <a:r>
              <a:rPr lang="lv-LV" sz="2000" b="1" dirty="0" err="1" smtClean="0">
                <a:solidFill>
                  <a:srgbClr val="003300"/>
                </a:solidFill>
                <a:effectLst>
                  <a:outerShdw blurRad="38100" dist="38100" dir="2700000" algn="tl">
                    <a:srgbClr val="000000"/>
                  </a:outerShdw>
                </a:effectLst>
                <a:latin typeface="Arial" pitchFamily="34" charset="0"/>
                <a:cs typeface="Arial" pitchFamily="34" charset="0"/>
              </a:rPr>
              <a:t>imunologs</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(~1940) parāda, ka </a:t>
            </a:r>
            <a:r>
              <a:rPr lang="lv-LV" sz="2000" b="1" dirty="0" err="1" smtClean="0">
                <a:solidFill>
                  <a:srgbClr val="003300"/>
                </a:solidFill>
                <a:effectLst>
                  <a:outerShdw blurRad="38100" dist="38100" dir="2700000" algn="tl">
                    <a:srgbClr val="000000"/>
                  </a:outerShdw>
                </a:effectLst>
                <a:latin typeface="Arial" pitchFamily="34" charset="0"/>
                <a:cs typeface="Arial" pitchFamily="34" charset="0"/>
              </a:rPr>
              <a:t>delayed</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a:t>
            </a:r>
            <a:r>
              <a:rPr lang="lv-LV" sz="2000" b="1" dirty="0" err="1" smtClean="0">
                <a:solidFill>
                  <a:srgbClr val="003300"/>
                </a:solidFill>
                <a:effectLst>
                  <a:outerShdw blurRad="38100" dist="38100" dir="2700000" algn="tl">
                    <a:srgbClr val="000000"/>
                  </a:outerShdw>
                </a:effectLst>
                <a:latin typeface="Arial" pitchFamily="34" charset="0"/>
                <a:cs typeface="Arial" pitchFamily="34" charset="0"/>
              </a:rPr>
              <a:t>type</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a:t>
            </a:r>
            <a:r>
              <a:rPr lang="lv-LV" sz="2000" b="1" dirty="0" err="1" smtClean="0">
                <a:solidFill>
                  <a:srgbClr val="003300"/>
                </a:solidFill>
                <a:effectLst>
                  <a:outerShdw blurRad="38100" dist="38100" dir="2700000" algn="tl">
                    <a:srgbClr val="000000"/>
                  </a:outerShdw>
                </a:effectLst>
                <a:latin typeface="Arial" pitchFamily="34" charset="0"/>
                <a:cs typeface="Arial" pitchFamily="34" charset="0"/>
              </a:rPr>
              <a:t>hypersensitivity</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(tuberkulīna reakcija) ir atkarīga no šūnām, nevis antivielām. Pārnes asins šūnas no jūras cūciņas, kas imunizēta ar </a:t>
            </a:r>
            <a:r>
              <a:rPr lang="lv-LV" sz="2000" b="1" i="1" dirty="0" smtClean="0">
                <a:solidFill>
                  <a:srgbClr val="003300"/>
                </a:solidFill>
                <a:effectLst>
                  <a:outerShdw blurRad="38100" dist="38100" dir="2700000" algn="tl">
                    <a:srgbClr val="000000"/>
                  </a:outerShdw>
                </a:effectLst>
                <a:latin typeface="Arial" pitchFamily="34" charset="0"/>
                <a:cs typeface="Arial" pitchFamily="34" charset="0"/>
              </a:rPr>
              <a:t>M. </a:t>
            </a:r>
            <a:r>
              <a:rPr lang="lv-LV" sz="2000" b="1" i="1" dirty="0" err="1" smtClean="0">
                <a:solidFill>
                  <a:srgbClr val="003300"/>
                </a:solidFill>
                <a:effectLst>
                  <a:outerShdw blurRad="38100" dist="38100" dir="2700000" algn="tl">
                    <a:srgbClr val="000000"/>
                  </a:outerShdw>
                </a:effectLst>
                <a:latin typeface="Arial" pitchFamily="34" charset="0"/>
                <a:cs typeface="Arial" pitchFamily="34" charset="0"/>
              </a:rPr>
              <a:t>Tuberculosis</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imunizējot parāda, ka </a:t>
            </a:r>
            <a:r>
              <a:rPr lang="lv-LV" sz="2000" b="1" dirty="0" err="1" smtClean="0">
                <a:solidFill>
                  <a:srgbClr val="003300"/>
                </a:solidFill>
                <a:effectLst>
                  <a:outerShdw blurRad="38100" dist="38100" dir="2700000" algn="tl">
                    <a:srgbClr val="000000"/>
                  </a:outerShdw>
                </a:effectLst>
                <a:latin typeface="Arial" pitchFamily="34" charset="0"/>
                <a:cs typeface="Arial" pitchFamily="34" charset="0"/>
              </a:rPr>
              <a:t>hipersensitivitātes</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reakcija novērojama tikai tajās, kurās ir pārnestas imunizētā dzīvnieka šūnas. </a:t>
            </a:r>
            <a:r>
              <a:rPr lang="lv-LV" sz="2000" b="1" dirty="0" err="1" smtClean="0">
                <a:solidFill>
                  <a:srgbClr val="C00000"/>
                </a:solidFill>
                <a:effectLst>
                  <a:outerShdw blurRad="38100" dist="38100" dir="2700000" algn="tl">
                    <a:srgbClr val="000000"/>
                  </a:outerShdw>
                </a:effectLst>
                <a:latin typeface="Arial" pitchFamily="34" charset="0"/>
                <a:cs typeface="Arial" pitchFamily="34" charset="0"/>
              </a:rPr>
              <a:t>Chase</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vēlāk atklāj dažādus T un B šūnu tipus.</a:t>
            </a:r>
          </a:p>
          <a:p>
            <a:pPr algn="just">
              <a:spcBef>
                <a:spcPct val="50000"/>
              </a:spcBef>
              <a:defRPr/>
            </a:pPr>
            <a:r>
              <a:rPr lang="lv-LV" sz="2000" b="1" dirty="0" err="1" smtClean="0">
                <a:solidFill>
                  <a:srgbClr val="C00000"/>
                </a:solidFill>
                <a:effectLst>
                  <a:outerShdw blurRad="38100" dist="38100" dir="2700000" algn="tl">
                    <a:srgbClr val="000000"/>
                  </a:outerShdw>
                </a:effectLst>
                <a:latin typeface="Arial" pitchFamily="34" charset="0"/>
                <a:cs typeface="Arial" pitchFamily="34" charset="0"/>
              </a:rPr>
              <a:t>George</a:t>
            </a:r>
            <a:r>
              <a:rPr lang="lv-LV" sz="2000" b="1" dirty="0" smtClean="0">
                <a:solidFill>
                  <a:srgbClr val="C00000"/>
                </a:solidFill>
                <a:effectLst>
                  <a:outerShdw blurRad="38100" dist="38100" dir="2700000" algn="tl">
                    <a:srgbClr val="000000"/>
                  </a:outerShdw>
                </a:effectLst>
                <a:latin typeface="Arial" pitchFamily="34" charset="0"/>
                <a:cs typeface="Arial" pitchFamily="34" charset="0"/>
              </a:rPr>
              <a:t> </a:t>
            </a:r>
            <a:r>
              <a:rPr lang="lv-LV" sz="2000" b="1" dirty="0" err="1" smtClean="0">
                <a:solidFill>
                  <a:srgbClr val="C00000"/>
                </a:solidFill>
                <a:effectLst>
                  <a:outerShdw blurRad="38100" dist="38100" dir="2700000" algn="tl">
                    <a:srgbClr val="000000"/>
                  </a:outerShdw>
                </a:effectLst>
                <a:latin typeface="Arial" pitchFamily="34" charset="0"/>
                <a:cs typeface="Arial" pitchFamily="34" charset="0"/>
              </a:rPr>
              <a:t>Snell</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(~1946) pētot audzēju transplantāciju pelēs, atklāj </a:t>
            </a:r>
            <a:r>
              <a:rPr lang="lv-LV" sz="2000" b="1" i="1" dirty="0" err="1" smtClean="0">
                <a:solidFill>
                  <a:srgbClr val="003300"/>
                </a:solidFill>
                <a:effectLst>
                  <a:outerShdw blurRad="38100" dist="38100" dir="2700000" algn="tl">
                    <a:srgbClr val="000000"/>
                  </a:outerShdw>
                </a:effectLst>
                <a:latin typeface="Arial" pitchFamily="34" charset="0"/>
                <a:cs typeface="Arial" pitchFamily="34" charset="0"/>
              </a:rPr>
              <a:t>histocompatibility</a:t>
            </a:r>
            <a:r>
              <a:rPr lang="lv-LV" sz="2000" b="1" i="1" dirty="0" smtClean="0">
                <a:solidFill>
                  <a:srgbClr val="003300"/>
                </a:solidFill>
                <a:effectLst>
                  <a:outerShdw blurRad="38100" dist="38100" dir="2700000" algn="tl">
                    <a:srgbClr val="000000"/>
                  </a:outerShdw>
                </a:effectLst>
                <a:latin typeface="Arial" pitchFamily="34" charset="0"/>
                <a:cs typeface="Arial" pitchFamily="34" charset="0"/>
              </a:rPr>
              <a:t> </a:t>
            </a:r>
            <a:r>
              <a:rPr lang="lv-LV" sz="2000" b="1" i="1" dirty="0" err="1" smtClean="0">
                <a:solidFill>
                  <a:srgbClr val="003300"/>
                </a:solidFill>
                <a:effectLst>
                  <a:outerShdw blurRad="38100" dist="38100" dir="2700000" algn="tl">
                    <a:srgbClr val="000000"/>
                  </a:outerShdw>
                </a:effectLst>
                <a:latin typeface="Arial" pitchFamily="34" charset="0"/>
                <a:cs typeface="Arial" pitchFamily="34" charset="0"/>
              </a:rPr>
              <a:t>genes</a:t>
            </a:r>
            <a:r>
              <a:rPr lang="lv-LV" sz="2000" b="1" i="1" dirty="0" smtClean="0">
                <a:solidFill>
                  <a:srgbClr val="003300"/>
                </a:solidFill>
                <a:effectLst>
                  <a:outerShdw blurRad="38100" dist="38100" dir="2700000" algn="tl">
                    <a:srgbClr val="000000"/>
                  </a:outerShdw>
                </a:effectLst>
                <a:latin typeface="Arial" pitchFamily="34" charset="0"/>
                <a:cs typeface="Arial" pitchFamily="34" charset="0"/>
              </a:rPr>
              <a:t> </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 MHC</a:t>
            </a:r>
          </a:p>
          <a:p>
            <a:pPr algn="just">
              <a:spcBef>
                <a:spcPct val="50000"/>
              </a:spcBef>
              <a:defRPr/>
            </a:pPr>
            <a:r>
              <a:rPr lang="lv-LV" sz="2000" b="1" dirty="0" err="1" smtClean="0">
                <a:solidFill>
                  <a:srgbClr val="C00000"/>
                </a:solidFill>
                <a:effectLst>
                  <a:outerShdw blurRad="38100" dist="38100" dir="2700000" algn="tl">
                    <a:srgbClr val="000000"/>
                  </a:outerShdw>
                </a:effectLst>
                <a:latin typeface="Arial" pitchFamily="34" charset="0"/>
                <a:cs typeface="Arial" pitchFamily="34" charset="0"/>
              </a:rPr>
              <a:t>James</a:t>
            </a:r>
            <a:r>
              <a:rPr lang="lv-LV" sz="2000" b="1" dirty="0" smtClean="0">
                <a:solidFill>
                  <a:srgbClr val="C00000"/>
                </a:solidFill>
                <a:effectLst>
                  <a:outerShdw blurRad="38100" dist="38100" dir="2700000" algn="tl">
                    <a:srgbClr val="000000"/>
                  </a:outerShdw>
                </a:effectLst>
                <a:latin typeface="Arial" pitchFamily="34" charset="0"/>
                <a:cs typeface="Arial" pitchFamily="34" charset="0"/>
              </a:rPr>
              <a:t> L </a:t>
            </a:r>
            <a:r>
              <a:rPr lang="lv-LV" sz="2000" b="1" dirty="0" err="1" smtClean="0">
                <a:solidFill>
                  <a:srgbClr val="C00000"/>
                </a:solidFill>
                <a:effectLst>
                  <a:outerShdw blurRad="38100" dist="38100" dir="2700000" algn="tl">
                    <a:srgbClr val="000000"/>
                  </a:outerShdw>
                </a:effectLst>
                <a:latin typeface="Arial" pitchFamily="34" charset="0"/>
                <a:cs typeface="Arial" pitchFamily="34" charset="0"/>
              </a:rPr>
              <a:t>Gowans</a:t>
            </a:r>
            <a:r>
              <a:rPr lang="lv-LV" sz="2000" b="1" dirty="0" smtClean="0">
                <a:solidFill>
                  <a:srgbClr val="C00000"/>
                </a:solidFill>
                <a:effectLst>
                  <a:outerShdw blurRad="38100" dist="38100" dir="2700000" algn="tl">
                    <a:srgbClr val="000000"/>
                  </a:outerShdw>
                </a:effectLst>
                <a:latin typeface="Arial" pitchFamily="34" charset="0"/>
                <a:cs typeface="Arial" pitchFamily="34" charset="0"/>
              </a:rPr>
              <a:t> </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(~1962) parāda, ka limfocīti nepārtraukti cirkulē organismā, pēta </a:t>
            </a:r>
            <a:r>
              <a:rPr lang="lv-LV" sz="2000" b="1" dirty="0" err="1" smtClean="0">
                <a:solidFill>
                  <a:srgbClr val="003300"/>
                </a:solidFill>
                <a:effectLst>
                  <a:outerShdw blurRad="38100" dist="38100" dir="2700000" algn="tl">
                    <a:srgbClr val="000000"/>
                  </a:outerShdw>
                </a:effectLst>
                <a:latin typeface="Arial" pitchFamily="34" charset="0"/>
                <a:cs typeface="Arial" pitchFamily="34" charset="0"/>
              </a:rPr>
              <a:t>limfoīdo</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audu anatomiju un fizioloģiju.</a:t>
            </a:r>
          </a:p>
        </p:txBody>
      </p:sp>
      <p:pic>
        <p:nvPicPr>
          <p:cNvPr id="32770" name="Picture 2" descr="The Specificity of Serological Reactions"/>
          <p:cNvPicPr>
            <a:picLocks noChangeAspect="1" noChangeArrowheads="1"/>
          </p:cNvPicPr>
          <p:nvPr/>
        </p:nvPicPr>
        <p:blipFill>
          <a:blip r:embed="rId2" cstate="print"/>
          <a:srcRect/>
          <a:stretch>
            <a:fillRect/>
          </a:stretch>
        </p:blipFill>
        <p:spPr bwMode="auto">
          <a:xfrm>
            <a:off x="6629400" y="1605475"/>
            <a:ext cx="2324100" cy="364705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60420755"/>
              </p:ext>
            </p:extLst>
          </p:nvPr>
        </p:nvGraphicFramePr>
        <p:xfrm>
          <a:off x="152400" y="683577"/>
          <a:ext cx="8839199" cy="5678424"/>
        </p:xfrm>
        <a:graphic>
          <a:graphicData uri="http://schemas.openxmlformats.org/drawingml/2006/table">
            <a:tbl>
              <a:tblPr/>
              <a:tblGrid>
                <a:gridCol w="471682"/>
                <a:gridCol w="1029209"/>
                <a:gridCol w="6188178"/>
                <a:gridCol w="1150130"/>
              </a:tblGrid>
              <a:tr h="274320">
                <a:tc>
                  <a:txBody>
                    <a:bodyPr/>
                    <a:lstStyle/>
                    <a:p>
                      <a:pPr marL="0" marR="0" algn="l">
                        <a:lnSpc>
                          <a:spcPct val="115000"/>
                        </a:lnSpc>
                        <a:spcBef>
                          <a:spcPts val="0"/>
                        </a:spcBef>
                        <a:spcAft>
                          <a:spcPts val="0"/>
                        </a:spcAft>
                      </a:pPr>
                      <a:r>
                        <a:rPr lang="lv-LV" sz="1800" dirty="0" err="1">
                          <a:latin typeface="Arial" pitchFamily="34" charset="0"/>
                          <a:ea typeface="Calibri"/>
                          <a:cs typeface="Arial" pitchFamily="34" charset="0"/>
                        </a:rPr>
                        <a:t>Nr</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lv-LV" sz="1800" dirty="0">
                          <a:latin typeface="Arial" pitchFamily="34" charset="0"/>
                          <a:ea typeface="Calibri"/>
                          <a:cs typeface="Arial" pitchFamily="34" charset="0"/>
                        </a:rPr>
                        <a:t>Datums</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lv-LV" sz="1800">
                          <a:latin typeface="Arial" pitchFamily="34" charset="0"/>
                          <a:ea typeface="Calibri"/>
                          <a:cs typeface="Arial" pitchFamily="34" charset="0"/>
                        </a:rPr>
                        <a:t>Lekcija</a:t>
                      </a:r>
                      <a:endParaRPr lang="en-US" sz="180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lv-LV" sz="180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320">
                <a:tc>
                  <a:txBody>
                    <a:bodyPr/>
                    <a:lstStyle/>
                    <a:p>
                      <a:pPr marL="0" marR="0" algn="l">
                        <a:lnSpc>
                          <a:spcPct val="115000"/>
                        </a:lnSpc>
                        <a:spcBef>
                          <a:spcPts val="0"/>
                        </a:spcBef>
                        <a:spcAft>
                          <a:spcPts val="0"/>
                        </a:spcAft>
                      </a:pPr>
                      <a:r>
                        <a:rPr lang="lv-LV" sz="1800">
                          <a:latin typeface="Arial" pitchFamily="34" charset="0"/>
                          <a:ea typeface="Calibri"/>
                          <a:cs typeface="Arial" pitchFamily="34" charset="0"/>
                        </a:rPr>
                        <a:t>1.</a:t>
                      </a:r>
                      <a:endParaRPr lang="en-US" sz="180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lv-LV" sz="1800" dirty="0">
                          <a:latin typeface="Arial" pitchFamily="34" charset="0"/>
                          <a:ea typeface="Calibri"/>
                          <a:cs typeface="Arial" pitchFamily="34" charset="0"/>
                        </a:rPr>
                        <a:t>14.02</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lv-LV" sz="1800" dirty="0">
                          <a:latin typeface="Arial" pitchFamily="34" charset="0"/>
                          <a:ea typeface="Calibri"/>
                          <a:cs typeface="Arial" pitchFamily="34" charset="0"/>
                        </a:rPr>
                        <a:t>Aija </a:t>
                      </a:r>
                      <a:r>
                        <a:rPr lang="lv-LV" sz="1800" dirty="0" err="1">
                          <a:latin typeface="Arial" pitchFamily="34" charset="0"/>
                          <a:ea typeface="Calibri"/>
                          <a:cs typeface="Arial" pitchFamily="34" charset="0"/>
                        </a:rPr>
                        <a:t>Linē</a:t>
                      </a:r>
                      <a:r>
                        <a:rPr lang="lv-LV" sz="1800" dirty="0">
                          <a:latin typeface="Arial" pitchFamily="34" charset="0"/>
                          <a:ea typeface="Calibri"/>
                          <a:cs typeface="Arial" pitchFamily="34" charset="0"/>
                        </a:rPr>
                        <a:t>: Ievads imunoloģijā (vēsture, imūnsistēmas komponenti)</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lv-LV" sz="180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320">
                <a:tc>
                  <a:txBody>
                    <a:bodyPr/>
                    <a:lstStyle/>
                    <a:p>
                      <a:pPr marL="0" marR="0" algn="l">
                        <a:lnSpc>
                          <a:spcPct val="115000"/>
                        </a:lnSpc>
                        <a:spcBef>
                          <a:spcPts val="0"/>
                        </a:spcBef>
                        <a:spcAft>
                          <a:spcPts val="0"/>
                        </a:spcAft>
                      </a:pPr>
                      <a:r>
                        <a:rPr lang="lv-LV" sz="1800">
                          <a:latin typeface="Arial" pitchFamily="34" charset="0"/>
                          <a:ea typeface="Calibri"/>
                          <a:cs typeface="Arial" pitchFamily="34" charset="0"/>
                        </a:rPr>
                        <a:t>2.</a:t>
                      </a:r>
                      <a:endParaRPr lang="en-US" sz="180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lv-LV" sz="1800">
                          <a:latin typeface="Arial" pitchFamily="34" charset="0"/>
                          <a:ea typeface="Calibri"/>
                          <a:cs typeface="Arial" pitchFamily="34" charset="0"/>
                        </a:rPr>
                        <a:t>21.02</a:t>
                      </a:r>
                      <a:endParaRPr lang="en-US" sz="180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lv-LV" sz="1800" dirty="0">
                          <a:latin typeface="Arial" pitchFamily="34" charset="0"/>
                          <a:ea typeface="Calibri"/>
                          <a:cs typeface="Arial" pitchFamily="34" charset="0"/>
                        </a:rPr>
                        <a:t>Juris Aivars: </a:t>
                      </a:r>
                      <a:r>
                        <a:rPr lang="lv-LV" sz="1800" dirty="0">
                          <a:solidFill>
                            <a:srgbClr val="000000"/>
                          </a:solidFill>
                          <a:latin typeface="Arial" pitchFamily="34" charset="0"/>
                          <a:ea typeface="Calibri"/>
                          <a:cs typeface="Arial" pitchFamily="34" charset="0"/>
                        </a:rPr>
                        <a:t>Nespecifiskā </a:t>
                      </a:r>
                      <a:r>
                        <a:rPr lang="lv-LV" sz="1800" dirty="0" err="1">
                          <a:solidFill>
                            <a:srgbClr val="000000"/>
                          </a:solidFill>
                          <a:latin typeface="Arial" pitchFamily="34" charset="0"/>
                          <a:ea typeface="Calibri"/>
                          <a:cs typeface="Arial" pitchFamily="34" charset="0"/>
                        </a:rPr>
                        <a:t>imūnaizsardzība</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lv-LV" sz="180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320">
                <a:tc>
                  <a:txBody>
                    <a:bodyPr/>
                    <a:lstStyle/>
                    <a:p>
                      <a:pPr marL="0" marR="0" algn="l">
                        <a:lnSpc>
                          <a:spcPct val="115000"/>
                        </a:lnSpc>
                        <a:spcBef>
                          <a:spcPts val="0"/>
                        </a:spcBef>
                        <a:spcAft>
                          <a:spcPts val="0"/>
                        </a:spcAft>
                      </a:pPr>
                      <a:r>
                        <a:rPr lang="lv-LV" sz="1800">
                          <a:latin typeface="Arial" pitchFamily="34" charset="0"/>
                          <a:ea typeface="Calibri"/>
                          <a:cs typeface="Arial" pitchFamily="34" charset="0"/>
                        </a:rPr>
                        <a:t>3.</a:t>
                      </a:r>
                      <a:endParaRPr lang="en-US" sz="180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lv-LV" sz="1800">
                          <a:latin typeface="Arial" pitchFamily="34" charset="0"/>
                          <a:ea typeface="Calibri"/>
                          <a:cs typeface="Arial" pitchFamily="34" charset="0"/>
                        </a:rPr>
                        <a:t>28.02</a:t>
                      </a:r>
                      <a:endParaRPr lang="en-US" sz="180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lv-LV" sz="1800" dirty="0">
                          <a:latin typeface="Arial" pitchFamily="34" charset="0"/>
                          <a:ea typeface="Calibri"/>
                          <a:cs typeface="Arial" pitchFamily="34" charset="0"/>
                        </a:rPr>
                        <a:t>Ilona </a:t>
                      </a:r>
                      <a:r>
                        <a:rPr lang="lv-LV" sz="1800" dirty="0" err="1">
                          <a:latin typeface="Arial" pitchFamily="34" charset="0"/>
                          <a:ea typeface="Calibri"/>
                          <a:cs typeface="Arial" pitchFamily="34" charset="0"/>
                        </a:rPr>
                        <a:t>Mandrika</a:t>
                      </a:r>
                      <a:r>
                        <a:rPr lang="lv-LV" sz="1800" dirty="0">
                          <a:latin typeface="Arial" pitchFamily="34" charset="0"/>
                          <a:ea typeface="Calibri"/>
                          <a:cs typeface="Arial" pitchFamily="34" charset="0"/>
                        </a:rPr>
                        <a:t>: MHC un antigēnu prezentēšana</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lv-LV" sz="180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320">
                <a:tc>
                  <a:txBody>
                    <a:bodyPr/>
                    <a:lstStyle/>
                    <a:p>
                      <a:pPr marL="0" marR="0" algn="l">
                        <a:lnSpc>
                          <a:spcPct val="115000"/>
                        </a:lnSpc>
                        <a:spcBef>
                          <a:spcPts val="0"/>
                        </a:spcBef>
                        <a:spcAft>
                          <a:spcPts val="0"/>
                        </a:spcAft>
                      </a:pPr>
                      <a:r>
                        <a:rPr lang="lv-LV" sz="1800">
                          <a:latin typeface="Arial" pitchFamily="34" charset="0"/>
                          <a:ea typeface="Calibri"/>
                          <a:cs typeface="Arial" pitchFamily="34" charset="0"/>
                        </a:rPr>
                        <a:t>4.</a:t>
                      </a:r>
                      <a:endParaRPr lang="en-US" sz="180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lv-LV" sz="1800">
                          <a:latin typeface="Arial" pitchFamily="34" charset="0"/>
                          <a:ea typeface="Calibri"/>
                          <a:cs typeface="Arial" pitchFamily="34" charset="0"/>
                        </a:rPr>
                        <a:t>7.03</a:t>
                      </a:r>
                      <a:endParaRPr lang="en-US" sz="180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lv-LV" sz="1800" dirty="0">
                          <a:latin typeface="Arial" pitchFamily="34" charset="0"/>
                          <a:ea typeface="Calibri"/>
                          <a:cs typeface="Arial" pitchFamily="34" charset="0"/>
                        </a:rPr>
                        <a:t>Ilona </a:t>
                      </a:r>
                      <a:r>
                        <a:rPr lang="lv-LV" sz="1800" dirty="0" err="1">
                          <a:latin typeface="Arial" pitchFamily="34" charset="0"/>
                          <a:ea typeface="Calibri"/>
                          <a:cs typeface="Arial" pitchFamily="34" charset="0"/>
                        </a:rPr>
                        <a:t>Mandrika</a:t>
                      </a:r>
                      <a:r>
                        <a:rPr lang="lv-LV" sz="1800" dirty="0">
                          <a:latin typeface="Arial" pitchFamily="34" charset="0"/>
                          <a:ea typeface="Calibri"/>
                          <a:cs typeface="Arial" pitchFamily="34" charset="0"/>
                        </a:rPr>
                        <a:t>: T šūnu un B šūnu receptori</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1800" b="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320">
                <a:tc>
                  <a:txBody>
                    <a:bodyPr/>
                    <a:lstStyle/>
                    <a:p>
                      <a:pPr marL="0" marR="0" algn="l">
                        <a:lnSpc>
                          <a:spcPct val="115000"/>
                        </a:lnSpc>
                        <a:spcBef>
                          <a:spcPts val="0"/>
                        </a:spcBef>
                        <a:spcAft>
                          <a:spcPts val="0"/>
                        </a:spcAft>
                      </a:pPr>
                      <a:r>
                        <a:rPr lang="lv-LV" sz="1800">
                          <a:latin typeface="Arial" pitchFamily="34" charset="0"/>
                          <a:ea typeface="Calibri"/>
                          <a:cs typeface="Arial" pitchFamily="34" charset="0"/>
                        </a:rPr>
                        <a:t>5.</a:t>
                      </a:r>
                      <a:endParaRPr lang="en-US" sz="180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lv-LV" sz="1800">
                          <a:latin typeface="Arial" pitchFamily="34" charset="0"/>
                          <a:ea typeface="Calibri"/>
                          <a:cs typeface="Arial" pitchFamily="34" charset="0"/>
                        </a:rPr>
                        <a:t>14.03</a:t>
                      </a:r>
                      <a:endParaRPr lang="en-US" sz="180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lv-LV" sz="1800" dirty="0">
                          <a:latin typeface="Arial" pitchFamily="34" charset="0"/>
                          <a:ea typeface="Calibri"/>
                          <a:cs typeface="Arial" pitchFamily="34" charset="0"/>
                        </a:rPr>
                        <a:t>Ilona </a:t>
                      </a:r>
                      <a:r>
                        <a:rPr lang="lv-LV" sz="1800" dirty="0" err="1">
                          <a:latin typeface="Arial" pitchFamily="34" charset="0"/>
                          <a:ea typeface="Calibri"/>
                          <a:cs typeface="Arial" pitchFamily="34" charset="0"/>
                        </a:rPr>
                        <a:t>Mandrika</a:t>
                      </a:r>
                      <a:r>
                        <a:rPr lang="lv-LV" sz="1800" dirty="0">
                          <a:latin typeface="Arial" pitchFamily="34" charset="0"/>
                          <a:ea typeface="Calibri"/>
                          <a:cs typeface="Arial" pitchFamily="34" charset="0"/>
                        </a:rPr>
                        <a:t>: T šūnu un B šūnu nobriešana; </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lv-LV" sz="1800" b="0" dirty="0" smtClean="0">
                          <a:latin typeface="Arial" pitchFamily="34" charset="0"/>
                          <a:ea typeface="Calibri"/>
                          <a:cs typeface="Arial" pitchFamily="34" charset="0"/>
                        </a:rPr>
                        <a:t>Tests I</a:t>
                      </a:r>
                      <a:endParaRPr lang="lv-LV" sz="1800" b="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8640">
                <a:tc>
                  <a:txBody>
                    <a:bodyPr/>
                    <a:lstStyle/>
                    <a:p>
                      <a:pPr marL="0" marR="0" algn="l">
                        <a:lnSpc>
                          <a:spcPct val="115000"/>
                        </a:lnSpc>
                        <a:spcBef>
                          <a:spcPts val="0"/>
                        </a:spcBef>
                        <a:spcAft>
                          <a:spcPts val="0"/>
                        </a:spcAft>
                      </a:pPr>
                      <a:r>
                        <a:rPr lang="lv-LV" sz="1800">
                          <a:latin typeface="Arial" pitchFamily="34" charset="0"/>
                          <a:ea typeface="Calibri"/>
                          <a:cs typeface="Arial" pitchFamily="34" charset="0"/>
                        </a:rPr>
                        <a:t>6.</a:t>
                      </a:r>
                      <a:endParaRPr lang="en-US" sz="180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lv-LV" sz="1800">
                          <a:latin typeface="Arial" pitchFamily="34" charset="0"/>
                          <a:ea typeface="Calibri"/>
                          <a:cs typeface="Arial" pitchFamily="34" charset="0"/>
                        </a:rPr>
                        <a:t>21.03</a:t>
                      </a:r>
                      <a:endParaRPr lang="en-US" sz="180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lv-LV" sz="1800" dirty="0">
                          <a:latin typeface="Arial" pitchFamily="34" charset="0"/>
                          <a:ea typeface="Calibri"/>
                          <a:cs typeface="Arial" pitchFamily="34" charset="0"/>
                        </a:rPr>
                        <a:t>Zane Kalniņa: Tolerance un </a:t>
                      </a:r>
                      <a:r>
                        <a:rPr lang="lv-LV" sz="1800" dirty="0" err="1">
                          <a:latin typeface="Arial" pitchFamily="34" charset="0"/>
                          <a:ea typeface="Calibri"/>
                          <a:cs typeface="Arial" pitchFamily="34" charset="0"/>
                        </a:rPr>
                        <a:t>imunopriviliģētie</a:t>
                      </a:r>
                      <a:r>
                        <a:rPr lang="lv-LV" sz="1800" dirty="0">
                          <a:latin typeface="Arial" pitchFamily="34" charset="0"/>
                          <a:ea typeface="Calibri"/>
                          <a:cs typeface="Arial" pitchFamily="34" charset="0"/>
                        </a:rPr>
                        <a:t> orgāni/ Ilona </a:t>
                      </a:r>
                      <a:r>
                        <a:rPr lang="lv-LV" sz="1800" dirty="0" err="1">
                          <a:latin typeface="Arial" pitchFamily="34" charset="0"/>
                          <a:ea typeface="Calibri"/>
                          <a:cs typeface="Arial" pitchFamily="34" charset="0"/>
                        </a:rPr>
                        <a:t>Mandrika</a:t>
                      </a:r>
                      <a:r>
                        <a:rPr lang="lv-LV" sz="1800" dirty="0">
                          <a:latin typeface="Arial" pitchFamily="34" charset="0"/>
                          <a:ea typeface="Calibri"/>
                          <a:cs typeface="Arial" pitchFamily="34" charset="0"/>
                        </a:rPr>
                        <a:t>: Audu transplantācija un atgrūšana</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1800" b="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320">
                <a:tc>
                  <a:txBody>
                    <a:bodyPr/>
                    <a:lstStyle/>
                    <a:p>
                      <a:pPr marL="0" marR="0" algn="l">
                        <a:lnSpc>
                          <a:spcPct val="115000"/>
                        </a:lnSpc>
                        <a:spcBef>
                          <a:spcPts val="0"/>
                        </a:spcBef>
                        <a:spcAft>
                          <a:spcPts val="0"/>
                        </a:spcAft>
                      </a:pPr>
                      <a:r>
                        <a:rPr lang="lv-LV" sz="1800">
                          <a:latin typeface="Arial" pitchFamily="34" charset="0"/>
                          <a:ea typeface="Calibri"/>
                          <a:cs typeface="Arial" pitchFamily="34" charset="0"/>
                        </a:rPr>
                        <a:t>7.</a:t>
                      </a:r>
                      <a:endParaRPr lang="en-US" sz="180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lv-LV" sz="1800">
                          <a:latin typeface="Arial" pitchFamily="34" charset="0"/>
                          <a:ea typeface="Calibri"/>
                          <a:cs typeface="Arial" pitchFamily="34" charset="0"/>
                        </a:rPr>
                        <a:t>28.03</a:t>
                      </a:r>
                      <a:endParaRPr lang="en-US" sz="180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lv-LV" sz="1800" dirty="0">
                          <a:latin typeface="Arial" pitchFamily="34" charset="0"/>
                          <a:ea typeface="Calibri"/>
                          <a:cs typeface="Arial" pitchFamily="34" charset="0"/>
                        </a:rPr>
                        <a:t>Aija </a:t>
                      </a:r>
                      <a:r>
                        <a:rPr lang="lv-LV" sz="1800" dirty="0" err="1">
                          <a:latin typeface="Arial" pitchFamily="34" charset="0"/>
                          <a:ea typeface="Calibri"/>
                          <a:cs typeface="Arial" pitchFamily="34" charset="0"/>
                        </a:rPr>
                        <a:t>Linē</a:t>
                      </a:r>
                      <a:r>
                        <a:rPr lang="lv-LV" sz="1800" dirty="0">
                          <a:latin typeface="Arial" pitchFamily="34" charset="0"/>
                          <a:ea typeface="Calibri"/>
                          <a:cs typeface="Arial" pitchFamily="34" charset="0"/>
                        </a:rPr>
                        <a:t>: Imunitāte pret infekcioziem aģentiem un parazītiem</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lv-LV" sz="1800" b="0" dirty="0" smtClean="0">
                          <a:latin typeface="Arial" pitchFamily="34" charset="0"/>
                          <a:ea typeface="Calibri"/>
                          <a:cs typeface="Arial" pitchFamily="34" charset="0"/>
                        </a:rPr>
                        <a:t>Tests II</a:t>
                      </a:r>
                      <a:endParaRPr lang="en-US" sz="1800" b="0" dirty="0" smtClean="0">
                        <a:latin typeface="Arial" pitchFamily="34" charset="0"/>
                        <a:ea typeface="Calibri"/>
                        <a:cs typeface="Arial" pitchFamily="34" charset="0"/>
                      </a:endParaRPr>
                    </a:p>
                    <a:p>
                      <a:pPr marL="0" marR="0" algn="l">
                        <a:lnSpc>
                          <a:spcPct val="115000"/>
                        </a:lnSpc>
                        <a:spcBef>
                          <a:spcPts val="0"/>
                        </a:spcBef>
                        <a:spcAft>
                          <a:spcPts val="0"/>
                        </a:spcAft>
                      </a:pPr>
                      <a:endParaRPr lang="lv-LV" sz="1800" b="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320">
                <a:tc>
                  <a:txBody>
                    <a:bodyPr/>
                    <a:lstStyle/>
                    <a:p>
                      <a:pPr marL="0" marR="0" algn="l">
                        <a:lnSpc>
                          <a:spcPct val="115000"/>
                        </a:lnSpc>
                        <a:spcBef>
                          <a:spcPts val="0"/>
                        </a:spcBef>
                        <a:spcAft>
                          <a:spcPts val="0"/>
                        </a:spcAft>
                      </a:pPr>
                      <a:r>
                        <a:rPr lang="lv-LV" sz="1800">
                          <a:latin typeface="Arial" pitchFamily="34" charset="0"/>
                          <a:ea typeface="Calibri"/>
                          <a:cs typeface="Arial" pitchFamily="34" charset="0"/>
                        </a:rPr>
                        <a:t>8.</a:t>
                      </a:r>
                      <a:endParaRPr lang="en-US" sz="180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lv-LV" sz="1800">
                          <a:latin typeface="Arial" pitchFamily="34" charset="0"/>
                          <a:ea typeface="Calibri"/>
                          <a:cs typeface="Arial" pitchFamily="34" charset="0"/>
                        </a:rPr>
                        <a:t>4.04</a:t>
                      </a:r>
                      <a:endParaRPr lang="en-US" sz="180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lv-LV" sz="1800" dirty="0">
                          <a:latin typeface="Arial" pitchFamily="34" charset="0"/>
                          <a:ea typeface="Calibri"/>
                          <a:cs typeface="Arial" pitchFamily="34" charset="0"/>
                        </a:rPr>
                        <a:t>Aija </a:t>
                      </a:r>
                      <a:r>
                        <a:rPr lang="lv-LV" sz="1800" dirty="0" err="1">
                          <a:latin typeface="Arial" pitchFamily="34" charset="0"/>
                          <a:ea typeface="Calibri"/>
                          <a:cs typeface="Arial" pitchFamily="34" charset="0"/>
                        </a:rPr>
                        <a:t>Linē</a:t>
                      </a:r>
                      <a:r>
                        <a:rPr lang="lv-LV" sz="1800" dirty="0">
                          <a:latin typeface="Arial" pitchFamily="34" charset="0"/>
                          <a:ea typeface="Calibri"/>
                          <a:cs typeface="Arial" pitchFamily="34" charset="0"/>
                        </a:rPr>
                        <a:t>: Pret-vēža imūnā atbilde un </a:t>
                      </a:r>
                      <a:r>
                        <a:rPr lang="lv-LV" sz="1800" dirty="0" err="1">
                          <a:latin typeface="Arial" pitchFamily="34" charset="0"/>
                          <a:ea typeface="Calibri"/>
                          <a:cs typeface="Arial" pitchFamily="34" charset="0"/>
                        </a:rPr>
                        <a:t>imunoterapija</a:t>
                      </a:r>
                      <a:r>
                        <a:rPr lang="lv-LV" sz="1800" dirty="0">
                          <a:latin typeface="Arial" pitchFamily="34" charset="0"/>
                          <a:ea typeface="Calibri"/>
                          <a:cs typeface="Arial" pitchFamily="34" charset="0"/>
                        </a:rPr>
                        <a:t>   </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1800" b="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320">
                <a:tc>
                  <a:txBody>
                    <a:bodyPr/>
                    <a:lstStyle/>
                    <a:p>
                      <a:pPr marL="0" marR="0" algn="l">
                        <a:lnSpc>
                          <a:spcPct val="115000"/>
                        </a:lnSpc>
                        <a:spcBef>
                          <a:spcPts val="0"/>
                        </a:spcBef>
                        <a:spcAft>
                          <a:spcPts val="0"/>
                        </a:spcAft>
                      </a:pPr>
                      <a:r>
                        <a:rPr lang="lv-LV" sz="1800">
                          <a:latin typeface="Arial" pitchFamily="34" charset="0"/>
                          <a:ea typeface="Calibri"/>
                          <a:cs typeface="Arial" pitchFamily="34" charset="0"/>
                        </a:rPr>
                        <a:t>9.</a:t>
                      </a:r>
                      <a:endParaRPr lang="en-US" sz="180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lv-LV" sz="1800">
                          <a:latin typeface="Arial" pitchFamily="34" charset="0"/>
                          <a:ea typeface="Calibri"/>
                          <a:cs typeface="Arial" pitchFamily="34" charset="0"/>
                        </a:rPr>
                        <a:t>11.04</a:t>
                      </a:r>
                      <a:endParaRPr lang="en-US" sz="180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lv-LV" sz="1800" dirty="0">
                          <a:latin typeface="Arial" pitchFamily="34" charset="0"/>
                          <a:ea typeface="Calibri"/>
                          <a:cs typeface="Arial" pitchFamily="34" charset="0"/>
                        </a:rPr>
                        <a:t>Zane Kalniņa: Imūnsistēmas patoloģijas: </a:t>
                      </a:r>
                      <a:r>
                        <a:rPr lang="lv-LV" sz="1800" dirty="0" err="1">
                          <a:latin typeface="Arial" pitchFamily="34" charset="0"/>
                          <a:ea typeface="Calibri"/>
                          <a:cs typeface="Arial" pitchFamily="34" charset="0"/>
                        </a:rPr>
                        <a:t>autoimunitāte</a:t>
                      </a:r>
                      <a:r>
                        <a:rPr lang="lv-LV" sz="1800" dirty="0">
                          <a:latin typeface="Arial" pitchFamily="34" charset="0"/>
                          <a:ea typeface="Calibri"/>
                          <a:cs typeface="Arial" pitchFamily="34" charset="0"/>
                        </a:rPr>
                        <a:t> un </a:t>
                      </a:r>
                      <a:r>
                        <a:rPr lang="lv-LV" sz="1800" dirty="0" err="1">
                          <a:latin typeface="Arial" pitchFamily="34" charset="0"/>
                          <a:ea typeface="Calibri"/>
                          <a:cs typeface="Arial" pitchFamily="34" charset="0"/>
                        </a:rPr>
                        <a:t>imunodeficīts</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lv-LV" sz="1800" b="0" dirty="0" smtClean="0">
                          <a:latin typeface="Arial" pitchFamily="34" charset="0"/>
                          <a:ea typeface="Calibri"/>
                          <a:cs typeface="Arial" pitchFamily="34" charset="0"/>
                        </a:rPr>
                        <a:t>Tests III</a:t>
                      </a:r>
                      <a:endParaRPr lang="en-US" sz="1800" b="0" dirty="0" smtClean="0">
                        <a:latin typeface="Arial" pitchFamily="34" charset="0"/>
                        <a:ea typeface="Calibri"/>
                        <a:cs typeface="Arial" pitchFamily="34" charset="0"/>
                      </a:endParaRPr>
                    </a:p>
                    <a:p>
                      <a:pPr marL="0" marR="0" algn="l">
                        <a:lnSpc>
                          <a:spcPct val="115000"/>
                        </a:lnSpc>
                        <a:spcBef>
                          <a:spcPts val="0"/>
                        </a:spcBef>
                        <a:spcAft>
                          <a:spcPts val="0"/>
                        </a:spcAft>
                      </a:pPr>
                      <a:endParaRPr lang="lv-LV" sz="1800" b="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320">
                <a:tc>
                  <a:txBody>
                    <a:bodyPr/>
                    <a:lstStyle/>
                    <a:p>
                      <a:pPr marL="0" marR="0" algn="l">
                        <a:lnSpc>
                          <a:spcPct val="115000"/>
                        </a:lnSpc>
                        <a:spcBef>
                          <a:spcPts val="0"/>
                        </a:spcBef>
                        <a:spcAft>
                          <a:spcPts val="0"/>
                        </a:spcAft>
                      </a:pPr>
                      <a:r>
                        <a:rPr lang="lv-LV" sz="1800">
                          <a:latin typeface="Arial" pitchFamily="34" charset="0"/>
                          <a:ea typeface="Calibri"/>
                          <a:cs typeface="Arial" pitchFamily="34" charset="0"/>
                        </a:rPr>
                        <a:t>10.</a:t>
                      </a:r>
                      <a:endParaRPr lang="en-US" sz="180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lv-LV" sz="1800">
                          <a:latin typeface="Arial" pitchFamily="34" charset="0"/>
                          <a:ea typeface="Calibri"/>
                          <a:cs typeface="Arial" pitchFamily="34" charset="0"/>
                        </a:rPr>
                        <a:t>25.04</a:t>
                      </a:r>
                      <a:endParaRPr lang="en-US" sz="180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lv-LV" sz="1800" dirty="0">
                          <a:latin typeface="Arial" pitchFamily="34" charset="0"/>
                          <a:ea typeface="Calibri"/>
                          <a:cs typeface="Arial" pitchFamily="34" charset="0"/>
                        </a:rPr>
                        <a:t>Zane Kalniņa: </a:t>
                      </a:r>
                      <a:r>
                        <a:rPr lang="lv-LV" sz="1800" dirty="0" err="1">
                          <a:latin typeface="Arial" pitchFamily="34" charset="0"/>
                          <a:ea typeface="Calibri"/>
                          <a:cs typeface="Arial" pitchFamily="34" charset="0"/>
                        </a:rPr>
                        <a:t>Hipersensitivitāte</a:t>
                      </a:r>
                      <a:r>
                        <a:rPr lang="lv-LV" sz="1800" dirty="0">
                          <a:latin typeface="Arial" pitchFamily="34" charset="0"/>
                          <a:ea typeface="Calibri"/>
                          <a:cs typeface="Arial" pitchFamily="34" charset="0"/>
                        </a:rPr>
                        <a:t> un alerģija  </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en-US" sz="1800" b="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320">
                <a:tc>
                  <a:txBody>
                    <a:bodyPr/>
                    <a:lstStyle/>
                    <a:p>
                      <a:pPr marL="0" marR="0" algn="l">
                        <a:lnSpc>
                          <a:spcPct val="115000"/>
                        </a:lnSpc>
                        <a:spcBef>
                          <a:spcPts val="0"/>
                        </a:spcBef>
                        <a:spcAft>
                          <a:spcPts val="0"/>
                        </a:spcAft>
                      </a:pPr>
                      <a:r>
                        <a:rPr lang="lv-LV" sz="1800">
                          <a:latin typeface="Arial" pitchFamily="34" charset="0"/>
                          <a:ea typeface="Calibri"/>
                          <a:cs typeface="Arial" pitchFamily="34" charset="0"/>
                        </a:rPr>
                        <a:t>11.</a:t>
                      </a:r>
                      <a:endParaRPr lang="en-US" sz="180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lv-LV" sz="1800">
                          <a:latin typeface="Arial" pitchFamily="34" charset="0"/>
                          <a:ea typeface="Calibri"/>
                          <a:cs typeface="Arial" pitchFamily="34" charset="0"/>
                        </a:rPr>
                        <a:t>2.05 (?)</a:t>
                      </a:r>
                      <a:endParaRPr lang="en-US" sz="180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lv-LV" sz="1800" dirty="0">
                          <a:latin typeface="Arial" pitchFamily="34" charset="0"/>
                          <a:ea typeface="Calibri"/>
                          <a:cs typeface="Arial" pitchFamily="34" charset="0"/>
                        </a:rPr>
                        <a:t>Zane Kalniņa: Imunoloģijas metodes klīnikā un pētniecībā</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lv-LV" sz="1800" b="0" dirty="0" smtClean="0">
                          <a:latin typeface="Arial" pitchFamily="34" charset="0"/>
                          <a:ea typeface="Calibri"/>
                          <a:cs typeface="Arial" pitchFamily="34" charset="0"/>
                        </a:rPr>
                        <a:t>Tests IV</a:t>
                      </a:r>
                      <a:endParaRPr lang="lv-LV" sz="1800" b="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320">
                <a:tc>
                  <a:txBody>
                    <a:bodyPr/>
                    <a:lstStyle/>
                    <a:p>
                      <a:pPr marL="0" marR="0" algn="l">
                        <a:lnSpc>
                          <a:spcPct val="115000"/>
                        </a:lnSpc>
                        <a:spcBef>
                          <a:spcPts val="0"/>
                        </a:spcBef>
                        <a:spcAft>
                          <a:spcPts val="0"/>
                        </a:spcAft>
                      </a:pPr>
                      <a:r>
                        <a:rPr lang="lv-LV" sz="1800">
                          <a:latin typeface="Arial" pitchFamily="34" charset="0"/>
                          <a:ea typeface="Calibri"/>
                          <a:cs typeface="Arial" pitchFamily="34" charset="0"/>
                        </a:rPr>
                        <a:t>12.</a:t>
                      </a:r>
                      <a:endParaRPr lang="en-US" sz="180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lv-LV" sz="1800">
                          <a:latin typeface="Arial" pitchFamily="34" charset="0"/>
                          <a:ea typeface="Calibri"/>
                          <a:cs typeface="Arial" pitchFamily="34" charset="0"/>
                        </a:rPr>
                        <a:t>9.05</a:t>
                      </a:r>
                      <a:endParaRPr lang="en-US" sz="180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lv-LV" sz="1800" dirty="0">
                          <a:latin typeface="Arial" pitchFamily="34" charset="0"/>
                          <a:ea typeface="Calibri"/>
                          <a:cs typeface="Arial" pitchFamily="34" charset="0"/>
                        </a:rPr>
                        <a:t>Pauls </a:t>
                      </a:r>
                      <a:r>
                        <a:rPr lang="lv-LV" sz="1800" dirty="0" err="1">
                          <a:latin typeface="Arial" pitchFamily="34" charset="0"/>
                          <a:ea typeface="Calibri"/>
                          <a:cs typeface="Arial" pitchFamily="34" charset="0"/>
                        </a:rPr>
                        <a:t>Pumpēns</a:t>
                      </a:r>
                      <a:r>
                        <a:rPr lang="lv-LV" sz="1800" dirty="0">
                          <a:latin typeface="Arial" pitchFamily="34" charset="0"/>
                          <a:ea typeface="Calibri"/>
                          <a:cs typeface="Arial" pitchFamily="34" charset="0"/>
                        </a:rPr>
                        <a:t>: </a:t>
                      </a:r>
                      <a:r>
                        <a:rPr lang="lv-LV" sz="1800" dirty="0" err="1">
                          <a:latin typeface="Arial" pitchFamily="34" charset="0"/>
                          <a:ea typeface="Calibri"/>
                          <a:cs typeface="Arial" pitchFamily="34" charset="0"/>
                        </a:rPr>
                        <a:t>Vakcinoloģija</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lv-LV" sz="180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4320">
                <a:tc>
                  <a:txBody>
                    <a:bodyPr/>
                    <a:lstStyle/>
                    <a:p>
                      <a:pPr marL="0" marR="0" algn="l">
                        <a:lnSpc>
                          <a:spcPct val="115000"/>
                        </a:lnSpc>
                        <a:spcBef>
                          <a:spcPts val="0"/>
                        </a:spcBef>
                        <a:spcAft>
                          <a:spcPts val="0"/>
                        </a:spcAft>
                      </a:pPr>
                      <a:r>
                        <a:rPr lang="lv-LV" sz="1800">
                          <a:latin typeface="Arial" pitchFamily="34" charset="0"/>
                          <a:ea typeface="Calibri"/>
                          <a:cs typeface="Arial" pitchFamily="34" charset="0"/>
                        </a:rPr>
                        <a:t>13.</a:t>
                      </a:r>
                      <a:endParaRPr lang="en-US" sz="180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lv-LV" sz="1800">
                          <a:latin typeface="Arial" pitchFamily="34" charset="0"/>
                          <a:ea typeface="Calibri"/>
                          <a:cs typeface="Arial" pitchFamily="34" charset="0"/>
                        </a:rPr>
                        <a:t>16.05</a:t>
                      </a:r>
                      <a:endParaRPr lang="en-US" sz="180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r>
                        <a:rPr lang="lv-LV" sz="1800" dirty="0">
                          <a:latin typeface="Arial" pitchFamily="34" charset="0"/>
                          <a:ea typeface="Calibri"/>
                          <a:cs typeface="Arial" pitchFamily="34" charset="0"/>
                        </a:rPr>
                        <a:t>Eksāmens*</a:t>
                      </a:r>
                      <a:endParaRPr lang="en-US"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pPr>
                      <a:endParaRPr lang="lv-LV" sz="1800" dirty="0">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077218"/>
          </a:xfrm>
          <a:prstGeom prst="rect">
            <a:avLst/>
          </a:prstGeom>
        </p:spPr>
        <p:txBody>
          <a:bodyPr wrap="square">
            <a:spAutoFit/>
          </a:bodyPr>
          <a:lstStyle/>
          <a:p>
            <a:pPr algn="ctr"/>
            <a:r>
              <a:rPr lang="lv-LV" sz="32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Nozīmīgākie atklājumi imūnsistēmas darbībā</a:t>
            </a:r>
            <a:endParaRPr lang="en-US" dirty="0"/>
          </a:p>
        </p:txBody>
      </p:sp>
      <p:sp>
        <p:nvSpPr>
          <p:cNvPr id="3" name="Rectangle 2"/>
          <p:cNvSpPr/>
          <p:nvPr/>
        </p:nvSpPr>
        <p:spPr>
          <a:xfrm>
            <a:off x="800100" y="1981200"/>
            <a:ext cx="7543800" cy="2400657"/>
          </a:xfrm>
          <a:prstGeom prst="rect">
            <a:avLst/>
          </a:prstGeom>
        </p:spPr>
        <p:txBody>
          <a:bodyPr wrap="square">
            <a:spAutoFit/>
          </a:bodyPr>
          <a:lstStyle/>
          <a:p>
            <a:pPr algn="just">
              <a:spcBef>
                <a:spcPct val="50000"/>
              </a:spcBef>
              <a:defRPr/>
            </a:pPr>
            <a:r>
              <a:rPr lang="lv-LV" sz="2000" b="1" dirty="0" err="1" smtClean="0">
                <a:solidFill>
                  <a:srgbClr val="C00000"/>
                </a:solidFill>
                <a:effectLst>
                  <a:outerShdw blurRad="38100" dist="38100" dir="2700000" algn="tl">
                    <a:srgbClr val="000000"/>
                  </a:outerShdw>
                </a:effectLst>
                <a:latin typeface="Arial" pitchFamily="34" charset="0"/>
                <a:cs typeface="Arial" pitchFamily="34" charset="0"/>
              </a:rPr>
              <a:t>Macfarlane</a:t>
            </a:r>
            <a:r>
              <a:rPr lang="lv-LV" sz="2000" b="1" dirty="0" smtClean="0">
                <a:solidFill>
                  <a:srgbClr val="C00000"/>
                </a:solidFill>
                <a:effectLst>
                  <a:outerShdw blurRad="38100" dist="38100" dir="2700000" algn="tl">
                    <a:srgbClr val="000000"/>
                  </a:outerShdw>
                </a:effectLst>
                <a:latin typeface="Arial" pitchFamily="34" charset="0"/>
                <a:cs typeface="Arial" pitchFamily="34" charset="0"/>
              </a:rPr>
              <a:t> </a:t>
            </a:r>
            <a:r>
              <a:rPr lang="lv-LV" sz="2000" b="1" dirty="0" err="1" smtClean="0">
                <a:solidFill>
                  <a:srgbClr val="C00000"/>
                </a:solidFill>
                <a:effectLst>
                  <a:outerShdw blurRad="38100" dist="38100" dir="2700000" algn="tl">
                    <a:srgbClr val="000000"/>
                  </a:outerShdw>
                </a:effectLst>
                <a:latin typeface="Arial" pitchFamily="34" charset="0"/>
                <a:cs typeface="Arial" pitchFamily="34" charset="0"/>
              </a:rPr>
              <a:t>Burnet</a:t>
            </a:r>
            <a:r>
              <a:rPr lang="lv-LV" sz="2000" b="1" dirty="0" smtClean="0">
                <a:solidFill>
                  <a:srgbClr val="C00000"/>
                </a:solidFill>
                <a:effectLst>
                  <a:outerShdw blurRad="38100" dist="38100" dir="2700000" algn="tl">
                    <a:srgbClr val="000000"/>
                  </a:outerShdw>
                </a:effectLst>
                <a:latin typeface="Arial" pitchFamily="34" charset="0"/>
                <a:cs typeface="Arial" pitchFamily="34" charset="0"/>
              </a:rPr>
              <a:t> &amp; </a:t>
            </a:r>
            <a:r>
              <a:rPr lang="lv-LV" sz="2000" b="1" dirty="0" err="1" smtClean="0">
                <a:solidFill>
                  <a:srgbClr val="C00000"/>
                </a:solidFill>
                <a:effectLst>
                  <a:outerShdw blurRad="38100" dist="38100" dir="2700000" algn="tl">
                    <a:srgbClr val="000000"/>
                  </a:outerShdw>
                </a:effectLst>
                <a:latin typeface="Arial" pitchFamily="34" charset="0"/>
                <a:cs typeface="Arial" pitchFamily="34" charset="0"/>
              </a:rPr>
              <a:t>Frank</a:t>
            </a:r>
            <a:r>
              <a:rPr lang="lv-LV" sz="2000" b="1" dirty="0" smtClean="0">
                <a:solidFill>
                  <a:srgbClr val="C00000"/>
                </a:solidFill>
                <a:effectLst>
                  <a:outerShdw blurRad="38100" dist="38100" dir="2700000" algn="tl">
                    <a:srgbClr val="000000"/>
                  </a:outerShdw>
                </a:effectLst>
                <a:latin typeface="Arial" pitchFamily="34" charset="0"/>
                <a:cs typeface="Arial" pitchFamily="34" charset="0"/>
              </a:rPr>
              <a:t> </a:t>
            </a:r>
            <a:r>
              <a:rPr lang="lv-LV" sz="2000" b="1" dirty="0" err="1" smtClean="0">
                <a:solidFill>
                  <a:srgbClr val="C00000"/>
                </a:solidFill>
                <a:effectLst>
                  <a:outerShdw blurRad="38100" dist="38100" dir="2700000" algn="tl">
                    <a:srgbClr val="000000"/>
                  </a:outerShdw>
                </a:effectLst>
                <a:latin typeface="Arial" pitchFamily="34" charset="0"/>
                <a:cs typeface="Arial" pitchFamily="34" charset="0"/>
              </a:rPr>
              <a:t>Fenner</a:t>
            </a:r>
            <a:r>
              <a:rPr lang="lv-LV" sz="2000" b="1" dirty="0" smtClean="0">
                <a:solidFill>
                  <a:srgbClr val="C00000"/>
                </a:solidFill>
                <a:effectLst>
                  <a:outerShdw blurRad="38100" dist="38100" dir="2700000" algn="tl">
                    <a:srgbClr val="000000"/>
                  </a:outerShdw>
                </a:effectLst>
                <a:latin typeface="Arial" pitchFamily="34" charset="0"/>
                <a:cs typeface="Arial" pitchFamily="34" charset="0"/>
              </a:rPr>
              <a:t> </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(1949): imunoloģiskās tolerances teorija – embrionālās attīstības laikā notiek </a:t>
            </a:r>
            <a:r>
              <a:rPr lang="lv-LV" sz="2000" b="1" i="1" dirty="0" err="1" smtClean="0">
                <a:solidFill>
                  <a:srgbClr val="003300"/>
                </a:solidFill>
                <a:effectLst>
                  <a:outerShdw blurRad="38100" dist="38100" dir="2700000" algn="tl">
                    <a:srgbClr val="000000"/>
                  </a:outerShdw>
                </a:effectLst>
                <a:latin typeface="Arial" pitchFamily="34" charset="0"/>
                <a:cs typeface="Arial" pitchFamily="34" charset="0"/>
              </a:rPr>
              <a:t>self-recognition</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 imūnsistēma šajā laikā iemācās atpazīt sevi un pret saviem antigēniem kļūst toleranta. Ja šajā laikā sastopas ar </a:t>
            </a:r>
            <a:r>
              <a:rPr lang="lv-LV" sz="2000" b="1" i="1" dirty="0" err="1" smtClean="0">
                <a:solidFill>
                  <a:srgbClr val="003300"/>
                </a:solidFill>
                <a:effectLst>
                  <a:outerShdw blurRad="38100" dist="38100" dir="2700000" algn="tl">
                    <a:srgbClr val="000000"/>
                  </a:outerShdw>
                </a:effectLst>
                <a:latin typeface="Arial" pitchFamily="34" charset="0"/>
                <a:cs typeface="Arial" pitchFamily="34" charset="0"/>
              </a:rPr>
              <a:t>nonself</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 par savu uztver arī to un turpmākās dzīves laikā ir toleranta. </a:t>
            </a:r>
          </a:p>
          <a:p>
            <a:pPr algn="just">
              <a:spcBef>
                <a:spcPct val="50000"/>
              </a:spcBef>
              <a:defRPr/>
            </a:pPr>
            <a:endParaRPr lang="lv-LV" sz="2000" b="1" dirty="0" smtClean="0">
              <a:solidFill>
                <a:srgbClr val="003300"/>
              </a:solidFill>
              <a:effectLst>
                <a:outerShdw blurRad="38100" dist="38100" dir="2700000" algn="tl">
                  <a:srgbClr val="000000"/>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2" cstate="print"/>
          <a:srcRect/>
          <a:stretch>
            <a:fillRect/>
          </a:stretch>
        </p:blipFill>
        <p:spPr bwMode="auto">
          <a:xfrm>
            <a:off x="914400" y="1911434"/>
            <a:ext cx="4495800" cy="4946566"/>
          </a:xfrm>
          <a:prstGeom prst="rect">
            <a:avLst/>
          </a:prstGeom>
          <a:noFill/>
          <a:ln w="9525">
            <a:noFill/>
            <a:miter lim="800000"/>
            <a:headEnd/>
            <a:tailEnd/>
          </a:ln>
        </p:spPr>
      </p:pic>
      <p:sp>
        <p:nvSpPr>
          <p:cNvPr id="3" name="Rectangle 2"/>
          <p:cNvSpPr/>
          <p:nvPr/>
        </p:nvSpPr>
        <p:spPr>
          <a:xfrm>
            <a:off x="228600" y="0"/>
            <a:ext cx="8686800" cy="1077218"/>
          </a:xfrm>
          <a:prstGeom prst="rect">
            <a:avLst/>
          </a:prstGeom>
        </p:spPr>
        <p:txBody>
          <a:bodyPr wrap="square">
            <a:spAutoFit/>
          </a:bodyPr>
          <a:lstStyle/>
          <a:p>
            <a:pPr algn="ctr"/>
            <a:r>
              <a:rPr lang="lv-LV" sz="32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Nozīmīgākie atklājumi imūnsistēmas darbībā</a:t>
            </a:r>
            <a:endParaRPr lang="en-US" sz="3200" dirty="0"/>
          </a:p>
        </p:txBody>
      </p:sp>
      <p:sp>
        <p:nvSpPr>
          <p:cNvPr id="4" name="Rectangle 3"/>
          <p:cNvSpPr/>
          <p:nvPr/>
        </p:nvSpPr>
        <p:spPr>
          <a:xfrm>
            <a:off x="381000" y="1143000"/>
            <a:ext cx="8382000" cy="707886"/>
          </a:xfrm>
          <a:prstGeom prst="rect">
            <a:avLst/>
          </a:prstGeom>
        </p:spPr>
        <p:txBody>
          <a:bodyPr wrap="square">
            <a:spAutoFit/>
          </a:bodyPr>
          <a:lstStyle/>
          <a:p>
            <a:pPr algn="just">
              <a:spcBef>
                <a:spcPct val="50000"/>
              </a:spcBef>
              <a:defRPr/>
            </a:pPr>
            <a:r>
              <a:rPr lang="lv-LV" sz="2000" b="1" dirty="0" smtClean="0">
                <a:solidFill>
                  <a:srgbClr val="C00000"/>
                </a:solidFill>
                <a:effectLst>
                  <a:outerShdw blurRad="38100" dist="38100" dir="2700000" algn="tl">
                    <a:srgbClr val="000000"/>
                  </a:outerShdw>
                </a:effectLst>
                <a:latin typeface="Arial" pitchFamily="34" charset="0"/>
                <a:cs typeface="Arial" pitchFamily="34" charset="0"/>
              </a:rPr>
              <a:t>Peter </a:t>
            </a:r>
            <a:r>
              <a:rPr lang="lv-LV" sz="2000" b="1" dirty="0" err="1" smtClean="0">
                <a:solidFill>
                  <a:srgbClr val="C00000"/>
                </a:solidFill>
                <a:effectLst>
                  <a:outerShdw blurRad="38100" dist="38100" dir="2700000" algn="tl">
                    <a:srgbClr val="000000"/>
                  </a:outerShdw>
                </a:effectLst>
                <a:latin typeface="Arial" pitchFamily="34" charset="0"/>
                <a:cs typeface="Arial" pitchFamily="34" charset="0"/>
              </a:rPr>
              <a:t>Doherty</a:t>
            </a:r>
            <a:r>
              <a:rPr lang="lv-LV" sz="2000" b="1" dirty="0" smtClean="0">
                <a:solidFill>
                  <a:srgbClr val="C00000"/>
                </a:solidFill>
                <a:effectLst>
                  <a:outerShdw blurRad="38100" dist="38100" dir="2700000" algn="tl">
                    <a:srgbClr val="000000"/>
                  </a:outerShdw>
                </a:effectLst>
                <a:latin typeface="Arial" pitchFamily="34" charset="0"/>
                <a:cs typeface="Arial" pitchFamily="34" charset="0"/>
              </a:rPr>
              <a:t> &amp; Rolf </a:t>
            </a:r>
            <a:r>
              <a:rPr lang="lv-LV" sz="2000" b="1" dirty="0" err="1" smtClean="0">
                <a:solidFill>
                  <a:srgbClr val="C00000"/>
                </a:solidFill>
                <a:effectLst>
                  <a:outerShdw blurRad="38100" dist="38100" dir="2700000" algn="tl">
                    <a:srgbClr val="000000"/>
                  </a:outerShdw>
                </a:effectLst>
                <a:latin typeface="Arial" pitchFamily="34" charset="0"/>
                <a:cs typeface="Arial" pitchFamily="34" charset="0"/>
              </a:rPr>
              <a:t>Zinkernagel</a:t>
            </a:r>
            <a:r>
              <a:rPr lang="lv-LV" sz="2000" b="1" dirty="0" smtClean="0">
                <a:solidFill>
                  <a:srgbClr val="C00000"/>
                </a:solidFill>
                <a:effectLst>
                  <a:outerShdw blurRad="38100" dist="38100" dir="2700000" algn="tl">
                    <a:srgbClr val="000000"/>
                  </a:outerShdw>
                </a:effectLst>
                <a:latin typeface="Arial" pitchFamily="34" charset="0"/>
                <a:cs typeface="Arial" pitchFamily="34" charset="0"/>
              </a:rPr>
              <a:t> </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(1974): T šūnas atpazīst antigēnu tikai MHC kontekstā:</a:t>
            </a:r>
          </a:p>
        </p:txBody>
      </p:sp>
      <p:sp>
        <p:nvSpPr>
          <p:cNvPr id="5" name="Rectangle 4"/>
          <p:cNvSpPr/>
          <p:nvPr/>
        </p:nvSpPr>
        <p:spPr>
          <a:xfrm>
            <a:off x="5562600" y="2286000"/>
            <a:ext cx="3581400" cy="3785652"/>
          </a:xfrm>
          <a:prstGeom prst="rect">
            <a:avLst/>
          </a:prstGeom>
        </p:spPr>
        <p:txBody>
          <a:bodyPr wrap="square">
            <a:spAutoFit/>
          </a:bodyPr>
          <a:lstStyle/>
          <a:p>
            <a:pPr algn="just">
              <a:spcBef>
                <a:spcPct val="50000"/>
              </a:spcBef>
              <a:defRPr/>
            </a:pPr>
            <a:r>
              <a:rPr lang="lv-LV" sz="2000" b="1" dirty="0" err="1" smtClean="0">
                <a:solidFill>
                  <a:srgbClr val="003300"/>
                </a:solidFill>
                <a:effectLst>
                  <a:outerShdw blurRad="38100" dist="38100" dir="2700000" algn="tl">
                    <a:srgbClr val="000000"/>
                  </a:outerShdw>
                </a:effectLst>
                <a:latin typeface="Arial" pitchFamily="34" charset="0"/>
                <a:cs typeface="Arial" pitchFamily="34" charset="0"/>
              </a:rPr>
              <a:t>Inkubē</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vīrusa inficētas peles šūnas ar T limfocītiem;</a:t>
            </a:r>
          </a:p>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T šūnas </a:t>
            </a:r>
            <a:r>
              <a:rPr lang="lv-LV" sz="2000" b="1" dirty="0" err="1" smtClean="0">
                <a:solidFill>
                  <a:srgbClr val="003300"/>
                </a:solidFill>
                <a:effectLst>
                  <a:outerShdw blurRad="38100" dist="38100" dir="2700000" algn="tl">
                    <a:srgbClr val="000000"/>
                  </a:outerShdw>
                </a:effectLst>
                <a:latin typeface="Arial" pitchFamily="34" charset="0"/>
                <a:cs typeface="Arial" pitchFamily="34" charset="0"/>
              </a:rPr>
              <a:t>lizēja</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tikai tās vīrusa-inficētās šūnās, kas bija iegūtas no ģenētiski identiskas peles, bet ne  no cita celma.</a:t>
            </a:r>
          </a:p>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T šūnas saprot 2 signālus:  svešs antigēns un savs MHC</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0"/>
            <a:ext cx="8686800" cy="1077218"/>
          </a:xfrm>
          <a:prstGeom prst="rect">
            <a:avLst/>
          </a:prstGeom>
        </p:spPr>
        <p:txBody>
          <a:bodyPr wrap="square">
            <a:spAutoFit/>
          </a:bodyPr>
          <a:lstStyle/>
          <a:p>
            <a:pPr algn="ctr"/>
            <a:r>
              <a:rPr lang="lv-LV" sz="32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Nozīmīgākie atklājumi imūnsistēmas darbībā</a:t>
            </a:r>
            <a:endParaRPr lang="en-US" sz="3200" dirty="0"/>
          </a:p>
        </p:txBody>
      </p:sp>
      <p:sp>
        <p:nvSpPr>
          <p:cNvPr id="4" name="Rectangle 3"/>
          <p:cNvSpPr/>
          <p:nvPr/>
        </p:nvSpPr>
        <p:spPr>
          <a:xfrm>
            <a:off x="609600" y="1447800"/>
            <a:ext cx="8001000" cy="1015663"/>
          </a:xfrm>
          <a:prstGeom prst="rect">
            <a:avLst/>
          </a:prstGeom>
        </p:spPr>
        <p:txBody>
          <a:bodyPr wrap="square">
            <a:spAutoFit/>
          </a:bodyPr>
          <a:lstStyle/>
          <a:p>
            <a:pPr algn="just">
              <a:spcBef>
                <a:spcPct val="50000"/>
              </a:spcBef>
              <a:defRPr/>
            </a:pP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Dendrītiskās</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šūnas, antigēnu prezentēšana, T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helperi</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T šūnu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subseti</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citokīni</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2-signālu teorija T šūnu aktivācijā, “</a:t>
            </a:r>
            <a:r>
              <a:rPr lang="lv-LV" sz="20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danger</a:t>
            </a:r>
            <a:r>
              <a:rPr lang="lv-LV" sz="20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teorija utt.....</a:t>
            </a:r>
          </a:p>
        </p:txBody>
      </p:sp>
      <p:pic>
        <p:nvPicPr>
          <p:cNvPr id="34818" name="Picture 2"/>
          <p:cNvPicPr>
            <a:picLocks noChangeAspect="1" noChangeArrowheads="1"/>
          </p:cNvPicPr>
          <p:nvPr/>
        </p:nvPicPr>
        <p:blipFill>
          <a:blip r:embed="rId2" cstate="print"/>
          <a:srcRect/>
          <a:stretch>
            <a:fillRect/>
          </a:stretch>
        </p:blipFill>
        <p:spPr bwMode="auto">
          <a:xfrm>
            <a:off x="1803686" y="2743200"/>
            <a:ext cx="5536628" cy="3913390"/>
          </a:xfrm>
          <a:prstGeom prst="rect">
            <a:avLst/>
          </a:prstGeom>
          <a:noFill/>
          <a:ln w="9525">
            <a:solidFill>
              <a:schemeClr val="bg1">
                <a:lumMod val="75000"/>
              </a:schemeClr>
            </a:solid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28600"/>
            <a:ext cx="8686800" cy="584775"/>
          </a:xfrm>
          <a:prstGeom prst="rect">
            <a:avLst/>
          </a:prstGeom>
        </p:spPr>
        <p:txBody>
          <a:bodyPr wrap="square">
            <a:spAutoFit/>
          </a:bodyPr>
          <a:lstStyle/>
          <a:p>
            <a:pPr algn="ctr"/>
            <a:r>
              <a:rPr lang="lv-LV" sz="32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Imunoloģijas nākotne...</a:t>
            </a:r>
            <a:endParaRPr lang="en-US" sz="3200" dirty="0">
              <a:solidFill>
                <a:srgbClr val="800000"/>
              </a:solidFill>
            </a:endParaRPr>
          </a:p>
        </p:txBody>
      </p:sp>
      <p:sp>
        <p:nvSpPr>
          <p:cNvPr id="4" name="Rectangle 3"/>
          <p:cNvSpPr/>
          <p:nvPr/>
        </p:nvSpPr>
        <p:spPr>
          <a:xfrm>
            <a:off x="571500" y="1066800"/>
            <a:ext cx="8001000" cy="4247317"/>
          </a:xfrm>
          <a:prstGeom prst="rect">
            <a:avLst/>
          </a:prstGeom>
        </p:spPr>
        <p:txBody>
          <a:bodyPr wrap="square">
            <a:spAutoFit/>
          </a:bodyPr>
          <a:lstStyle/>
          <a:p>
            <a:pPr algn="just">
              <a:spcBef>
                <a:spcPct val="50000"/>
              </a:spcBef>
              <a:defRPr/>
            </a:pPr>
            <a:r>
              <a:rPr lang="lv-LV" sz="24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Jaunas vakcīnas pret infekcijas slimībām?</a:t>
            </a:r>
          </a:p>
          <a:p>
            <a:pPr algn="just">
              <a:spcBef>
                <a:spcPct val="50000"/>
              </a:spcBef>
              <a:defRPr/>
            </a:pPr>
            <a:r>
              <a:rPr lang="lv-LV" sz="24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Terapeitiskas un profilaktiskas vakcīnas pret vēzi?</a:t>
            </a:r>
          </a:p>
          <a:p>
            <a:pPr algn="just">
              <a:spcBef>
                <a:spcPct val="50000"/>
              </a:spcBef>
              <a:defRPr/>
            </a:pPr>
            <a:r>
              <a:rPr lang="lv-LV" sz="24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Jaunas zināšanas par imūnsistēmas darbību un tās lomu dažādās ne-transmisīvās slimībās?</a:t>
            </a:r>
          </a:p>
          <a:p>
            <a:pPr algn="just">
              <a:spcBef>
                <a:spcPct val="50000"/>
              </a:spcBef>
              <a:defRPr/>
            </a:pPr>
            <a:r>
              <a:rPr lang="lv-LV" sz="24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Uzlabojumi autoimūno un alerģisko slimību ārstēšanā?</a:t>
            </a:r>
          </a:p>
          <a:p>
            <a:pPr algn="just">
              <a:spcBef>
                <a:spcPct val="50000"/>
              </a:spcBef>
              <a:defRPr/>
            </a:pPr>
            <a:r>
              <a:rPr lang="lv-LV" sz="24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Jaunas zāles un līdzekļi, lai manipulētu ar imūnsistēmas darbību?</a:t>
            </a:r>
          </a:p>
          <a:p>
            <a:pPr algn="just">
              <a:spcBef>
                <a:spcPct val="50000"/>
              </a:spcBef>
              <a:defRPr/>
            </a:pPr>
            <a:endParaRPr lang="lv-LV" sz="2000" b="1" dirty="0" smtClean="0">
              <a:solidFill>
                <a:srgbClr val="FFFF00"/>
              </a:solidFill>
              <a:effectLst>
                <a:outerShdw blurRad="38100" dist="38100" dir="2700000" algn="tl">
                  <a:srgbClr val="000000"/>
                </a:outerShdw>
              </a:effectLst>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81000"/>
            <a:ext cx="8001000" cy="2123658"/>
          </a:xfrm>
          <a:prstGeom prst="rect">
            <a:avLst/>
          </a:prstGeom>
        </p:spPr>
        <p:txBody>
          <a:bodyPr wrap="square">
            <a:spAutoFit/>
          </a:bodyPr>
          <a:lstStyle/>
          <a:p>
            <a:pPr algn="ctr"/>
            <a:r>
              <a:rPr lang="lv-LV" sz="44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Imūnsistēmas komponenti: šūnas, mediatori un orgāni </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429000"/>
            <a:ext cx="2726608" cy="2988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3429000"/>
            <a:ext cx="2438400" cy="2982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4" cstate="print"/>
          <a:srcRect/>
          <a:stretch>
            <a:fillRect/>
          </a:stretch>
        </p:blipFill>
        <p:spPr bwMode="auto">
          <a:xfrm>
            <a:off x="5867400" y="3429000"/>
            <a:ext cx="2758356"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3790" y="76200"/>
            <a:ext cx="8001000" cy="2062103"/>
          </a:xfrm>
          <a:prstGeom prst="rect">
            <a:avLst/>
          </a:prstGeom>
        </p:spPr>
        <p:txBody>
          <a:bodyPr wrap="square">
            <a:spAutoFit/>
          </a:bodyPr>
          <a:lstStyle/>
          <a:p>
            <a:pPr algn="ctr"/>
            <a:r>
              <a:rPr lang="lv-LV" sz="32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Galvenā imūnsistēmas funkcija: aizsargāt organismu no patogēniem</a:t>
            </a:r>
          </a:p>
          <a:p>
            <a:pPr algn="ctr"/>
            <a:endParaRPr lang="en-US" sz="3200" dirty="0">
              <a:solidFill>
                <a:srgbClr val="800000"/>
              </a:solidFill>
              <a:latin typeface="Verdana" pitchFamily="34" charset="0"/>
              <a:ea typeface="Verdana" pitchFamily="34" charset="0"/>
              <a:cs typeface="Verdana" pitchFamily="34" charset="0"/>
            </a:endParaRPr>
          </a:p>
        </p:txBody>
      </p:sp>
      <p:sp>
        <p:nvSpPr>
          <p:cNvPr id="3" name="Rectangle 2"/>
          <p:cNvSpPr/>
          <p:nvPr/>
        </p:nvSpPr>
        <p:spPr>
          <a:xfrm>
            <a:off x="342900" y="1828800"/>
            <a:ext cx="8458200" cy="1569660"/>
          </a:xfrm>
          <a:prstGeom prst="rect">
            <a:avLst/>
          </a:prstGeom>
        </p:spPr>
        <p:txBody>
          <a:bodyPr wrap="square">
            <a:spAutoFit/>
          </a:bodyPr>
          <a:lstStyle/>
          <a:p>
            <a:pPr algn="ctr">
              <a:spcBef>
                <a:spcPct val="50000"/>
              </a:spcBef>
              <a:defRPr/>
            </a:pPr>
            <a:r>
              <a:rPr lang="lv-LV" sz="2400" b="1" dirty="0" err="1" smtClean="0">
                <a:solidFill>
                  <a:srgbClr val="003300"/>
                </a:solidFill>
                <a:effectLst>
                  <a:outerShdw blurRad="38100" dist="38100" dir="2700000" algn="tl">
                    <a:srgbClr val="000000"/>
                  </a:outerShdw>
                </a:effectLst>
                <a:latin typeface="Arial" pitchFamily="34" charset="0"/>
                <a:cs typeface="Arial" pitchFamily="34" charset="0"/>
              </a:rPr>
              <a:t>Intracelulāri</a:t>
            </a:r>
            <a:r>
              <a:rPr lang="lv-LV" sz="2400" b="1" dirty="0" smtClean="0">
                <a:solidFill>
                  <a:srgbClr val="003300"/>
                </a:solidFill>
                <a:effectLst>
                  <a:outerShdw blurRad="38100" dist="38100" dir="2700000" algn="tl">
                    <a:srgbClr val="000000"/>
                  </a:outerShdw>
                </a:effectLst>
                <a:latin typeface="Arial" pitchFamily="34" charset="0"/>
                <a:cs typeface="Arial" pitchFamily="34" charset="0"/>
              </a:rPr>
              <a:t> </a:t>
            </a:r>
          </a:p>
          <a:p>
            <a:pPr algn="ctr">
              <a:spcBef>
                <a:spcPct val="50000"/>
              </a:spcBef>
              <a:defRPr/>
            </a:pPr>
            <a:r>
              <a:rPr lang="lv-LV" sz="2400" b="1" dirty="0" err="1" smtClean="0">
                <a:solidFill>
                  <a:srgbClr val="003300"/>
                </a:solidFill>
                <a:effectLst>
                  <a:outerShdw blurRad="38100" dist="38100" dir="2700000" algn="tl">
                    <a:srgbClr val="000000"/>
                  </a:outerShdw>
                </a:effectLst>
                <a:latin typeface="Arial" pitchFamily="34" charset="0"/>
                <a:cs typeface="Arial" pitchFamily="34" charset="0"/>
              </a:rPr>
              <a:t>Ekstracelulāri</a:t>
            </a:r>
            <a:endParaRPr lang="lv-LV" sz="2400" b="1" dirty="0" smtClean="0">
              <a:solidFill>
                <a:srgbClr val="003300"/>
              </a:solidFill>
              <a:effectLst>
                <a:outerShdw blurRad="38100" dist="38100" dir="2700000" algn="tl">
                  <a:srgbClr val="000000"/>
                </a:outerShdw>
              </a:effectLst>
              <a:latin typeface="Arial" pitchFamily="34" charset="0"/>
              <a:cs typeface="Arial" pitchFamily="34" charset="0"/>
            </a:endParaRPr>
          </a:p>
          <a:p>
            <a:pPr algn="ctr">
              <a:spcBef>
                <a:spcPct val="50000"/>
              </a:spcBef>
              <a:defRPr/>
            </a:pPr>
            <a:r>
              <a:rPr lang="lv-LV" sz="2400" b="1" dirty="0" smtClean="0">
                <a:solidFill>
                  <a:srgbClr val="003300"/>
                </a:solidFill>
                <a:effectLst>
                  <a:outerShdw blurRad="38100" dist="38100" dir="2700000" algn="tl">
                    <a:srgbClr val="000000"/>
                  </a:outerShdw>
                </a:effectLst>
                <a:latin typeface="Arial" pitchFamily="34" charset="0"/>
                <a:cs typeface="Arial" pitchFamily="34" charset="0"/>
              </a:rPr>
              <a:t> (Audzēji)</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2997" y="3429000"/>
            <a:ext cx="6722586" cy="3361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391400" y="6267073"/>
            <a:ext cx="1752600" cy="523220"/>
          </a:xfrm>
          <a:prstGeom prst="rect">
            <a:avLst/>
          </a:prstGeom>
          <a:noFill/>
        </p:spPr>
        <p:txBody>
          <a:bodyPr wrap="square" rtlCol="0">
            <a:spAutoFit/>
          </a:bodyPr>
          <a:lstStyle/>
          <a:p>
            <a:pPr algn="r"/>
            <a:r>
              <a:rPr lang="lv-LV" sz="1400" dirty="0" smtClean="0">
                <a:latin typeface="Arial" panose="020B0604020202020204" pitchFamily="34" charset="0"/>
                <a:cs typeface="Arial" panose="020B0604020202020204" pitchFamily="34" charset="0"/>
              </a:rPr>
              <a:t>Male D </a:t>
            </a:r>
            <a:r>
              <a:rPr lang="lv-LV" sz="1400" dirty="0" err="1" smtClean="0">
                <a:latin typeface="Arial" panose="020B0604020202020204" pitchFamily="34" charset="0"/>
                <a:cs typeface="Arial" panose="020B0604020202020204" pitchFamily="34" charset="0"/>
              </a:rPr>
              <a:t>et</a:t>
            </a:r>
            <a:r>
              <a:rPr lang="lv-LV" sz="1400" dirty="0" smtClean="0">
                <a:latin typeface="Arial" panose="020B0604020202020204" pitchFamily="34" charset="0"/>
                <a:cs typeface="Arial" panose="020B0604020202020204" pitchFamily="34" charset="0"/>
              </a:rPr>
              <a:t> </a:t>
            </a:r>
            <a:r>
              <a:rPr lang="lv-LV" sz="1400" dirty="0" err="1" smtClean="0">
                <a:latin typeface="Arial" panose="020B0604020202020204" pitchFamily="34" charset="0"/>
                <a:cs typeface="Arial" panose="020B0604020202020204" pitchFamily="34" charset="0"/>
              </a:rPr>
              <a:t>al</a:t>
            </a:r>
            <a:r>
              <a:rPr lang="lv-LV" sz="1400" dirty="0" smtClean="0">
                <a:latin typeface="Arial" panose="020B0604020202020204" pitchFamily="34" charset="0"/>
                <a:cs typeface="Arial" panose="020B0604020202020204" pitchFamily="34" charset="0"/>
              </a:rPr>
              <a:t>, </a:t>
            </a:r>
            <a:r>
              <a:rPr lang="lv-LV" sz="1400" dirty="0" err="1" smtClean="0">
                <a:latin typeface="Arial" panose="020B0604020202020204" pitchFamily="34" charset="0"/>
                <a:cs typeface="Arial" panose="020B0604020202020204" pitchFamily="34" charset="0"/>
              </a:rPr>
              <a:t>Immunology</a:t>
            </a:r>
            <a:r>
              <a:rPr lang="lv-LV" sz="1400" dirty="0" smtClean="0">
                <a:latin typeface="Arial" panose="020B0604020202020204" pitchFamily="34" charset="0"/>
                <a:cs typeface="Arial" panose="020B0604020202020204" pitchFamily="34" charset="0"/>
              </a:rPr>
              <a:t>, 2013</a:t>
            </a:r>
            <a:endParaRPr lang="en-GB" sz="1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0"/>
            <a:ext cx="8382000" cy="1077218"/>
          </a:xfrm>
          <a:prstGeom prst="rect">
            <a:avLst/>
          </a:prstGeom>
        </p:spPr>
        <p:txBody>
          <a:bodyPr wrap="square">
            <a:spAutoFit/>
          </a:bodyPr>
          <a:lstStyle/>
          <a:p>
            <a:pPr algn="ctr"/>
            <a:r>
              <a:rPr lang="lv-LV" sz="32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Pirmā aizsardzības kārta: fiziskas un bioķīmiskas barjeras</a:t>
            </a:r>
            <a:endParaRPr lang="en-US" sz="3200" dirty="0">
              <a:solidFill>
                <a:srgbClr val="800000"/>
              </a:solidFill>
              <a:latin typeface="Verdana" pitchFamily="34" charset="0"/>
              <a:ea typeface="Verdana" pitchFamily="34" charset="0"/>
              <a:cs typeface="Verdana" pitchFamily="34" charset="0"/>
            </a:endParaRPr>
          </a:p>
        </p:txBody>
      </p:sp>
      <p:sp>
        <p:nvSpPr>
          <p:cNvPr id="4" name="Rectangle 3"/>
          <p:cNvSpPr/>
          <p:nvPr/>
        </p:nvSpPr>
        <p:spPr>
          <a:xfrm>
            <a:off x="685800" y="1447799"/>
            <a:ext cx="7696200" cy="461665"/>
          </a:xfrm>
          <a:prstGeom prst="rect">
            <a:avLst/>
          </a:prstGeom>
        </p:spPr>
        <p:txBody>
          <a:bodyPr wrap="square">
            <a:spAutoFit/>
          </a:bodyPr>
          <a:lstStyle/>
          <a:p>
            <a:pPr algn="ctr">
              <a:spcBef>
                <a:spcPct val="50000"/>
              </a:spcBef>
              <a:defRPr/>
            </a:pPr>
            <a:r>
              <a:rPr lang="lv-LV" sz="2400" b="1" dirty="0" smtClean="0">
                <a:solidFill>
                  <a:srgbClr val="003300"/>
                </a:solidFill>
                <a:effectLst>
                  <a:outerShdw blurRad="38100" dist="38100" dir="2700000" algn="tl">
                    <a:srgbClr val="000000"/>
                  </a:outerShdw>
                </a:effectLst>
                <a:latin typeface="Arial" pitchFamily="34" charset="0"/>
                <a:cs typeface="Arial" pitchFamily="34" charset="0"/>
              </a:rPr>
              <a:t>Āda – 2m</a:t>
            </a:r>
            <a:r>
              <a:rPr lang="lv-LV" sz="2400" b="1" baseline="30000" dirty="0" smtClean="0">
                <a:solidFill>
                  <a:srgbClr val="003300"/>
                </a:solidFill>
                <a:effectLst>
                  <a:outerShdw blurRad="38100" dist="38100" dir="2700000" algn="tl">
                    <a:srgbClr val="000000"/>
                  </a:outerShdw>
                </a:effectLst>
                <a:latin typeface="Arial" pitchFamily="34" charset="0"/>
                <a:cs typeface="Arial" pitchFamily="34" charset="0"/>
              </a:rPr>
              <a:t>2</a:t>
            </a:r>
            <a:r>
              <a:rPr lang="lv-LV" sz="2400" b="1" dirty="0" smtClean="0">
                <a:solidFill>
                  <a:srgbClr val="003300"/>
                </a:solidFill>
                <a:effectLst>
                  <a:outerShdw blurRad="38100" dist="38100" dir="2700000" algn="tl">
                    <a:srgbClr val="000000"/>
                  </a:outerShdw>
                </a:effectLst>
                <a:latin typeface="Arial" pitchFamily="34" charset="0"/>
                <a:cs typeface="Arial" pitchFamily="34" charset="0"/>
              </a:rPr>
              <a:t>, gļotādas – 400 m</a:t>
            </a:r>
            <a:r>
              <a:rPr lang="lv-LV" sz="2400" b="1" baseline="30000" dirty="0" smtClean="0">
                <a:solidFill>
                  <a:srgbClr val="003300"/>
                </a:solidFill>
                <a:effectLst>
                  <a:outerShdw blurRad="38100" dist="38100" dir="2700000" algn="tl">
                    <a:srgbClr val="000000"/>
                  </a:outerShdw>
                </a:effectLst>
                <a:latin typeface="Arial" pitchFamily="34" charset="0"/>
                <a:cs typeface="Arial" pitchFamily="34" charset="0"/>
              </a:rPr>
              <a:t>2</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2039697"/>
            <a:ext cx="7620000" cy="4818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391400" y="6267073"/>
            <a:ext cx="1752600" cy="523220"/>
          </a:xfrm>
          <a:prstGeom prst="rect">
            <a:avLst/>
          </a:prstGeom>
          <a:noFill/>
        </p:spPr>
        <p:txBody>
          <a:bodyPr wrap="square" rtlCol="0">
            <a:spAutoFit/>
          </a:bodyPr>
          <a:lstStyle/>
          <a:p>
            <a:pPr algn="r"/>
            <a:r>
              <a:rPr lang="lv-LV" sz="1400" dirty="0" smtClean="0">
                <a:latin typeface="Arial" panose="020B0604020202020204" pitchFamily="34" charset="0"/>
                <a:cs typeface="Arial" panose="020B0604020202020204" pitchFamily="34" charset="0"/>
              </a:rPr>
              <a:t>Male D </a:t>
            </a:r>
            <a:r>
              <a:rPr lang="lv-LV" sz="1400" dirty="0" err="1" smtClean="0">
                <a:latin typeface="Arial" panose="020B0604020202020204" pitchFamily="34" charset="0"/>
                <a:cs typeface="Arial" panose="020B0604020202020204" pitchFamily="34" charset="0"/>
              </a:rPr>
              <a:t>et</a:t>
            </a:r>
            <a:r>
              <a:rPr lang="lv-LV" sz="1400" dirty="0" smtClean="0">
                <a:latin typeface="Arial" panose="020B0604020202020204" pitchFamily="34" charset="0"/>
                <a:cs typeface="Arial" panose="020B0604020202020204" pitchFamily="34" charset="0"/>
              </a:rPr>
              <a:t> </a:t>
            </a:r>
            <a:r>
              <a:rPr lang="lv-LV" sz="1400" dirty="0" err="1" smtClean="0">
                <a:latin typeface="Arial" panose="020B0604020202020204" pitchFamily="34" charset="0"/>
                <a:cs typeface="Arial" panose="020B0604020202020204" pitchFamily="34" charset="0"/>
              </a:rPr>
              <a:t>al</a:t>
            </a:r>
            <a:r>
              <a:rPr lang="lv-LV" sz="1400" dirty="0" smtClean="0">
                <a:latin typeface="Arial" panose="020B0604020202020204" pitchFamily="34" charset="0"/>
                <a:cs typeface="Arial" panose="020B0604020202020204" pitchFamily="34" charset="0"/>
              </a:rPr>
              <a:t>, </a:t>
            </a:r>
            <a:r>
              <a:rPr lang="lv-LV" sz="1400" dirty="0" err="1" smtClean="0">
                <a:latin typeface="Arial" panose="020B0604020202020204" pitchFamily="34" charset="0"/>
                <a:cs typeface="Arial" panose="020B0604020202020204" pitchFamily="34" charset="0"/>
              </a:rPr>
              <a:t>Immunology</a:t>
            </a:r>
            <a:r>
              <a:rPr lang="lv-LV" sz="1400" dirty="0" smtClean="0">
                <a:latin typeface="Arial" panose="020B0604020202020204" pitchFamily="34" charset="0"/>
                <a:cs typeface="Arial" panose="020B0604020202020204" pitchFamily="34" charset="0"/>
              </a:rPr>
              <a:t>, 2013</a:t>
            </a:r>
            <a:endParaRPr lang="en-GB" sz="1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0"/>
            <a:ext cx="8686800" cy="6494085"/>
          </a:xfrm>
          <a:prstGeom prst="rect">
            <a:avLst/>
          </a:prstGeom>
        </p:spPr>
        <p:txBody>
          <a:bodyPr wrap="square">
            <a:spAutoFit/>
          </a:bodyPr>
          <a:lstStyle/>
          <a:p>
            <a:pPr algn="ctr"/>
            <a:r>
              <a:rPr lang="lv-LV" sz="32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Imūnās atbildes veidi:</a:t>
            </a:r>
            <a:endParaRPr lang="lv-LV" sz="3200" b="1" dirty="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endParaRPr>
          </a:p>
          <a:p>
            <a:pPr marL="571500" indent="-571500" algn="ctr">
              <a:buFont typeface="+mj-lt"/>
              <a:buAutoNum type="romanUcPeriod"/>
            </a:pPr>
            <a:r>
              <a:rPr lang="lv-LV" sz="32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iedzimtā/nespecifiskā </a:t>
            </a:r>
            <a:r>
              <a:rPr lang="lv-LV" sz="3200" b="1" dirty="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a:t>
            </a:r>
            <a:r>
              <a:rPr lang="lv-LV" sz="3200" b="1" i="1" dirty="0" err="1">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innate</a:t>
            </a:r>
            <a:r>
              <a:rPr lang="lv-LV" sz="32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 </a:t>
            </a:r>
          </a:p>
          <a:p>
            <a:pPr algn="ctr"/>
            <a:endParaRPr lang="lv-LV" sz="24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a:p>
            <a:pPr algn="ctr"/>
            <a:r>
              <a:rPr lang="lv-LV" sz="24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Ātra pirmā reakcija uz patogēnu iekļūšanu organismā, taču nespecifiska un bez atmiņas. To veido fagocīti, komplements un NK šūnas</a:t>
            </a:r>
            <a:endParaRPr lang="lv-LV" sz="32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endParaRPr>
          </a:p>
          <a:p>
            <a:pPr marL="457200" indent="-457200" algn="ctr">
              <a:buFont typeface="Wingdings" panose="05000000000000000000" pitchFamily="2" charset="2"/>
              <a:buChar char="ü"/>
            </a:pPr>
            <a:endParaRPr lang="en-US" sz="3200" dirty="0">
              <a:solidFill>
                <a:srgbClr val="800000"/>
              </a:solidFill>
              <a:latin typeface="Verdana" pitchFamily="34" charset="0"/>
              <a:ea typeface="Verdana" pitchFamily="34" charset="0"/>
              <a:cs typeface="Verdana" pitchFamily="34" charset="0"/>
            </a:endParaRPr>
          </a:p>
          <a:p>
            <a:pPr algn="ctr"/>
            <a:r>
              <a:rPr lang="lv-LV" sz="32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II. adaptīvā (</a:t>
            </a:r>
            <a:r>
              <a:rPr lang="lv-LV" sz="3200" b="1" i="1" dirty="0" err="1"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adaptive</a:t>
            </a:r>
            <a:r>
              <a:rPr lang="lv-LV" sz="32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a:t>
            </a:r>
          </a:p>
          <a:p>
            <a:pPr algn="ctr"/>
            <a:endParaRPr lang="lv-LV" sz="24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endParaRPr>
          </a:p>
          <a:p>
            <a:pPr algn="ctr"/>
            <a:r>
              <a:rPr lang="lv-LV" sz="24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Lēnāka reakcija, taču ļoti specifiska pret konkrēto patogēnu. Patogēnu, ko vienreiz sastapusi, atceras un otrreiz reaģē ātrāk un spēcīgāk. </a:t>
            </a:r>
            <a:r>
              <a:rPr lang="lv-LV" sz="2400" b="1" dirty="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To </a:t>
            </a:r>
            <a:r>
              <a:rPr lang="lv-LV" sz="2400" b="1" dirty="0" smtClean="0">
                <a:solidFill>
                  <a:srgbClr val="0033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veido, galvenokārt,  limfocīti un tās specifiskums ir balstīts uz T un B šūnu receptoru repertuāra dažādību</a:t>
            </a:r>
          </a:p>
          <a:p>
            <a:pPr algn="ctr"/>
            <a:r>
              <a:rPr lang="lv-LV" sz="2400" b="1" dirty="0" smtClean="0">
                <a:solidFill>
                  <a:srgbClr val="FF0000"/>
                </a:solidFill>
                <a:effectLst>
                  <a:outerShdw blurRad="38100" dist="38100" dir="2700000" algn="tl">
                    <a:srgbClr val="000000"/>
                  </a:outerShdw>
                </a:effectLst>
                <a:latin typeface="Arial" panose="020B0604020202020204" pitchFamily="34" charset="0"/>
                <a:ea typeface="Verdana" pitchFamily="34" charset="0"/>
                <a:cs typeface="Arial" panose="020B0604020202020204" pitchFamily="34" charset="0"/>
              </a:rPr>
              <a:t>Taču striktas robežas starp nespecifisko un adaptīvo reakciju nav!</a:t>
            </a:r>
            <a:endParaRPr lang="en-US" sz="2400" dirty="0">
              <a:solidFill>
                <a:srgbClr val="FF0000"/>
              </a:solidFill>
              <a:latin typeface="Arial" panose="020B0604020202020204" pitchFamily="34" charset="0"/>
              <a:ea typeface="Verdana" pitchFamily="34" charset="0"/>
              <a:cs typeface="Arial" panose="020B0604020202020204" pitchFamily="34" charset="0"/>
            </a:endParaRPr>
          </a:p>
        </p:txBody>
      </p:sp>
    </p:spTree>
    <p:extLst>
      <p:ext uri="{BB962C8B-B14F-4D97-AF65-F5344CB8AC3E}">
        <p14:creationId xmlns:p14="http://schemas.microsoft.com/office/powerpoint/2010/main" val="32664147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ur Immune System - Pfizer - Cortical Studios _ Glow Studi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228600" y="575342"/>
            <a:ext cx="8761361" cy="4928265"/>
          </a:xfrm>
          <a:prstGeom prst="rect">
            <a:avLst/>
          </a:prstGeom>
        </p:spPr>
      </p:pic>
    </p:spTree>
    <p:extLst>
      <p:ext uri="{BB962C8B-B14F-4D97-AF65-F5344CB8AC3E}">
        <p14:creationId xmlns:p14="http://schemas.microsoft.com/office/powerpoint/2010/main" val="26366095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0"/>
            <a:ext cx="8382000" cy="584775"/>
          </a:xfrm>
          <a:prstGeom prst="rect">
            <a:avLst/>
          </a:prstGeom>
        </p:spPr>
        <p:txBody>
          <a:bodyPr wrap="square">
            <a:spAutoFit/>
          </a:bodyPr>
          <a:lstStyle/>
          <a:p>
            <a:pPr algn="ctr"/>
            <a:r>
              <a:rPr lang="lv-LV" sz="32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Imūnsistēmas šūnas</a:t>
            </a:r>
            <a:endParaRPr lang="en-US" sz="3200" dirty="0">
              <a:solidFill>
                <a:srgbClr val="800000"/>
              </a:solidFill>
              <a:latin typeface="Verdana" pitchFamily="34" charset="0"/>
              <a:ea typeface="Verdana" pitchFamily="34" charset="0"/>
              <a:cs typeface="Verdana" pitchFamily="34" charset="0"/>
            </a:endParaRPr>
          </a:p>
        </p:txBody>
      </p:sp>
      <p:pic>
        <p:nvPicPr>
          <p:cNvPr id="1028" name="Picture 4"/>
          <p:cNvPicPr>
            <a:picLocks noChangeAspect="1" noChangeArrowheads="1"/>
          </p:cNvPicPr>
          <p:nvPr/>
        </p:nvPicPr>
        <p:blipFill>
          <a:blip r:embed="rId2" cstate="print"/>
          <a:srcRect/>
          <a:stretch>
            <a:fillRect/>
          </a:stretch>
        </p:blipFill>
        <p:spPr bwMode="auto">
          <a:xfrm>
            <a:off x="1981201" y="563085"/>
            <a:ext cx="5181600" cy="6294916"/>
          </a:xfrm>
          <a:prstGeom prst="rect">
            <a:avLst/>
          </a:prstGeom>
          <a:noFill/>
          <a:ln w="9525">
            <a:solidFill>
              <a:schemeClr val="bg1">
                <a:lumMod val="85000"/>
              </a:schemeClr>
            </a:solidFill>
            <a:miter lim="800000"/>
            <a:headEnd/>
            <a:tailEnd/>
          </a:ln>
        </p:spPr>
      </p:pic>
      <p:sp>
        <p:nvSpPr>
          <p:cNvPr id="5" name="TextBox 4"/>
          <p:cNvSpPr txBox="1"/>
          <p:nvPr/>
        </p:nvSpPr>
        <p:spPr>
          <a:xfrm>
            <a:off x="6477000" y="6267073"/>
            <a:ext cx="2667000" cy="523220"/>
          </a:xfrm>
          <a:prstGeom prst="rect">
            <a:avLst/>
          </a:prstGeom>
          <a:noFill/>
        </p:spPr>
        <p:txBody>
          <a:bodyPr wrap="square" rtlCol="0">
            <a:spAutoFit/>
          </a:bodyPr>
          <a:lstStyle/>
          <a:p>
            <a:pPr algn="r"/>
            <a:r>
              <a:rPr lang="lv-LV" sz="1400" dirty="0" err="1" smtClean="0">
                <a:latin typeface="Arial" panose="020B0604020202020204" pitchFamily="34" charset="0"/>
                <a:cs typeface="Arial" panose="020B0604020202020204" pitchFamily="34" charset="0"/>
              </a:rPr>
              <a:t>Peakman</a:t>
            </a:r>
            <a:r>
              <a:rPr lang="lv-LV" sz="1400" dirty="0" smtClean="0">
                <a:latin typeface="Arial" panose="020B0604020202020204" pitchFamily="34" charset="0"/>
                <a:cs typeface="Arial" panose="020B0604020202020204" pitchFamily="34" charset="0"/>
              </a:rPr>
              <a:t> &amp; </a:t>
            </a:r>
            <a:r>
              <a:rPr lang="lv-LV" sz="1400" dirty="0" err="1" smtClean="0">
                <a:latin typeface="Arial" panose="020B0604020202020204" pitchFamily="34" charset="0"/>
                <a:cs typeface="Arial" panose="020B0604020202020204" pitchFamily="34" charset="0"/>
              </a:rPr>
              <a:t>Vergani</a:t>
            </a:r>
            <a:r>
              <a:rPr lang="lv-LV" sz="1400" dirty="0" smtClean="0">
                <a:latin typeface="Arial" panose="020B0604020202020204" pitchFamily="34" charset="0"/>
                <a:cs typeface="Arial" panose="020B0604020202020204" pitchFamily="34" charset="0"/>
              </a:rPr>
              <a:t>, </a:t>
            </a:r>
            <a:r>
              <a:rPr lang="lv-LV" sz="1400" dirty="0" err="1" smtClean="0">
                <a:latin typeface="Arial" panose="020B0604020202020204" pitchFamily="34" charset="0"/>
                <a:cs typeface="Arial" panose="020B0604020202020204" pitchFamily="34" charset="0"/>
              </a:rPr>
              <a:t>Basic</a:t>
            </a:r>
            <a:r>
              <a:rPr lang="lv-LV" sz="1400" dirty="0" smtClean="0">
                <a:latin typeface="Arial" panose="020B0604020202020204" pitchFamily="34" charset="0"/>
                <a:cs typeface="Arial" panose="020B0604020202020204" pitchFamily="34" charset="0"/>
              </a:rPr>
              <a:t> </a:t>
            </a:r>
            <a:r>
              <a:rPr lang="lv-LV" sz="1400" dirty="0" err="1" smtClean="0">
                <a:latin typeface="Arial" panose="020B0604020202020204" pitchFamily="34" charset="0"/>
                <a:cs typeface="Arial" panose="020B0604020202020204" pitchFamily="34" charset="0"/>
              </a:rPr>
              <a:t>and</a:t>
            </a:r>
            <a:r>
              <a:rPr lang="lv-LV" sz="1400" dirty="0" smtClean="0">
                <a:latin typeface="Arial" panose="020B0604020202020204" pitchFamily="34" charset="0"/>
                <a:cs typeface="Arial" panose="020B0604020202020204" pitchFamily="34" charset="0"/>
              </a:rPr>
              <a:t> </a:t>
            </a:r>
            <a:r>
              <a:rPr lang="lv-LV" sz="1400" dirty="0" err="1" smtClean="0">
                <a:latin typeface="Arial" panose="020B0604020202020204" pitchFamily="34" charset="0"/>
                <a:cs typeface="Arial" panose="020B0604020202020204" pitchFamily="34" charset="0"/>
              </a:rPr>
              <a:t>Clinical</a:t>
            </a:r>
            <a:r>
              <a:rPr lang="lv-LV" sz="1400" dirty="0" smtClean="0">
                <a:latin typeface="Arial" panose="020B0604020202020204" pitchFamily="34" charset="0"/>
                <a:cs typeface="Arial" panose="020B0604020202020204" pitchFamily="34" charset="0"/>
              </a:rPr>
              <a:t> </a:t>
            </a:r>
            <a:r>
              <a:rPr lang="lv-LV" sz="1400" dirty="0" err="1" smtClean="0">
                <a:latin typeface="Arial" panose="020B0604020202020204" pitchFamily="34" charset="0"/>
                <a:cs typeface="Arial" panose="020B0604020202020204" pitchFamily="34" charset="0"/>
              </a:rPr>
              <a:t>Immunology</a:t>
            </a:r>
            <a:r>
              <a:rPr lang="lv-LV" sz="1400" dirty="0" smtClean="0">
                <a:latin typeface="Arial" panose="020B0604020202020204" pitchFamily="34" charset="0"/>
                <a:cs typeface="Arial" panose="020B0604020202020204" pitchFamily="34" charset="0"/>
              </a:rPr>
              <a:t>, 2009</a:t>
            </a:r>
            <a:endParaRPr lang="en-GB" sz="1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447800"/>
            <a:ext cx="8229600" cy="2585323"/>
          </a:xfrm>
          <a:prstGeom prst="rect">
            <a:avLst/>
          </a:prstGeom>
        </p:spPr>
        <p:txBody>
          <a:bodyPr wrap="square">
            <a:spAutoFit/>
          </a:bodyPr>
          <a:lstStyle/>
          <a:p>
            <a:r>
              <a:rPr lang="lv-LV"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Tests I: MHC, </a:t>
            </a:r>
            <a:r>
              <a:rPr lang="lv-LV" b="1"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TCR &amp; BCR</a:t>
            </a:r>
          </a:p>
          <a:p>
            <a:endParaRPr lang="en-GB"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lv-LV"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Tests II: T un B  šūnu nobriešana, tolerance, audu </a:t>
            </a:r>
            <a:r>
              <a:rPr lang="lv-LV" b="1"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transplantācija</a:t>
            </a:r>
          </a:p>
          <a:p>
            <a:endParaRPr lang="en-GB"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lv-LV"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Tests III: Imūna reakcija pret infekcijām, </a:t>
            </a:r>
            <a:r>
              <a:rPr lang="lv-LV" b="1"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parazītiem un vēzi</a:t>
            </a:r>
          </a:p>
          <a:p>
            <a:endParaRPr lang="en-GB"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r>
              <a:rPr lang="lv-LV"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Tests IV: Imūnsistēmas patoloģijas, </a:t>
            </a:r>
            <a:r>
              <a:rPr lang="lv-LV" b="1" dirty="0" err="1"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hipersensitivitāte</a:t>
            </a:r>
            <a:r>
              <a:rPr lang="lv-LV" b="1"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un </a:t>
            </a:r>
            <a:r>
              <a:rPr lang="lv-LV"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alerģija</a:t>
            </a:r>
            <a:endParaRPr lang="en-GB" b="1"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516980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23220"/>
          </a:xfrm>
          <a:prstGeom prst="rect">
            <a:avLst/>
          </a:prstGeom>
        </p:spPr>
        <p:txBody>
          <a:bodyPr wrap="square">
            <a:spAutoFit/>
          </a:bodyPr>
          <a:lstStyle/>
          <a:p>
            <a:pPr algn="ctr"/>
            <a:r>
              <a:rPr lang="lv-LV" sz="2800" b="1" dirty="0" err="1"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Granulocīti</a:t>
            </a:r>
            <a:r>
              <a:rPr lang="lv-LV" sz="28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 </a:t>
            </a:r>
            <a:r>
              <a:rPr lang="lv-LV" sz="2800" b="1" dirty="0" err="1"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neitrofili</a:t>
            </a:r>
            <a:r>
              <a:rPr lang="lv-LV" sz="28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 </a:t>
            </a:r>
            <a:r>
              <a:rPr lang="lv-LV" sz="2800" b="1" dirty="0" err="1"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bazofili</a:t>
            </a:r>
            <a:r>
              <a:rPr lang="lv-LV" sz="28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 un </a:t>
            </a:r>
            <a:r>
              <a:rPr lang="lv-LV" sz="2800" b="1" dirty="0" err="1"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eozinofili</a:t>
            </a:r>
            <a:endParaRPr lang="lv-LV" sz="28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endParaRPr>
          </a:p>
        </p:txBody>
      </p:sp>
      <p:sp>
        <p:nvSpPr>
          <p:cNvPr id="3" name="Rectangle 2"/>
          <p:cNvSpPr/>
          <p:nvPr/>
        </p:nvSpPr>
        <p:spPr>
          <a:xfrm>
            <a:off x="266700" y="685800"/>
            <a:ext cx="8610600" cy="4478149"/>
          </a:xfrm>
          <a:prstGeom prst="rect">
            <a:avLst/>
          </a:prstGeom>
        </p:spPr>
        <p:txBody>
          <a:bodyPr wrap="square">
            <a:spAutoFit/>
          </a:bodyPr>
          <a:lstStyle/>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Sastāda ~65% no visām baltajām asins šūnām; citoplazmā ir liels daudzums granulu; cirkulē asinīs un migrē uz iekaisuma vietām audos.</a:t>
            </a:r>
          </a:p>
          <a:p>
            <a:pPr algn="just">
              <a:spcBef>
                <a:spcPct val="50000"/>
              </a:spcBef>
              <a:buFont typeface="Wingdings" pitchFamily="2" charset="2"/>
              <a:buChar char="ü"/>
              <a:defRPr/>
            </a:pPr>
            <a:r>
              <a:rPr lang="lv-LV" b="1" dirty="0" err="1" smtClean="0">
                <a:solidFill>
                  <a:srgbClr val="800000"/>
                </a:solidFill>
                <a:effectLst>
                  <a:outerShdw blurRad="38100" dist="38100" dir="2700000" algn="tl">
                    <a:srgbClr val="000000"/>
                  </a:outerShdw>
                </a:effectLst>
                <a:latin typeface="Arial" pitchFamily="34" charset="0"/>
                <a:ea typeface="Verdana" pitchFamily="34" charset="0"/>
                <a:cs typeface="Arial" pitchFamily="34" charset="0"/>
              </a:rPr>
              <a:t>Neitrofili</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(90-95% no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granulocītiem</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granulas nekrāsojas ar H&amp;E; fagocīti ar īsu dzīves laiku (~5 dienas), galvenie spēlētāji akūtā iekaisuma reakcijā – traumas vietā ierodas pirmajās minūtēs,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fagocitē</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baktērijas un sēnītes, producē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citokīnus</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kas piesaista citas imūnšūnas. </a:t>
            </a:r>
          </a:p>
          <a:p>
            <a:pPr algn="just">
              <a:spcBef>
                <a:spcPct val="50000"/>
              </a:spcBef>
              <a:buFont typeface="Wingdings" pitchFamily="2" charset="2"/>
              <a:buChar char="ü"/>
              <a:defRPr/>
            </a:pPr>
            <a:r>
              <a:rPr lang="lv-LV" b="1" dirty="0" err="1" smtClean="0">
                <a:solidFill>
                  <a:srgbClr val="800000"/>
                </a:solidFill>
                <a:effectLst>
                  <a:outerShdw blurRad="38100" dist="38100" dir="2700000" algn="tl">
                    <a:srgbClr val="000000"/>
                  </a:outerShdw>
                </a:effectLst>
                <a:latin typeface="Arial" pitchFamily="34" charset="0"/>
                <a:ea typeface="Verdana" pitchFamily="34" charset="0"/>
                <a:cs typeface="Arial" pitchFamily="34" charset="0"/>
              </a:rPr>
              <a:t>Bazofili</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(0.5-1%); granulas krāsojas zilas ar bāziskām krāsām; producē histamīnu un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heparīnu</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galvenā loma aizsardzībā pret parazītiem. Paaugstināta aktivitāte saistīta ar alerģijām. </a:t>
            </a:r>
            <a:r>
              <a:rPr lang="lv-LV" b="1" dirty="0" smtClean="0">
                <a:solidFill>
                  <a:srgbClr val="800000"/>
                </a:solidFill>
                <a:effectLst>
                  <a:outerShdw blurRad="38100" dist="38100" dir="2700000" algn="tl">
                    <a:srgbClr val="000000"/>
                  </a:outerShdw>
                </a:effectLst>
                <a:latin typeface="Arial" pitchFamily="34" charset="0"/>
                <a:ea typeface="Verdana" pitchFamily="34" charset="0"/>
                <a:cs typeface="Arial" pitchFamily="34" charset="0"/>
              </a:rPr>
              <a:t>Tuklās šūnas </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lokalizētas audos, bet funkcionāli un morfoloģiski līdzīgas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bazofiliem</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a:t>
            </a:r>
          </a:p>
          <a:p>
            <a:pPr algn="just">
              <a:spcBef>
                <a:spcPct val="50000"/>
              </a:spcBef>
              <a:buFont typeface="Wingdings" pitchFamily="2" charset="2"/>
              <a:buChar char="ü"/>
              <a:defRPr/>
            </a:pPr>
            <a:r>
              <a:rPr lang="lv-LV" b="1" dirty="0" err="1" smtClean="0">
                <a:solidFill>
                  <a:srgbClr val="800000"/>
                </a:solidFill>
                <a:effectLst>
                  <a:outerShdw blurRad="38100" dist="38100" dir="2700000" algn="tl">
                    <a:srgbClr val="000000"/>
                  </a:outerShdw>
                </a:effectLst>
                <a:latin typeface="Arial" pitchFamily="34" charset="0"/>
                <a:ea typeface="Verdana" pitchFamily="34" charset="0"/>
                <a:cs typeface="Arial" pitchFamily="34" charset="0"/>
              </a:rPr>
              <a:t>Eosinofili</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(3-5%); granulas krāsojas sarkanas ar skābām krāsām; Producē histamīnu,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Rnāzes</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peroksidāzi,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lipāzes</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u.c. Aizsardzība pret parazītiem; saistīti ar alerģijām un astmu. </a:t>
            </a:r>
            <a:endParaRPr lang="lv-LV"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endParaRPr>
          </a:p>
        </p:txBody>
      </p:sp>
      <p:pic>
        <p:nvPicPr>
          <p:cNvPr id="2050" name="Picture 2"/>
          <p:cNvPicPr>
            <a:picLocks noChangeAspect="1" noChangeArrowheads="1"/>
          </p:cNvPicPr>
          <p:nvPr/>
        </p:nvPicPr>
        <p:blipFill>
          <a:blip r:embed="rId2" cstate="print"/>
          <a:srcRect/>
          <a:stretch>
            <a:fillRect/>
          </a:stretch>
        </p:blipFill>
        <p:spPr bwMode="auto">
          <a:xfrm>
            <a:off x="838200" y="5305425"/>
            <a:ext cx="2247900" cy="1552575"/>
          </a:xfrm>
          <a:prstGeom prst="rect">
            <a:avLst/>
          </a:prstGeom>
          <a:noFill/>
          <a:ln w="9525">
            <a:noFill/>
            <a:miter lim="800000"/>
            <a:headEnd/>
            <a:tailEnd/>
          </a:ln>
        </p:spPr>
      </p:pic>
      <p:pic>
        <p:nvPicPr>
          <p:cNvPr id="2055" name="Picture 7"/>
          <p:cNvPicPr>
            <a:picLocks noChangeAspect="1" noChangeArrowheads="1"/>
          </p:cNvPicPr>
          <p:nvPr/>
        </p:nvPicPr>
        <p:blipFill>
          <a:blip r:embed="rId3" cstate="print"/>
          <a:srcRect/>
          <a:stretch>
            <a:fillRect/>
          </a:stretch>
        </p:blipFill>
        <p:spPr bwMode="auto">
          <a:xfrm>
            <a:off x="3771900" y="5306929"/>
            <a:ext cx="1600200" cy="1551071"/>
          </a:xfrm>
          <a:prstGeom prst="rect">
            <a:avLst/>
          </a:prstGeom>
          <a:noFill/>
          <a:ln w="9525">
            <a:noFill/>
            <a:miter lim="800000"/>
            <a:headEnd/>
            <a:tailEnd/>
          </a:ln>
        </p:spPr>
      </p:pic>
      <p:pic>
        <p:nvPicPr>
          <p:cNvPr id="2057" name="Picture 9" descr="https://www.med-ed.virginia.edu/courses/path/innes/images/nhjpeg/nh%20eosinophil%20x100%20b.jpeg"/>
          <p:cNvPicPr>
            <a:picLocks noChangeAspect="1" noChangeArrowheads="1"/>
          </p:cNvPicPr>
          <p:nvPr/>
        </p:nvPicPr>
        <p:blipFill>
          <a:blip r:embed="rId4" cstate="print"/>
          <a:srcRect/>
          <a:stretch>
            <a:fillRect/>
          </a:stretch>
        </p:blipFill>
        <p:spPr bwMode="auto">
          <a:xfrm>
            <a:off x="6096001" y="5274732"/>
            <a:ext cx="1905000" cy="1583268"/>
          </a:xfrm>
          <a:prstGeom prst="rect">
            <a:avLst/>
          </a:prstGeom>
          <a:noFill/>
        </p:spPr>
      </p:pic>
      <p:sp>
        <p:nvSpPr>
          <p:cNvPr id="9" name="TextBox 8"/>
          <p:cNvSpPr txBox="1"/>
          <p:nvPr/>
        </p:nvSpPr>
        <p:spPr>
          <a:xfrm>
            <a:off x="838200" y="5334000"/>
            <a:ext cx="609600" cy="400110"/>
          </a:xfrm>
          <a:prstGeom prst="rect">
            <a:avLst/>
          </a:prstGeom>
          <a:noFill/>
        </p:spPr>
        <p:txBody>
          <a:bodyPr wrap="square" rtlCol="0">
            <a:spAutoFit/>
          </a:bodyPr>
          <a:lstStyle/>
          <a:p>
            <a:r>
              <a:rPr lang="lv-LV" sz="2000" b="1" dirty="0" smtClean="0">
                <a:latin typeface="Arial" pitchFamily="34" charset="0"/>
                <a:cs typeface="Arial" pitchFamily="34" charset="0"/>
              </a:rPr>
              <a:t>N</a:t>
            </a:r>
            <a:endParaRPr lang="en-US" sz="2000" b="1" dirty="0">
              <a:latin typeface="Arial" pitchFamily="34" charset="0"/>
              <a:cs typeface="Arial" pitchFamily="34" charset="0"/>
            </a:endParaRPr>
          </a:p>
        </p:txBody>
      </p:sp>
      <p:sp>
        <p:nvSpPr>
          <p:cNvPr id="10" name="TextBox 9"/>
          <p:cNvSpPr txBox="1"/>
          <p:nvPr/>
        </p:nvSpPr>
        <p:spPr>
          <a:xfrm>
            <a:off x="6096000" y="5334000"/>
            <a:ext cx="533400" cy="400110"/>
          </a:xfrm>
          <a:prstGeom prst="rect">
            <a:avLst/>
          </a:prstGeom>
          <a:noFill/>
        </p:spPr>
        <p:txBody>
          <a:bodyPr wrap="square" rtlCol="0">
            <a:spAutoFit/>
          </a:bodyPr>
          <a:lstStyle/>
          <a:p>
            <a:r>
              <a:rPr lang="lv-LV" sz="2000" b="1" dirty="0" smtClean="0">
                <a:latin typeface="Arial" pitchFamily="34" charset="0"/>
                <a:cs typeface="Arial" pitchFamily="34" charset="0"/>
              </a:rPr>
              <a:t>E</a:t>
            </a:r>
            <a:endParaRPr lang="en-US" sz="2000" b="1" dirty="0">
              <a:latin typeface="Arial" pitchFamily="34" charset="0"/>
              <a:cs typeface="Arial" pitchFamily="34" charset="0"/>
            </a:endParaRPr>
          </a:p>
        </p:txBody>
      </p:sp>
      <p:sp>
        <p:nvSpPr>
          <p:cNvPr id="11" name="TextBox 10"/>
          <p:cNvSpPr txBox="1"/>
          <p:nvPr/>
        </p:nvSpPr>
        <p:spPr>
          <a:xfrm>
            <a:off x="3733800" y="5257800"/>
            <a:ext cx="609600" cy="400110"/>
          </a:xfrm>
          <a:prstGeom prst="rect">
            <a:avLst/>
          </a:prstGeom>
          <a:noFill/>
        </p:spPr>
        <p:txBody>
          <a:bodyPr wrap="square" rtlCol="0">
            <a:spAutoFit/>
          </a:bodyPr>
          <a:lstStyle/>
          <a:p>
            <a:r>
              <a:rPr lang="lv-LV" sz="2000" b="1" dirty="0" smtClean="0">
                <a:latin typeface="Arial" pitchFamily="34" charset="0"/>
                <a:cs typeface="Arial" pitchFamily="34" charset="0"/>
              </a:rPr>
              <a:t>B</a:t>
            </a:r>
            <a:endParaRPr lang="en-US" sz="2000" b="1" dirty="0">
              <a:latin typeface="Arial" pitchFamily="34" charset="0"/>
              <a:cs typeface="Arial" pitchFamily="34" charset="0"/>
            </a:endParaRPr>
          </a:p>
        </p:txBody>
      </p:sp>
    </p:spTree>
    <p:extLst>
      <p:ext uri="{BB962C8B-B14F-4D97-AF65-F5344CB8AC3E}">
        <p14:creationId xmlns:p14="http://schemas.microsoft.com/office/powerpoint/2010/main" val="11233807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0"/>
            <a:ext cx="8382000" cy="584775"/>
          </a:xfrm>
          <a:prstGeom prst="rect">
            <a:avLst/>
          </a:prstGeom>
        </p:spPr>
        <p:txBody>
          <a:bodyPr wrap="square">
            <a:spAutoFit/>
          </a:bodyPr>
          <a:lstStyle/>
          <a:p>
            <a:pPr algn="ctr"/>
            <a:r>
              <a:rPr lang="lv-LV" sz="32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Imūnsistēmas šūnas</a:t>
            </a:r>
            <a:endParaRPr lang="en-US" sz="3200" dirty="0">
              <a:solidFill>
                <a:srgbClr val="800000"/>
              </a:solidFill>
              <a:latin typeface="Verdana" pitchFamily="34" charset="0"/>
              <a:ea typeface="Verdana" pitchFamily="34" charset="0"/>
              <a:cs typeface="Verdana" pitchFamily="34" charset="0"/>
            </a:endParaRPr>
          </a:p>
        </p:txBody>
      </p:sp>
      <p:pic>
        <p:nvPicPr>
          <p:cNvPr id="1028" name="Picture 4"/>
          <p:cNvPicPr>
            <a:picLocks noChangeAspect="1" noChangeArrowheads="1"/>
          </p:cNvPicPr>
          <p:nvPr/>
        </p:nvPicPr>
        <p:blipFill>
          <a:blip r:embed="rId2" cstate="print"/>
          <a:srcRect/>
          <a:stretch>
            <a:fillRect/>
          </a:stretch>
        </p:blipFill>
        <p:spPr bwMode="auto">
          <a:xfrm>
            <a:off x="1981201" y="563085"/>
            <a:ext cx="5181600" cy="6294916"/>
          </a:xfrm>
          <a:prstGeom prst="rect">
            <a:avLst/>
          </a:prstGeom>
          <a:noFill/>
          <a:ln w="9525">
            <a:solidFill>
              <a:schemeClr val="bg1">
                <a:lumMod val="85000"/>
              </a:schemeClr>
            </a:solidFill>
            <a:miter lim="800000"/>
            <a:headEnd/>
            <a:tailEnd/>
          </a:ln>
        </p:spPr>
      </p:pic>
      <p:sp>
        <p:nvSpPr>
          <p:cNvPr id="5" name="TextBox 4"/>
          <p:cNvSpPr txBox="1"/>
          <p:nvPr/>
        </p:nvSpPr>
        <p:spPr>
          <a:xfrm>
            <a:off x="6477000" y="6267073"/>
            <a:ext cx="2667000" cy="523220"/>
          </a:xfrm>
          <a:prstGeom prst="rect">
            <a:avLst/>
          </a:prstGeom>
          <a:noFill/>
        </p:spPr>
        <p:txBody>
          <a:bodyPr wrap="square" rtlCol="0">
            <a:spAutoFit/>
          </a:bodyPr>
          <a:lstStyle/>
          <a:p>
            <a:pPr algn="r"/>
            <a:r>
              <a:rPr lang="lv-LV" sz="1400" dirty="0" err="1" smtClean="0">
                <a:latin typeface="Arial" panose="020B0604020202020204" pitchFamily="34" charset="0"/>
                <a:cs typeface="Arial" panose="020B0604020202020204" pitchFamily="34" charset="0"/>
              </a:rPr>
              <a:t>Peakman</a:t>
            </a:r>
            <a:r>
              <a:rPr lang="lv-LV" sz="1400" dirty="0" smtClean="0">
                <a:latin typeface="Arial" panose="020B0604020202020204" pitchFamily="34" charset="0"/>
                <a:cs typeface="Arial" panose="020B0604020202020204" pitchFamily="34" charset="0"/>
              </a:rPr>
              <a:t> &amp; </a:t>
            </a:r>
            <a:r>
              <a:rPr lang="lv-LV" sz="1400" dirty="0" err="1" smtClean="0">
                <a:latin typeface="Arial" panose="020B0604020202020204" pitchFamily="34" charset="0"/>
                <a:cs typeface="Arial" panose="020B0604020202020204" pitchFamily="34" charset="0"/>
              </a:rPr>
              <a:t>Vergani</a:t>
            </a:r>
            <a:r>
              <a:rPr lang="lv-LV" sz="1400" dirty="0" smtClean="0">
                <a:latin typeface="Arial" panose="020B0604020202020204" pitchFamily="34" charset="0"/>
                <a:cs typeface="Arial" panose="020B0604020202020204" pitchFamily="34" charset="0"/>
              </a:rPr>
              <a:t>, </a:t>
            </a:r>
            <a:r>
              <a:rPr lang="lv-LV" sz="1400" dirty="0" err="1" smtClean="0">
                <a:latin typeface="Arial" panose="020B0604020202020204" pitchFamily="34" charset="0"/>
                <a:cs typeface="Arial" panose="020B0604020202020204" pitchFamily="34" charset="0"/>
              </a:rPr>
              <a:t>Basic</a:t>
            </a:r>
            <a:r>
              <a:rPr lang="lv-LV" sz="1400" dirty="0" smtClean="0">
                <a:latin typeface="Arial" panose="020B0604020202020204" pitchFamily="34" charset="0"/>
                <a:cs typeface="Arial" panose="020B0604020202020204" pitchFamily="34" charset="0"/>
              </a:rPr>
              <a:t> </a:t>
            </a:r>
            <a:r>
              <a:rPr lang="lv-LV" sz="1400" dirty="0" err="1" smtClean="0">
                <a:latin typeface="Arial" panose="020B0604020202020204" pitchFamily="34" charset="0"/>
                <a:cs typeface="Arial" panose="020B0604020202020204" pitchFamily="34" charset="0"/>
              </a:rPr>
              <a:t>and</a:t>
            </a:r>
            <a:r>
              <a:rPr lang="lv-LV" sz="1400" dirty="0" smtClean="0">
                <a:latin typeface="Arial" panose="020B0604020202020204" pitchFamily="34" charset="0"/>
                <a:cs typeface="Arial" panose="020B0604020202020204" pitchFamily="34" charset="0"/>
              </a:rPr>
              <a:t> </a:t>
            </a:r>
            <a:r>
              <a:rPr lang="lv-LV" sz="1400" dirty="0" err="1" smtClean="0">
                <a:latin typeface="Arial" panose="020B0604020202020204" pitchFamily="34" charset="0"/>
                <a:cs typeface="Arial" panose="020B0604020202020204" pitchFamily="34" charset="0"/>
              </a:rPr>
              <a:t>Clinical</a:t>
            </a:r>
            <a:r>
              <a:rPr lang="lv-LV" sz="1400" dirty="0" smtClean="0">
                <a:latin typeface="Arial" panose="020B0604020202020204" pitchFamily="34" charset="0"/>
                <a:cs typeface="Arial" panose="020B0604020202020204" pitchFamily="34" charset="0"/>
              </a:rPr>
              <a:t> </a:t>
            </a:r>
            <a:r>
              <a:rPr lang="lv-LV" sz="1400" dirty="0" err="1" smtClean="0">
                <a:latin typeface="Arial" panose="020B0604020202020204" pitchFamily="34" charset="0"/>
                <a:cs typeface="Arial" panose="020B0604020202020204" pitchFamily="34" charset="0"/>
              </a:rPr>
              <a:t>Immunology</a:t>
            </a:r>
            <a:r>
              <a:rPr lang="lv-LV" sz="1400" dirty="0" smtClean="0">
                <a:latin typeface="Arial" panose="020B0604020202020204" pitchFamily="34" charset="0"/>
                <a:cs typeface="Arial" panose="020B0604020202020204" pitchFamily="34" charset="0"/>
              </a:rPr>
              <a:t>, 2009</a:t>
            </a:r>
            <a:endParaRPr lang="en-GB" sz="1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0"/>
            <a:ext cx="8610600" cy="584775"/>
          </a:xfrm>
          <a:prstGeom prst="rect">
            <a:avLst/>
          </a:prstGeom>
        </p:spPr>
        <p:txBody>
          <a:bodyPr wrap="square">
            <a:spAutoFit/>
          </a:bodyPr>
          <a:lstStyle/>
          <a:p>
            <a:pPr marL="0" lvl="8" algn="ctr"/>
            <a:r>
              <a:rPr lang="lv-LV" sz="3200" b="1" dirty="0" err="1"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Monocīti</a:t>
            </a:r>
            <a:r>
              <a:rPr lang="lv-LV" sz="32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 un </a:t>
            </a:r>
            <a:r>
              <a:rPr lang="lv-LV" sz="3200" b="1" dirty="0" err="1"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makrofāgi</a:t>
            </a:r>
            <a:endParaRPr lang="lv-LV" sz="32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4038600"/>
            <a:ext cx="2910348"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6334780"/>
            <a:ext cx="2819400" cy="523220"/>
          </a:xfrm>
          <a:prstGeom prst="rect">
            <a:avLst/>
          </a:prstGeom>
        </p:spPr>
        <p:txBody>
          <a:bodyPr wrap="square">
            <a:spAutoFit/>
          </a:bodyPr>
          <a:lstStyle/>
          <a:p>
            <a:r>
              <a:rPr lang="en-US" sz="1400" dirty="0" err="1" smtClean="0">
                <a:latin typeface="Arial" panose="020B0604020202020204" pitchFamily="34" charset="0"/>
                <a:cs typeface="Arial" panose="020B0604020202020204" pitchFamily="34" charset="0"/>
              </a:rPr>
              <a:t>Sompayrac</a:t>
            </a:r>
            <a:r>
              <a:rPr lang="lv-LV" sz="1400" dirty="0" smtClean="0">
                <a:latin typeface="Arial" panose="020B0604020202020204" pitchFamily="34" charset="0"/>
                <a:cs typeface="Arial" panose="020B0604020202020204" pitchFamily="34" charset="0"/>
              </a:rPr>
              <a:t> L, </a:t>
            </a:r>
            <a:r>
              <a:rPr lang="en-US" sz="1400" dirty="0" smtClean="0">
                <a:latin typeface="Arial" panose="020B0604020202020204" pitchFamily="34" charset="0"/>
                <a:cs typeface="Arial" panose="020B0604020202020204" pitchFamily="34" charset="0"/>
              </a:rPr>
              <a:t>How </a:t>
            </a:r>
            <a:r>
              <a:rPr lang="en-US" sz="1400" dirty="0">
                <a:latin typeface="Arial" panose="020B0604020202020204" pitchFamily="34" charset="0"/>
                <a:cs typeface="Arial" panose="020B0604020202020204" pitchFamily="34" charset="0"/>
              </a:rPr>
              <a:t>the Immune System Works, </a:t>
            </a:r>
            <a:r>
              <a:rPr lang="en-US" sz="1400" dirty="0" smtClean="0">
                <a:latin typeface="Arial" panose="020B0604020202020204" pitchFamily="34" charset="0"/>
                <a:cs typeface="Arial" panose="020B0604020202020204" pitchFamily="34" charset="0"/>
              </a:rPr>
              <a:t>01/2012</a:t>
            </a:r>
            <a:r>
              <a:rPr lang="en-US" sz="1400" dirty="0">
                <a:latin typeface="Arial" panose="020B0604020202020204" pitchFamily="34" charset="0"/>
                <a:cs typeface="Arial" panose="020B0604020202020204" pitchFamily="34" charset="0"/>
              </a:rPr>
              <a:t>. </a:t>
            </a:r>
          </a:p>
        </p:txBody>
      </p:sp>
      <p:sp>
        <p:nvSpPr>
          <p:cNvPr id="5" name="Rectangle 4"/>
          <p:cNvSpPr/>
          <p:nvPr/>
        </p:nvSpPr>
        <p:spPr>
          <a:xfrm>
            <a:off x="266700" y="685800"/>
            <a:ext cx="8610600" cy="3277820"/>
          </a:xfrm>
          <a:prstGeom prst="rect">
            <a:avLst/>
          </a:prstGeom>
        </p:spPr>
        <p:txBody>
          <a:bodyPr wrap="square">
            <a:spAutoFit/>
          </a:bodyPr>
          <a:lstStyle/>
          <a:p>
            <a:pPr algn="just">
              <a:spcBef>
                <a:spcPct val="50000"/>
              </a:spcBef>
              <a:defRPr/>
            </a:pPr>
            <a:r>
              <a:rPr lang="lv-LV" b="1" dirty="0" err="1" smtClean="0">
                <a:solidFill>
                  <a:srgbClr val="800000"/>
                </a:solidFill>
                <a:effectLst>
                  <a:outerShdw blurRad="38100" dist="38100" dir="2700000" algn="tl">
                    <a:srgbClr val="000000"/>
                  </a:outerShdw>
                </a:effectLst>
                <a:latin typeface="Arial" pitchFamily="34" charset="0"/>
                <a:ea typeface="Verdana" pitchFamily="34" charset="0"/>
                <a:cs typeface="Arial" pitchFamily="34" charset="0"/>
              </a:rPr>
              <a:t>Monocīti</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sastāda 5-10% no baltajām asins šūnām (~2 ×10</a:t>
            </a:r>
            <a:r>
              <a:rPr lang="lv-LV" b="1" baseline="30000"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9</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Cirkulē asinīs ~24h, iziet no cirkulācijas un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infiltrējas</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audos – kļūst par </a:t>
            </a:r>
            <a:r>
              <a:rPr lang="lv-LV" b="1" dirty="0" err="1" smtClean="0">
                <a:solidFill>
                  <a:srgbClr val="800000"/>
                </a:solidFill>
                <a:effectLst>
                  <a:outerShdw blurRad="38100" dist="38100" dir="2700000" algn="tl">
                    <a:srgbClr val="000000"/>
                  </a:outerShdw>
                </a:effectLst>
                <a:latin typeface="Arial" pitchFamily="34" charset="0"/>
                <a:ea typeface="Verdana" pitchFamily="34" charset="0"/>
                <a:cs typeface="Arial" pitchFamily="34" charset="0"/>
              </a:rPr>
              <a:t>makrofāgiem</a:t>
            </a:r>
            <a:r>
              <a:rPr lang="lv-LV" b="1" dirty="0" smtClean="0">
                <a:solidFill>
                  <a:srgbClr val="800000"/>
                </a:solidFill>
                <a:effectLst>
                  <a:outerShdw blurRad="38100" dist="38100" dir="2700000" algn="tl">
                    <a:srgbClr val="000000"/>
                  </a:outerShdw>
                </a:effectLst>
                <a:latin typeface="Arial" pitchFamily="34" charset="0"/>
                <a:ea typeface="Verdana" pitchFamily="34" charset="0"/>
                <a:cs typeface="Arial" pitchFamily="34" charset="0"/>
              </a:rPr>
              <a:t> </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(orgānu specifiskie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makrofāgi</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Kupffer</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šūnas aknās,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mikroglija</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 smadzenēs,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osteoklasti</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kaulos, alveolārie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makrofāgi</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plaušās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utt</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a:t>
            </a:r>
          </a:p>
          <a:p>
            <a:pPr algn="just">
              <a:spcBef>
                <a:spcPct val="50000"/>
              </a:spcBef>
              <a:defRPr/>
            </a:pP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Galvenās funkcijas: fagocitoze (nespecifiskā atbilde), antigēnu prezentēšana (MHC II) un adaptīvās atbildes regulēšana.</a:t>
            </a:r>
          </a:p>
          <a:p>
            <a:pPr algn="just">
              <a:spcBef>
                <a:spcPct val="50000"/>
              </a:spcBef>
              <a:defRPr/>
            </a:pP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Patogēnus atpazīst ar PAMP (</a:t>
            </a:r>
            <a:r>
              <a:rPr lang="lv-LV" b="1" i="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pathogen-associated</a:t>
            </a:r>
            <a:r>
              <a:rPr lang="lv-LV" b="1" i="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a:t>
            </a:r>
            <a:r>
              <a:rPr lang="lv-LV" b="1" i="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molecular</a:t>
            </a:r>
            <a:r>
              <a:rPr lang="lv-LV" b="1" i="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a:t>
            </a:r>
            <a:r>
              <a:rPr lang="lv-LV" b="1" i="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patterns</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receptoriem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piem</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Toll-like</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receptors, kas saistās ar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lipopolisaharīdiem</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a:t>
            </a:r>
          </a:p>
          <a:p>
            <a:pPr algn="just">
              <a:spcBef>
                <a:spcPct val="50000"/>
              </a:spcBef>
              <a:defRPr/>
            </a:pP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Polarizācija: M1 -  akūts iekaisuma fenotips (fagocitoze, iekaisumu veicinoši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citokīni</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M2 –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anti-inflamatorais</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fenotips.</a:t>
            </a:r>
          </a:p>
        </p:txBody>
      </p:sp>
      <p:pic>
        <p:nvPicPr>
          <p:cNvPr id="1026" name="Picture 2"/>
          <p:cNvPicPr>
            <a:picLocks noChangeAspect="1" noChangeArrowheads="1"/>
          </p:cNvPicPr>
          <p:nvPr/>
        </p:nvPicPr>
        <p:blipFill>
          <a:blip r:embed="rId3" cstate="print"/>
          <a:srcRect/>
          <a:stretch>
            <a:fillRect/>
          </a:stretch>
        </p:blipFill>
        <p:spPr bwMode="auto">
          <a:xfrm>
            <a:off x="5334001" y="3729260"/>
            <a:ext cx="2819400" cy="3128739"/>
          </a:xfrm>
          <a:prstGeom prst="rect">
            <a:avLst/>
          </a:prstGeom>
          <a:noFill/>
          <a:ln w="9525">
            <a:solidFill>
              <a:schemeClr val="bg1">
                <a:lumMod val="65000"/>
              </a:schemeClr>
            </a:solidFill>
            <a:miter lim="800000"/>
            <a:headEnd/>
            <a:tailEnd/>
          </a:ln>
        </p:spPr>
      </p:pic>
    </p:spTree>
    <p:extLst>
      <p:ext uri="{BB962C8B-B14F-4D97-AF65-F5344CB8AC3E}">
        <p14:creationId xmlns:p14="http://schemas.microsoft.com/office/powerpoint/2010/main" val="29721670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 y="1828800"/>
            <a:ext cx="8458200" cy="954107"/>
          </a:xfrm>
          <a:prstGeom prst="rect">
            <a:avLst/>
          </a:prstGeom>
        </p:spPr>
        <p:txBody>
          <a:bodyPr wrap="square">
            <a:spAutoFit/>
          </a:bodyPr>
          <a:lstStyle/>
          <a:p>
            <a:pPr algn="ctr"/>
            <a:r>
              <a:rPr lang="lv-LV" sz="28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Q1: Kāda ir galvenā atšķirība starp </a:t>
            </a:r>
            <a:r>
              <a:rPr lang="lv-LV" sz="2800" b="1" dirty="0" err="1"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makrofāgiem</a:t>
            </a:r>
            <a:r>
              <a:rPr lang="lv-LV" sz="28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 un </a:t>
            </a:r>
            <a:r>
              <a:rPr lang="lv-LV" sz="2800" b="1" dirty="0" err="1"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neitrofiliem</a:t>
            </a:r>
            <a:r>
              <a:rPr lang="lv-LV" sz="28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0"/>
            <a:ext cx="8610600" cy="584775"/>
          </a:xfrm>
          <a:prstGeom prst="rect">
            <a:avLst/>
          </a:prstGeom>
        </p:spPr>
        <p:txBody>
          <a:bodyPr wrap="square">
            <a:spAutoFit/>
          </a:bodyPr>
          <a:lstStyle/>
          <a:p>
            <a:pPr marL="0" lvl="8" algn="ctr"/>
            <a:r>
              <a:rPr lang="lv-LV" sz="3200" b="1" dirty="0" err="1"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Dendrītiskās</a:t>
            </a:r>
            <a:r>
              <a:rPr lang="lv-LV" sz="32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 šūnas</a:t>
            </a:r>
          </a:p>
        </p:txBody>
      </p:sp>
      <p:sp>
        <p:nvSpPr>
          <p:cNvPr id="3" name="Rectangle 2"/>
          <p:cNvSpPr/>
          <p:nvPr/>
        </p:nvSpPr>
        <p:spPr>
          <a:xfrm>
            <a:off x="152400" y="685800"/>
            <a:ext cx="8839200" cy="3416320"/>
          </a:xfrm>
          <a:prstGeom prst="rect">
            <a:avLst/>
          </a:prstGeom>
        </p:spPr>
        <p:txBody>
          <a:bodyPr wrap="square">
            <a:spAutoFit/>
          </a:bodyPr>
          <a:lstStyle/>
          <a:p>
            <a:pPr algn="just">
              <a:spcBef>
                <a:spcPct val="50000"/>
              </a:spcBef>
              <a:defRPr/>
            </a:pPr>
            <a:r>
              <a:rPr lang="lv-LV" b="1" dirty="0" err="1" smtClean="0">
                <a:solidFill>
                  <a:srgbClr val="800000"/>
                </a:solidFill>
                <a:effectLst>
                  <a:outerShdw blurRad="38100" dist="38100" dir="2700000" algn="tl">
                    <a:srgbClr val="000000"/>
                  </a:outerShdw>
                </a:effectLst>
                <a:latin typeface="Arial" pitchFamily="34" charset="0"/>
                <a:ea typeface="Verdana" pitchFamily="34" charset="0"/>
                <a:cs typeface="Arial" pitchFamily="34" charset="0"/>
              </a:rPr>
              <a:t>Dendrītiskās</a:t>
            </a:r>
            <a:r>
              <a:rPr lang="lv-LV" b="1" dirty="0" smtClean="0">
                <a:solidFill>
                  <a:srgbClr val="800000"/>
                </a:solidFill>
                <a:effectLst>
                  <a:outerShdw blurRad="38100" dist="38100" dir="2700000" algn="tl">
                    <a:srgbClr val="000000"/>
                  </a:outerShdw>
                </a:effectLst>
                <a:latin typeface="Arial" pitchFamily="34" charset="0"/>
                <a:ea typeface="Verdana" pitchFamily="34" charset="0"/>
                <a:cs typeface="Arial" pitchFamily="34" charset="0"/>
              </a:rPr>
              <a:t> šūnas (DC)</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 skaitliski neliela un ļoti heterogēna šūnu grupa.  Rodas kaulu smadzenēs, ir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limfoīdās</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a:t>
            </a:r>
            <a:r>
              <a:rPr lang="lv-LV" b="1" i="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plasmacytoid</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un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mieloīdās</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DC, asinīs cirkulē nenobriedušas DC. Lokalizējas perifērajos audos, kas ir kontaktā ar apkārtējo vidi – ādā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Langerhansa</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šūnas), plaušās,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gastrointestinālā</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trakta gļotādās u.c. Klasiskās un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folikulārās</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DC.</a:t>
            </a:r>
          </a:p>
          <a:p>
            <a:pPr algn="just">
              <a:spcBef>
                <a:spcPct val="50000"/>
              </a:spcBef>
              <a:defRPr/>
            </a:pP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Galvenā funkcija – antigēnu prezentācija un adaptīvās imūnās atbildes regulācija (noteiktos apstākļos vai nu aktivē vai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supresē</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a:t>
            </a:r>
          </a:p>
          <a:p>
            <a:pPr algn="just">
              <a:spcBef>
                <a:spcPct val="50000"/>
              </a:spcBef>
              <a:defRPr/>
            </a:pP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Klasiskās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DCs</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perifērijā ceļā uzņem antigēnu (fagocitoze,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mikropinocitoze</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C-tipa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lektīnu</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receptori,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Fc</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receptori), paaugstina MHCII ekspresiju,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procesē</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un prezentē antigēnu, nobriest un dodas uz limfmezglu, kur prezentē antigēnus T šūnām.</a:t>
            </a:r>
          </a:p>
        </p:txBody>
      </p:sp>
      <p:pic>
        <p:nvPicPr>
          <p:cNvPr id="7170" name="Picture 2" descr="Dendritic cells, along with macrophages and T cells, increase GABA production and secretion when activated."/>
          <p:cNvPicPr>
            <a:picLocks noChangeAspect="1" noChangeArrowheads="1"/>
          </p:cNvPicPr>
          <p:nvPr/>
        </p:nvPicPr>
        <p:blipFill>
          <a:blip r:embed="rId2" cstate="print"/>
          <a:srcRect/>
          <a:stretch>
            <a:fillRect/>
          </a:stretch>
        </p:blipFill>
        <p:spPr bwMode="auto">
          <a:xfrm>
            <a:off x="1143000" y="3886200"/>
            <a:ext cx="2971800" cy="2819400"/>
          </a:xfrm>
          <a:prstGeom prst="rect">
            <a:avLst/>
          </a:prstGeom>
          <a:noFill/>
        </p:spPr>
      </p:pic>
      <p:pic>
        <p:nvPicPr>
          <p:cNvPr id="7172" name="Picture 4" descr="http://www.uphs.upenn.edu/obgyn/research/images/Picture1.jpg"/>
          <p:cNvPicPr>
            <a:picLocks noChangeAspect="1" noChangeArrowheads="1"/>
          </p:cNvPicPr>
          <p:nvPr/>
        </p:nvPicPr>
        <p:blipFill>
          <a:blip r:embed="rId3" cstate="print"/>
          <a:srcRect/>
          <a:stretch>
            <a:fillRect/>
          </a:stretch>
        </p:blipFill>
        <p:spPr bwMode="auto">
          <a:xfrm>
            <a:off x="4800599" y="3829232"/>
            <a:ext cx="4034059" cy="3028767"/>
          </a:xfrm>
          <a:prstGeom prst="rect">
            <a:avLst/>
          </a:prstGeom>
          <a:noFill/>
          <a:ln>
            <a:solidFill>
              <a:schemeClr val="bg1">
                <a:lumMod val="75000"/>
              </a:schemeClr>
            </a:solidFill>
          </a:ln>
        </p:spPr>
      </p:pic>
      <p:sp>
        <p:nvSpPr>
          <p:cNvPr id="6" name="Rectangle 5"/>
          <p:cNvSpPr/>
          <p:nvPr/>
        </p:nvSpPr>
        <p:spPr>
          <a:xfrm>
            <a:off x="5974543" y="6581001"/>
            <a:ext cx="3169457" cy="276999"/>
          </a:xfrm>
          <a:prstGeom prst="rect">
            <a:avLst/>
          </a:prstGeom>
        </p:spPr>
        <p:txBody>
          <a:bodyPr wrap="none">
            <a:spAutoFit/>
          </a:bodyPr>
          <a:lstStyle/>
          <a:p>
            <a:r>
              <a:rPr lang="en-US" sz="1200" dirty="0" smtClean="0">
                <a:latin typeface="Arial" pitchFamily="34" charset="0"/>
                <a:cs typeface="Arial" pitchFamily="34" charset="0"/>
              </a:rPr>
              <a:t>The Penn Ovarian Cancer Research Center</a:t>
            </a:r>
            <a:endParaRPr lang="en-U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0"/>
            <a:ext cx="8610600" cy="1077218"/>
          </a:xfrm>
          <a:prstGeom prst="rect">
            <a:avLst/>
          </a:prstGeom>
        </p:spPr>
        <p:txBody>
          <a:bodyPr wrap="square">
            <a:spAutoFit/>
          </a:bodyPr>
          <a:lstStyle/>
          <a:p>
            <a:pPr marL="0" lvl="8" algn="ctr"/>
            <a:r>
              <a:rPr lang="lv-LV" sz="32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Limfocīti: B šūnas, T šūnas un NK šūnas</a:t>
            </a:r>
          </a:p>
        </p:txBody>
      </p:sp>
      <p:sp>
        <p:nvSpPr>
          <p:cNvPr id="5" name="Rectangle 4"/>
          <p:cNvSpPr/>
          <p:nvPr/>
        </p:nvSpPr>
        <p:spPr>
          <a:xfrm>
            <a:off x="266700" y="1143000"/>
            <a:ext cx="8610600" cy="2246769"/>
          </a:xfrm>
          <a:prstGeom prst="rect">
            <a:avLst/>
          </a:prstGeom>
        </p:spPr>
        <p:txBody>
          <a:bodyPr wrap="square">
            <a:spAutoFit/>
          </a:bodyPr>
          <a:lstStyle/>
          <a:p>
            <a:pPr algn="just">
              <a:spcBef>
                <a:spcPct val="50000"/>
              </a:spcBef>
              <a:defRPr/>
            </a:pPr>
            <a:r>
              <a:rPr lang="lv-LV" sz="2000" b="1" dirty="0" smtClean="0">
                <a:solidFill>
                  <a:srgbClr val="800000"/>
                </a:solidFill>
                <a:effectLst>
                  <a:outerShdw blurRad="38100" dist="38100" dir="2700000" algn="tl">
                    <a:srgbClr val="000000"/>
                  </a:outerShdw>
                </a:effectLst>
                <a:latin typeface="Arial" pitchFamily="34" charset="0"/>
                <a:ea typeface="Verdana" pitchFamily="34" charset="0"/>
                <a:cs typeface="Arial" pitchFamily="34" charset="0"/>
              </a:rPr>
              <a:t>Limfocīti</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sastāda 25-35% no baltajām asins šūnām. Pieauguša cilvēka organismā ir ~2×10</a:t>
            </a:r>
            <a:r>
              <a:rPr lang="lv-LV" sz="2000" b="1" baseline="30000"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12</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limfoīdo</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šūnu. Atrodas asinīs,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limfoīdajos</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orgānos un audos. ~1% limfocītu cirkulē asinīs. Aktivācija notiek sekundārajos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limfoīdajos</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orgānos.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Ekspresē</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virmas receptorus un citoplazmatiskus marķierus, kas atšķir dažādus limfocīti tipus un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subtipus</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T un B šūnas ir galvenie adaptīvās imūnās atbildes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efektori</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NK šūnas – nespecifiskās atbildes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efektori</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a:t>
            </a:r>
          </a:p>
        </p:txBody>
      </p:sp>
      <p:pic>
        <p:nvPicPr>
          <p:cNvPr id="5125" name="Picture 5" descr="T &amp; B Lymphocytes @ SEM"/>
          <p:cNvPicPr>
            <a:picLocks noChangeAspect="1" noChangeArrowheads="1"/>
          </p:cNvPicPr>
          <p:nvPr/>
        </p:nvPicPr>
        <p:blipFill>
          <a:blip r:embed="rId2" cstate="print"/>
          <a:srcRect/>
          <a:stretch>
            <a:fillRect/>
          </a:stretch>
        </p:blipFill>
        <p:spPr bwMode="auto">
          <a:xfrm>
            <a:off x="2819400" y="3545884"/>
            <a:ext cx="3151852" cy="3312116"/>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5450" y="0"/>
            <a:ext cx="5753100" cy="584775"/>
          </a:xfrm>
          <a:prstGeom prst="rect">
            <a:avLst/>
          </a:prstGeom>
        </p:spPr>
        <p:txBody>
          <a:bodyPr wrap="square">
            <a:spAutoFit/>
          </a:bodyPr>
          <a:lstStyle/>
          <a:p>
            <a:pPr marL="0" lvl="8" algn="ctr"/>
            <a:r>
              <a:rPr lang="lv-LV" sz="32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B šūnas</a:t>
            </a:r>
          </a:p>
        </p:txBody>
      </p:sp>
      <p:sp>
        <p:nvSpPr>
          <p:cNvPr id="3" name="Rectangle 2"/>
          <p:cNvSpPr/>
          <p:nvPr/>
        </p:nvSpPr>
        <p:spPr>
          <a:xfrm>
            <a:off x="266700" y="685800"/>
            <a:ext cx="8610600" cy="3416320"/>
          </a:xfrm>
          <a:prstGeom prst="rect">
            <a:avLst/>
          </a:prstGeom>
        </p:spPr>
        <p:txBody>
          <a:bodyPr wrap="square">
            <a:spAutoFit/>
          </a:bodyPr>
          <a:lstStyle/>
          <a:p>
            <a:pPr algn="just">
              <a:spcBef>
                <a:spcPct val="50000"/>
              </a:spcBef>
              <a:defRPr/>
            </a:pP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Sastāda 5-15% no limfocītiem. Virsmas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imunoglobulīns</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sIg</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vai B šūnu receptors (BCR), kas nosaka antigēna specifiskumu. Specifiski B šūnu virsmas marķieri – CD19 un CD20. Galvenā loma aizsardzībā pret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ekstracelulāriem</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patogēniem.</a:t>
            </a:r>
          </a:p>
          <a:p>
            <a:pPr algn="just">
              <a:spcBef>
                <a:spcPct val="50000"/>
              </a:spcBef>
              <a:defRPr/>
            </a:pP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Galvenā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efektorā</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funkcija – antivielu produkcija, taču ir iesaistītas arī antigēnu prezentēšanā un imūnās reakcijas regulēšanā.</a:t>
            </a:r>
          </a:p>
          <a:p>
            <a:pPr algn="just">
              <a:spcBef>
                <a:spcPct val="50000"/>
              </a:spcBef>
              <a:defRPr/>
            </a:pP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B šūnas nepārtraukti veidojas kaulu smadzenēs, cirkulē asinīs un limfātiskajā sistēmā. Sastopot atbilstošo antigēnu aktivējas. Aktivācija var būt T šūnu atkarīga (biežāk) un neatkarīga. Pēc aktivācijas daļa B šūnu kļūst par plazmas šūnām, kas producē  antivielas, daļa paliek perifērijā kā atmiņas šūnas. </a:t>
            </a:r>
            <a:endPar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endParaRPr>
          </a:p>
        </p:txBody>
      </p:sp>
      <p:pic>
        <p:nvPicPr>
          <p:cNvPr id="53256" name="Picture 8" descr="File:T-dependent B cell activation.png"/>
          <p:cNvPicPr>
            <a:picLocks noChangeAspect="1" noChangeArrowheads="1"/>
          </p:cNvPicPr>
          <p:nvPr/>
        </p:nvPicPr>
        <p:blipFill>
          <a:blip r:embed="rId2" cstate="print"/>
          <a:srcRect/>
          <a:stretch>
            <a:fillRect/>
          </a:stretch>
        </p:blipFill>
        <p:spPr bwMode="auto">
          <a:xfrm>
            <a:off x="5080000" y="3810000"/>
            <a:ext cx="4064000" cy="3048000"/>
          </a:xfrm>
          <a:prstGeom prst="rect">
            <a:avLst/>
          </a:prstGeom>
          <a:noFill/>
        </p:spPr>
      </p:pic>
      <p:sp>
        <p:nvSpPr>
          <p:cNvPr id="8" name="Rectangle 7"/>
          <p:cNvSpPr/>
          <p:nvPr/>
        </p:nvSpPr>
        <p:spPr>
          <a:xfrm>
            <a:off x="228600" y="4114800"/>
            <a:ext cx="4152900" cy="1938992"/>
          </a:xfrm>
          <a:prstGeom prst="rect">
            <a:avLst/>
          </a:prstGeom>
        </p:spPr>
        <p:txBody>
          <a:bodyPr wrap="square">
            <a:spAutoFit/>
          </a:bodyPr>
          <a:lstStyle/>
          <a:p>
            <a:pPr algn="just">
              <a:spcBef>
                <a:spcPct val="50000"/>
              </a:spcBef>
              <a:defRPr/>
            </a:pPr>
            <a:r>
              <a:rPr lang="lv-LV" b="1" dirty="0" smtClean="0">
                <a:solidFill>
                  <a:srgbClr val="800000"/>
                </a:solidFill>
                <a:effectLst>
                  <a:outerShdw blurRad="38100" dist="38100" dir="2700000" algn="tl">
                    <a:srgbClr val="000000"/>
                  </a:outerShdw>
                </a:effectLst>
                <a:latin typeface="Arial" pitchFamily="34" charset="0"/>
                <a:ea typeface="Verdana" pitchFamily="34" charset="0"/>
                <a:cs typeface="Arial" pitchFamily="34" charset="0"/>
              </a:rPr>
              <a:t>Plazmas šūnas </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atrodas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limfoīdajos</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orgānos vai audos,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neekspresē</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virsmas </a:t>
            </a:r>
            <a:r>
              <a:rPr lang="lv-LV"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Ig</a:t>
            </a:r>
            <a:r>
              <a:rPr lang="lv-LV"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nereaģē uz antigēna stimulāciju, dzīvo – dažas dienas līdz mēnešus.</a:t>
            </a:r>
          </a:p>
          <a:p>
            <a:pPr algn="just">
              <a:spcBef>
                <a:spcPct val="50000"/>
              </a:spcBef>
              <a:defRPr/>
            </a:pPr>
            <a:endPar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users.rcn.com/jkimball.ma.ultranet/BiologyPages/C/ClonalSelection.jpg"/>
          <p:cNvPicPr>
            <a:picLocks noChangeAspect="1" noChangeArrowheads="1"/>
          </p:cNvPicPr>
          <p:nvPr/>
        </p:nvPicPr>
        <p:blipFill>
          <a:blip r:embed="rId2" cstate="print"/>
          <a:srcRect/>
          <a:stretch>
            <a:fillRect/>
          </a:stretch>
        </p:blipFill>
        <p:spPr bwMode="auto">
          <a:xfrm>
            <a:off x="764241" y="1422496"/>
            <a:ext cx="7615517" cy="5435504"/>
          </a:xfrm>
          <a:prstGeom prst="rect">
            <a:avLst/>
          </a:prstGeom>
          <a:noFill/>
        </p:spPr>
      </p:pic>
      <p:sp>
        <p:nvSpPr>
          <p:cNvPr id="3" name="Rectangle 2"/>
          <p:cNvSpPr/>
          <p:nvPr/>
        </p:nvSpPr>
        <p:spPr>
          <a:xfrm>
            <a:off x="1695450" y="0"/>
            <a:ext cx="5753100" cy="584775"/>
          </a:xfrm>
          <a:prstGeom prst="rect">
            <a:avLst/>
          </a:prstGeom>
        </p:spPr>
        <p:txBody>
          <a:bodyPr wrap="square">
            <a:spAutoFit/>
          </a:bodyPr>
          <a:lstStyle/>
          <a:p>
            <a:pPr marL="0" lvl="8" algn="ctr"/>
            <a:r>
              <a:rPr lang="lv-LV" sz="32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B šūnu </a:t>
            </a:r>
            <a:r>
              <a:rPr lang="lv-LV" sz="3200" b="1" dirty="0" err="1"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klonālā</a:t>
            </a:r>
            <a:r>
              <a:rPr lang="lv-LV" sz="32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 selekcija</a:t>
            </a:r>
          </a:p>
        </p:txBody>
      </p:sp>
      <p:sp>
        <p:nvSpPr>
          <p:cNvPr id="4" name="Rectangle 3"/>
          <p:cNvSpPr/>
          <p:nvPr/>
        </p:nvSpPr>
        <p:spPr>
          <a:xfrm>
            <a:off x="266700" y="685800"/>
            <a:ext cx="8496300" cy="707886"/>
          </a:xfrm>
          <a:prstGeom prst="rect">
            <a:avLst/>
          </a:prstGeom>
        </p:spPr>
        <p:txBody>
          <a:bodyPr wrap="square">
            <a:spAutoFit/>
          </a:bodyPr>
          <a:lstStyle/>
          <a:p>
            <a:pPr algn="ctr">
              <a:spcBef>
                <a:spcPct val="50000"/>
              </a:spcBef>
              <a:defRPr/>
            </a:pP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Imunoglobulīnu</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repertuārs: ~ 1 ×10</a:t>
            </a:r>
            <a:r>
              <a:rPr lang="lv-LV" sz="2000" b="1" baseline="30000"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8</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varianti; asinīs cirkulē ~ 3×10</a:t>
            </a:r>
            <a:r>
              <a:rPr lang="lv-LV" sz="2000" b="1" baseline="30000"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9</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B šūnu; katram antigēnam ~ 30 šūnas?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ntibody"/>
          <p:cNvPicPr>
            <a:picLocks noChangeAspect="1" noChangeArrowheads="1"/>
          </p:cNvPicPr>
          <p:nvPr/>
        </p:nvPicPr>
        <p:blipFill>
          <a:blip r:embed="rId2" cstate="print"/>
          <a:srcRect/>
          <a:stretch>
            <a:fillRect/>
          </a:stretch>
        </p:blipFill>
        <p:spPr bwMode="auto">
          <a:xfrm>
            <a:off x="6019800" y="1143000"/>
            <a:ext cx="2548888" cy="2514600"/>
          </a:xfrm>
          <a:prstGeom prst="rect">
            <a:avLst/>
          </a:prstGeom>
          <a:noFill/>
          <a:ln>
            <a:noFill/>
          </a:ln>
        </p:spPr>
      </p:pic>
      <p:sp>
        <p:nvSpPr>
          <p:cNvPr id="3" name="Rectangle 2"/>
          <p:cNvSpPr/>
          <p:nvPr/>
        </p:nvSpPr>
        <p:spPr>
          <a:xfrm>
            <a:off x="1695450" y="228600"/>
            <a:ext cx="5753100" cy="584775"/>
          </a:xfrm>
          <a:prstGeom prst="rect">
            <a:avLst/>
          </a:prstGeom>
        </p:spPr>
        <p:txBody>
          <a:bodyPr wrap="square">
            <a:spAutoFit/>
          </a:bodyPr>
          <a:lstStyle/>
          <a:p>
            <a:pPr marL="0" lvl="8" algn="ctr"/>
            <a:r>
              <a:rPr lang="lv-LV" sz="32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Kā darbojas antivielas?</a:t>
            </a:r>
          </a:p>
        </p:txBody>
      </p:sp>
      <p:sp>
        <p:nvSpPr>
          <p:cNvPr id="4" name="Rectangle 3"/>
          <p:cNvSpPr/>
          <p:nvPr/>
        </p:nvSpPr>
        <p:spPr>
          <a:xfrm>
            <a:off x="228600" y="1371600"/>
            <a:ext cx="5257800" cy="5170646"/>
          </a:xfrm>
          <a:prstGeom prst="rect">
            <a:avLst/>
          </a:prstGeom>
        </p:spPr>
        <p:txBody>
          <a:bodyPr wrap="square">
            <a:spAutoFit/>
          </a:bodyPr>
          <a:lstStyle/>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Antivielas – antigēna saistība – spēcīgākā dabā esošo makromolekulu saistība.</a:t>
            </a:r>
          </a:p>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Antivielas saistās pie baktērijām, vīrusiem, tādējādi tos iezīmējot iznīcināšanai vai neitralizējot.</a:t>
            </a:r>
          </a:p>
          <a:p>
            <a:pPr algn="just">
              <a:spcBef>
                <a:spcPct val="50000"/>
              </a:spcBef>
              <a:defRPr/>
            </a:pP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Inaktivē</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cirkulējošus toksīnus.</a:t>
            </a:r>
          </a:p>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Uz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makrofāgiem</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NK un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dendrītiskajām</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šūnām ir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Fc</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receptori – šo receptoru aktivācija stimulē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fagozitozi</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un aktivē šīs šūnas.</a:t>
            </a:r>
          </a:p>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Antivielu saistīšanās pie vīrusa virsmas var “neitralizēt” tā spēju inficēt šūnas.</a:t>
            </a:r>
          </a:p>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Antivielas ir viens no komplementa sistēmas aktivēšanas mehānismiem.</a:t>
            </a:r>
          </a:p>
        </p:txBody>
      </p:sp>
      <p:pic>
        <p:nvPicPr>
          <p:cNvPr id="51202" name="Picture 2" descr="File:Fc receptor schematic.svg"/>
          <p:cNvPicPr>
            <a:picLocks noChangeAspect="1" noChangeArrowheads="1"/>
          </p:cNvPicPr>
          <p:nvPr/>
        </p:nvPicPr>
        <p:blipFill>
          <a:blip r:embed="rId3" cstate="print"/>
          <a:srcRect/>
          <a:stretch>
            <a:fillRect/>
          </a:stretch>
        </p:blipFill>
        <p:spPr bwMode="auto">
          <a:xfrm>
            <a:off x="5943600" y="3962400"/>
            <a:ext cx="2895600" cy="2692909"/>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5450" y="0"/>
            <a:ext cx="5753100" cy="584775"/>
          </a:xfrm>
          <a:prstGeom prst="rect">
            <a:avLst/>
          </a:prstGeom>
        </p:spPr>
        <p:txBody>
          <a:bodyPr wrap="square">
            <a:spAutoFit/>
          </a:bodyPr>
          <a:lstStyle/>
          <a:p>
            <a:pPr marL="0" lvl="8" algn="ctr"/>
            <a:r>
              <a:rPr lang="lv-LV" sz="32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T šūnas</a:t>
            </a:r>
          </a:p>
        </p:txBody>
      </p:sp>
      <p:sp>
        <p:nvSpPr>
          <p:cNvPr id="3" name="Rectangle 2"/>
          <p:cNvSpPr/>
          <p:nvPr/>
        </p:nvSpPr>
        <p:spPr>
          <a:xfrm>
            <a:off x="457200" y="762000"/>
            <a:ext cx="8305800" cy="2554545"/>
          </a:xfrm>
          <a:prstGeom prst="rect">
            <a:avLst/>
          </a:prstGeom>
        </p:spPr>
        <p:txBody>
          <a:bodyPr wrap="square">
            <a:spAutoFit/>
          </a:bodyPr>
          <a:lstStyle/>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T šūnu priekšteči veidojas kaulu smadzenēs, tad ceļo uz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tīmusu</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kur notiek pozitīvā (pazīst MHC) un negatīvā (nepazīst savus peptīdus) selekcija.  Antigēna atkarīgā aktivācija –  limfmezglos, liesā, SLO.</a:t>
            </a:r>
          </a:p>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T šūnu marķieris – T šūnu receptors (TCR). Divi TCR veidi - </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sym typeface="Symbol"/>
              </a:rPr>
              <a:t> un  - attiecīgi  T šūnas (90-95%) un  T šūnas (5-10%). </a:t>
            </a:r>
          </a:p>
          <a:p>
            <a:pPr algn="just">
              <a:spcBef>
                <a:spcPct val="50000"/>
              </a:spcBef>
              <a:defRPr/>
            </a:pPr>
            <a:endPar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endParaRPr>
          </a:p>
        </p:txBody>
      </p:sp>
      <p:pic>
        <p:nvPicPr>
          <p:cNvPr id="55299" name="Picture 3"/>
          <p:cNvPicPr>
            <a:picLocks noChangeAspect="1" noChangeArrowheads="1"/>
          </p:cNvPicPr>
          <p:nvPr/>
        </p:nvPicPr>
        <p:blipFill>
          <a:blip r:embed="rId2" cstate="print"/>
          <a:srcRect/>
          <a:stretch>
            <a:fillRect/>
          </a:stretch>
        </p:blipFill>
        <p:spPr bwMode="auto">
          <a:xfrm>
            <a:off x="4572000" y="3200400"/>
            <a:ext cx="4378324" cy="2667000"/>
          </a:xfrm>
          <a:prstGeom prst="rect">
            <a:avLst/>
          </a:prstGeom>
          <a:noFill/>
          <a:ln w="9525">
            <a:solidFill>
              <a:schemeClr val="bg1">
                <a:lumMod val="65000"/>
              </a:schemeClr>
            </a:solidFill>
            <a:miter lim="800000"/>
            <a:headEnd/>
            <a:tailEnd/>
          </a:ln>
        </p:spPr>
      </p:pic>
      <p:sp>
        <p:nvSpPr>
          <p:cNvPr id="6" name="Rectangle 5"/>
          <p:cNvSpPr/>
          <p:nvPr/>
        </p:nvSpPr>
        <p:spPr>
          <a:xfrm>
            <a:off x="457200" y="3200400"/>
            <a:ext cx="3886200" cy="2092881"/>
          </a:xfrm>
          <a:prstGeom prst="rect">
            <a:avLst/>
          </a:prstGeom>
        </p:spPr>
        <p:txBody>
          <a:bodyPr wrap="square">
            <a:spAutoFit/>
          </a:bodyPr>
          <a:lstStyle/>
          <a:p>
            <a:pPr algn="just">
              <a:spcBef>
                <a:spcPct val="50000"/>
              </a:spcBef>
              <a:defRPr/>
            </a:pPr>
            <a:r>
              <a:rPr lang="lv-LV" sz="2000" b="1" dirty="0" smtClean="0">
                <a:solidFill>
                  <a:srgbClr val="800000"/>
                </a:solidFill>
                <a:effectLst>
                  <a:outerShdw blurRad="38100" dist="38100" dir="2700000" algn="tl">
                    <a:srgbClr val="000000"/>
                  </a:outerShdw>
                </a:effectLst>
                <a:latin typeface="Arial" pitchFamily="34" charset="0"/>
                <a:ea typeface="Verdana" pitchFamily="34" charset="0"/>
                <a:cs typeface="Arial" pitchFamily="34" charset="0"/>
                <a:sym typeface="Symbol"/>
              </a:rPr>
              <a:t>Ko-receptori CD4 un CD8.  </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CD4+ T šūnas – funkcionāli ļoti dažādi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subseti</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kas regulē imūno atbildi; </a:t>
            </a:r>
          </a:p>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CD8+ T šūnas –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citotoksiskie</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T limfocīti</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077218"/>
          </a:xfrm>
          <a:prstGeom prst="rect">
            <a:avLst/>
          </a:prstGeom>
        </p:spPr>
        <p:txBody>
          <a:bodyPr wrap="square">
            <a:spAutoFit/>
          </a:bodyPr>
          <a:lstStyle/>
          <a:p>
            <a:pPr algn="ctr"/>
            <a:r>
              <a:rPr lang="lv-LV" sz="32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Imunoloģijas aizsākumi meklējami senajā Grieķijā un Ķīnā</a:t>
            </a:r>
            <a:endParaRPr lang="en-US" dirty="0"/>
          </a:p>
        </p:txBody>
      </p:sp>
      <p:pic>
        <p:nvPicPr>
          <p:cNvPr id="92162" name="Picture 2" descr="Picture"/>
          <p:cNvPicPr>
            <a:picLocks noChangeAspect="1" noChangeArrowheads="1"/>
          </p:cNvPicPr>
          <p:nvPr/>
        </p:nvPicPr>
        <p:blipFill>
          <a:blip r:embed="rId2" cstate="print"/>
          <a:srcRect/>
          <a:stretch>
            <a:fillRect/>
          </a:stretch>
        </p:blipFill>
        <p:spPr bwMode="auto">
          <a:xfrm>
            <a:off x="228600" y="1447800"/>
            <a:ext cx="4114800" cy="4649491"/>
          </a:xfrm>
          <a:prstGeom prst="rect">
            <a:avLst/>
          </a:prstGeom>
          <a:noFill/>
        </p:spPr>
      </p:pic>
      <p:sp>
        <p:nvSpPr>
          <p:cNvPr id="5" name="Rectangle 4"/>
          <p:cNvSpPr/>
          <p:nvPr/>
        </p:nvSpPr>
        <p:spPr>
          <a:xfrm>
            <a:off x="4572000" y="1295400"/>
            <a:ext cx="4343400" cy="5632311"/>
          </a:xfrm>
          <a:prstGeom prst="rect">
            <a:avLst/>
          </a:prstGeom>
        </p:spPr>
        <p:txBody>
          <a:bodyPr wrap="square">
            <a:spAutoFit/>
          </a:bodyPr>
          <a:lstStyle/>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Senie grieķi (5. gs PK) </a:t>
            </a:r>
            <a:r>
              <a:rPr lang="lv-LV" sz="2000" b="1" dirty="0" err="1" smtClean="0">
                <a:solidFill>
                  <a:srgbClr val="003300"/>
                </a:solidFill>
                <a:effectLst>
                  <a:outerShdw blurRad="38100" dist="38100" dir="2700000" algn="tl">
                    <a:srgbClr val="000000"/>
                  </a:outerShdw>
                </a:effectLst>
                <a:latin typeface="Arial" pitchFamily="34" charset="0"/>
                <a:cs typeface="Arial" pitchFamily="34" charset="0"/>
              </a:rPr>
              <a:t>novēroja,ka</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tie cilvēki, kas izslimojuši mēri, otrreiz vairs nesaslima.</a:t>
            </a:r>
          </a:p>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Taču pirmie mēģinājumi “imunizēt” tika veikti Ķīnā 10. gs.</a:t>
            </a:r>
            <a:endParaRPr lang="lv-LV" sz="2000" b="1" i="1" dirty="0" smtClean="0">
              <a:solidFill>
                <a:srgbClr val="003300"/>
              </a:solidFill>
              <a:effectLst>
                <a:outerShdw blurRad="38100" dist="38100" dir="2700000" algn="tl">
                  <a:srgbClr val="000000"/>
                </a:outerShdw>
              </a:effectLst>
              <a:latin typeface="Arial" pitchFamily="34" charset="0"/>
              <a:cs typeface="Arial" pitchFamily="34" charset="0"/>
            </a:endParaRPr>
          </a:p>
          <a:p>
            <a:pPr algn="just">
              <a:spcBef>
                <a:spcPct val="50000"/>
              </a:spcBef>
              <a:defRPr/>
            </a:pPr>
            <a:r>
              <a:rPr lang="lv-LV" sz="2000" b="1" i="1" dirty="0" err="1" smtClean="0">
                <a:solidFill>
                  <a:srgbClr val="003300"/>
                </a:solidFill>
                <a:effectLst>
                  <a:outerShdw blurRad="38100" dist="38100" dir="2700000" algn="tl">
                    <a:srgbClr val="000000"/>
                  </a:outerShdw>
                </a:effectLst>
                <a:latin typeface="Arial" pitchFamily="34" charset="0"/>
                <a:cs typeface="Arial" pitchFamily="34" charset="0"/>
              </a:rPr>
              <a:t>Variolation</a:t>
            </a:r>
            <a:r>
              <a:rPr lang="lv-LV" sz="2000" b="1" i="1" dirty="0" smtClean="0">
                <a:solidFill>
                  <a:srgbClr val="003300"/>
                </a:solidFill>
                <a:effectLst>
                  <a:outerShdw blurRad="38100" dist="38100" dir="2700000" algn="tl">
                    <a:srgbClr val="000000"/>
                  </a:outerShdw>
                </a:effectLst>
                <a:latin typeface="Arial" pitchFamily="34" charset="0"/>
                <a:cs typeface="Arial" pitchFamily="34" charset="0"/>
              </a:rPr>
              <a:t> </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apzināta personas inficēšana ar slimības izraisītāju kontrolētos apstākļos</a:t>
            </a:r>
          </a:p>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Ieelpojot baku kreveļu pulveri, cilvēks saslima vieglā formā, izveseļojās un otrreiz vairs nesaslima.</a:t>
            </a:r>
          </a:p>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Tomēr nav nekādu liecību par to, ka viņi būtu zinājuši, kas ir slimības izraisītājs un kas pasargā no saslimšanas.</a:t>
            </a:r>
            <a:endParaRPr lang="lv-LV" sz="2000" b="1" dirty="0">
              <a:solidFill>
                <a:srgbClr val="003300"/>
              </a:solidFill>
              <a:effectLst>
                <a:outerShdw blurRad="38100" dist="38100" dir="2700000" algn="tl">
                  <a:srgbClr val="000000"/>
                </a:outerShdw>
              </a:effectLst>
              <a:latin typeface="Arial" pitchFamily="34" charset="0"/>
              <a:cs typeface="Arial" pitchFamily="34" charset="0"/>
            </a:endParaRPr>
          </a:p>
        </p:txBody>
      </p:sp>
      <p:sp>
        <p:nvSpPr>
          <p:cNvPr id="92168" name="AutoShape 8" descr="data:image/jpeg;base64,/9j/4AAQSkZJRgABAQAAAQABAAD/2wCEAAkGBxQTEhUUExQWFRUXGBcYFxcYGBgaHBoXGBcYFxccFxkYHSggGBolHRcXIjEhJSkrLi4uFx8zODMsNygtLisBCgoKDg0OGxAQGywkHyQsLCwsLCwsLCwsLCwsLCwsLCwsLCwsLCwsLCwsLCwsLCwsLCwsLCwsLCwsLCwsLCwsLP/AABEIARUAtgMBIgACEQEDEQH/xAAcAAABBQEBAQAAAAAAAAAAAAAEAAIDBQYBBwj/xAA7EAABAwIEBAQEBAUEAgMAAAABAgMRACEEEjFBBVFhcQYTIoEykaGxQsHR8BQjUmLhB3KC8TOSJKLC/8QAGQEAAwEBAQAAAAAAAAAAAAAAAgMEAQAF/8QAJxEAAgICAgICAgMAAwAAAAAAAAECEQMhEjEEQSJRE2EygZEjQnH/2gAMAwEAAhEDEQA/APFRXa5Xa4UKlXYpRXUccpRTgKkQ3eto4iCa6RNEoYPKicLgZ5CBJJ0A/M8h1FbSOpleGTT0tDv9KJVBJy2AnXX3riWDaASToAJJrqRxAcP1ntNNLPWj3cCpIuDbXpOgPWohh5Bv0jr+/tXaOaAy1XMlGM4XMeg1NMcRFdSOByjrflTFoijC1FQuAV1HA9KnhNcy0NHHAK5T8lNIrqOHpNOqIU/NRJmEaqVdNcoAhwFdiugV2KOgbORXQmnAU6tSOs4lNWHCW0lxOYSJv2En62HvQYG1GYdBCcwB/en51j6NitmvdwSEMqywTJk2sAJtVcMH/KAEStSidrA5ED7mhsBiT/DrvMrEj2Kvv+dLF4rMwjmFKCo6qCvz/cUI5smwPDEDNnuAoAnoTeD2T9aKXgk4dSXVQSTKI2skjTkD86y68YszJN9alcxqiEg3jnP05VzRiaL/AIhxJC2ySEiBaB+IkST1GUn5Des1aYJiBFr3olqFwCCLzIuJOlqjVhyk6X2/ZFYpIxpvZK29DZSOkD7zzN6Jw/DkhGddydBOnsKCbKBBXPWNat8LxlATkyJ5A333gG57mts5V7KXGC94/IfS9BqRWixHC0LjIsTe0GTJmTEgdqrV8PKTf/P/AK6/OtTBcWVwbjWnZRv8/wBKnW2BvJqEon/FFYNHFQdKj8upEpHb9/WiA3BsZE2MRPsb1zaOSsGSzTvKoop+ZphRQ8guJAGqVTUq7kdxAhXYpAU8UdCzgFPCa5FOSK41DkJ6+16MgwRYTc3odJgSfapMOZIkx1oGxiQVglFBKTdKoPO4Bi/ZRHvUWKaUkn+lV/39asWFHSfvB56VdNYVGUSdtDf2pTmOjisxIaPKpP4NVrG/7H3FbVvgCSQRbXtzq6TgkDJmSkTaTMC2quZ0v9qB52MXi/Zi+ENNtJUXYUSBlExuLyDa01xrK8SFWJ+EzcHaTvyorjXB3LuBPpNwJgZZgW+R96rBhSgmSAoQYP5H3oVK9nOLWq0Oc4clJhRIO1pB+ehtRWBbw6dULUQJgnQ/8Rp0Jq3bwn8U0cwPnIsoaZgP/wBCxms3isOtKlIMyCRfeL36xcGmqVi5Q47ovcTxcqH8psJ0SYSltI1I71R4xDhMEECJ0JHcc6jwuJcSTYEixnoe9uVqOUsOwCrL1UsbC8jNfSjAeykW0ffrb70/+DWRJB209Q6aTVpieGJRo80qRpIJHt/mqvE4EpvMg6f9USYDTBXE7EKnkYpNvxYz33H6iuKI5H5/4pog96IAJQaKKai4a/llJg8pEieXv+lEKWkgwIPKlS0xyVoDWKVOVSrrMoBAp6rU0V2nCCRCZpwRFMbFWjoBQQoQsQQRuOtBKVMbGNorVm/apWE3qHejcDr+tDkdIKCtlpw5omybTv25da0LfhjEEix99fkab4fwJScyYAtCjO19K9L4Xi/MSM5hUCZgb7Ae4qGUn6LlHitmR4fwVaCQoxEAEjWek66UfjG1ZClQN9JBTI3yzqa1mGwyiTIRlJ+IEzrOhHMUzFYQrJCkBSdAom4NtRH1oOwlkpnl2PaBImwA3vYWgT2161TPN55IKhfKbDpoNq9B8T8JSyM4AygDPmULExBE6i9YZ9CHFjKuCqbDmKM1tS2g7hOIUypBUUlClG+lhAPuJmiOIYJKX3EkDmD0nY9JN+UVHw7Dha1tKUDCTFjdQvAA/EZj/qhMa8pLoReUiBIi2mh1lJHyo4sySB+IcASCkpUSVg5hlsLbKm/OqnE8BWLAEx99YjnBrZ4VClNpBITkBVy2yn7aUDjOI6KiHAIWD8K0zIgjcRbtTFMVPEqMeeGm8QY1IvHflpQi2VIMXE6d6usbxCHC4JhcKUOuirbTM+9ErZDzJiM6SCDpaQAb9we1PjImlBejLrTv733qNSIP6fOjMWzATzgz8/38zQZNqYmIao4k/Pb9KsXHs2VRPxCTb8QMK+31qqmj21/ywOS7dM4/VJ+dDJWbBkqkxrSo1IlICgLc/wDFcpVj6KGKeBXK6KoJkPSan845cpqBQriqFqw06HJFXPAwSq8QOf7vaqZFX+ClAQWwFKHqVNxO0ztSM7H+Otm44biEYhpDQcAIBSVaJTe0QNe9WWAwbTKCc63XEiVHMAkQdhaTB33O1Yp/FtJZSllSkuSfMBA9SrREQQAdBv8Aa0weDeQrzHUpyEXCcy0KBj4lJnJByyFxFqiaPQu6RrkHDFYWvErKSo5mlKKchFpIBkj3NG8SeeYPmsJDrEerKoSlKtZBOgNwRNqxpDC0mSlrdOclQLqCZKVJ5222O9X3hXCtuqC8MFI9RTiAtRUFJsoZTaRoBYQCZFC9HOP2S4/jzWIbjJ5mX1BAOUwNM5NrSdOVY/xC6hlUJSAhRCgpImJAKhO8a/KvTuKKaCFMkBoKBEqKAOwANu5gRzrH4jwwhplRddzAAqbSnKIKgAegJMDrRRmYor1oz2CdwoIWl50kTCrJJUf6ZmB3H4etVuNyB9GR1awV5cytYBATp3i1E8QwHoUuYUgyppO7dsqgtIAVExN6rcbifNWzlBSlBMCADGYRMWJ9qYuwZaRumQhDKFPetslU5YkDXfvVFx8suglgfD1OYiAbg/u1H4jKpoBwqSkgEiTcG0CBc87A3E1n8VhHG1hKm1IBSbk/Ek2BIixE78qz2Eyk4ofRpoYn/ik/OifDTskgmLR9D+QqPjd8iE/CkXOkqUTJ6/4orhWCDbZWsE9LibXk/hGUGTVceiJp8ym4gDYq/pj5EiP1quzzPb7cqIxj5WoqPYAWAHQbChkyL8qelolk7YyL0c0n+S5/vbj5O/rQijJtvFqsHPQ1lMElSbTplCpnmfWKxs6K7LXApzoBF7Ce9KqXDYjLqT8qVA1+hymq2CxTwmpAmB1NNJo7FUKo1GnzTCK1GMe1qK1mCbc+BoSDAXF76VmMEmVidJrYcI4iG1qhJSojKSFR6bHX2B61L5G3RZ42kP8A4BSCVKS3JhDgWdpAhKSLGwO1jyvUvD28jiEYdKSpRVJJSgEaQZPwwOZm9DY1xIWVF3MtQBAToRMZTMwY/e1RscPzIKrF2xEKygDdMT7zSHFlKlukbP8AhMU27ldYZU0QAQ2BlTKs4WLnNBm3U0Ji8YzmzMvFACwpxtBTlJ0JEwU3AOUEiJ7Vlx4lxFgoKUG0hIy7ZTO1j71fY3Cofl1SWoASTlVkyhxFlRETm1M8utKcfsZGV9Fo+vMEKxLAcLgTC4UrPCrEkH4gLTvVJ4h4m2CpCQ4gJBSBK8nMxABAk6dNq03A8c0vDfwxcX5iTmTkA2SDAg+nSszjeONQpsrK0lWYLNykxp6hKttZ+lYuwm9GfwriikhLi84+BIMDKOqiFZSZMDnpTuBrBxUOXIgKTdVgpJcAJ3ypImhMXxklHllCCJlJCQDOslQud7TQGCdKMywYOk9zJ+gNURi6sllNWj07GYZhgF3ziGzcIm5TNwNcuuoF4HKsviscp5S1JUtSb5QYKkj+8i22tVjTzzyPUokpMAEpsFDUDNmJ9qWJZDTeVxLqHFK1+FJQm0REkzv0oP46GOXLfoGxmIgwCCo6qG3ab/YVHieLKyeWPxCCd4JlXziO086CxGu86GhXDVmNWiHLNqxKuen7inJBJ78tSToABuaQMadvnr+nzqwb/wDjgKP/AJlJ9IMHIlQ+NXJZGidhc6imtiEh72GLfxRngZssC5MgGN+3InuJjBcJjQX29RMn5CB/xrrKp9REpTf/AHKPPvv0EVNhW85JJvr1J6dTS26HJcuiBxgAAhaVTtcEHkZA+ki9co8cMN9jyFKs5G8H9Fe2yVGP2P0qxRhmUEl0lVhCUGLxuTp7VzDKCkLXACUAQOaiSBPM7+1CrzLvCRHKBW27MpJEbigScqco7k/U0MRVpi2A00kaqXM9AI06yfp1qrNFEGQfwlu+blp31vVwj1IymygfimwF4Bqv4UkgCBOpPQafvvSdwy1aTG0Ayb7c9akm3KdIrx/GFs0eAxODbSpt9KVkpJbcQTIVGio3mNRvVFxTy5JYzJQNZUZkxtMm8iwjSqry9Te1Q5qZHE/TFzzLpot+G8VW1qCUEwrmRuNfzozhQLghsrLkfAMxzR00HPWqzBILi0pJA0AJsDsL/StXw3CLaUlxlaVKbUZbFl+nWSn92pOT6HYk3v0Q4HjhJSh1a20IBEICc3b1aX+lQYzizDalhgKNwUrXJUEkQU7COoArWcWxuCxLedbaUYkwoLG6gRdxIFxblzrz3iyXHCXCBluQRERPIaDkKCCTYycpRQ3CONlwk5UpUYlV8v4jAAtMflvVphsaltgZUozHUkA6mTMi/vWbCY59IqxwKWiYeXkSBYATJ6gXF96dKIiEmWzHFG0EHDnylL9K1J9KhJ2I0BBuOg5U3jy20kBRU44APUpUi2ggAW1PMzeu4DEtp9TflyiSMyEEn5/5q44jxDD4hKGWrEnMTCBlVEDLk1G8HTnSm0P4tr0Y3iqAVFQBCSBEnUx6ja2v3qqCb/nyq/4xKnFJWU5hb0kQeotoaiZxLLaT5aZcNitwiw/sAsP9xEjYiqcM9EeeFyB/K8mFLT/MgeW2ofCCLLWJ1m4Se5tAIKpJJUSpRMkzJJPM86kxE5iVRmNzc/Oo1lO2YdCZ+sCKchDCmjlCZ/ED7QSIp/D3A26kmwn6GhwFazp1A1E711TlwdxH60tocnX9GlUkZjZWXYm1dohnHpWkG2aBNKsXRQ0rMq2//JUj+5B+Wb9aiQ4U6bi9RtqMGP3emzTaIrCsc8VJQZmxkcjvQiaeK6gVl0gqtmm4Q2gISojMoiAidxeT0m8bxWlwfhzz3EtuKIGYwLj0nWDoNPqaovDwlbUkCRlJ5QP0racN4ytDymkjNf0Tqb/hPOCLGvPlNq6PVhj5QGP/AOmqsx8p1vstJPz3inH/AEvGX4Wsxi4zQI1337VpWMQ8XMxbWnSQpQAE20119qIw3E3S4sZJSkK3GoFvefvWRzMXPC/0YHj3gdKQlttKA6ZUEAk+kXMk2FWvhdCmAlGQtqJA+AeoDcrHP8hWhwXEG1Yn1oh2Migowf6tJiIj2NHrcCjnIIyjKEmPity6/SgnNvsNJL0CcUwCXWnGyEpa1cOWVZj6so66EnqK8exuHW25kTISc2o/DJBI58u4NeyuqCWADnk5l+gWEkn1GDue0RWEW1nxICzn9KlJAicxvHYGfYVt0dCF/wCmDXwx+6ktr9IEwNBsTy1qrfZKf1619GYTh7fpWvV1IATfQJSRpvaT7UPiPAzPlkJSkq1SfhMzmgkWUJ5jvVOPI/oly449WfPUADVUkf0gX6XMjrRGCxJaUFgaafnevcj4GwqxmUwUqkkg+mZgkEIMQNoiok+GMJmKUNJb8uDmyzmSbRCwQJAnnf59kzRa2jMeKSemeU8Rxy30FYIAA9SQB2EnttWeJykHU6ifuRvXqXjzgjCUeYwUZIBIRYKJOoiw0uOg515W6CTReK7szy/TDMGgKCiSM2sGbjVW3vrOtF4txS25zZvLAlJAMJJsZiSOvUUDwgAPIzEQFCZnTfblNdZcyK9JnboQbEGdqdJbExl8TjyQQozumBGpgg/L86HQCoxIHU9KscYhqJQrumCYPIqIH0kWqEOJyEBxKNDGVUqI2kJ+/KtTMa2DvKSDCStQ3J9N+gBNvf5UqjfsddQD8xP50qNLQtvZ1Kd64RUjSZBjvHTpUZFDewqOU5JvXIrotXM5aZpeAcQS3lKxIEnncaAVs+D8WWqHEoSMpKySmZTe20W5f015xhnJSDH7F61/hLEru3MAiyuV5mNyL/OvLy6s9jx53r0brC8WecW6FpQClHoyQcwEWn4oINLi2KLCUlDZQSZVmSYFvhzaSYBj7UHgeJeS8Q2nOlsD1k2uAFAEXItbsa0b+MTikw2MwAzCRIUctukAnc7UpfsOXxfWjG+chb/nsplxKoU4pQuIAEJ1B5HSKv8AAvF1QabvluSQNTqbdD9awPibjflukBryVWDiYymUi85bX1ncRQjHiVSAFokG8EGDE3mm8dA8o9Xs9m4u2hbBAkZQRm3lI0nlz9hWERgCyorV6VWMkAwCQbDYxmHzoLB+LfMbUkE5kp9KdyBdUczvU3BeOtONOtr9WYAom8KHqBn2FqFt3bNhHjGk7NzwDGNuNpCUlfoIn0gkpAJJAMhXfpVdxTiSGm0hLyoMgMkqk2kpCkjMFiRGY/hN+VTwF0tuKbxDTmZUpDyBBCugt6YIINXL/Bk2W75TjiszalqMekixNzCtzzn3rOVMHirsy2KxuIdccHmqw4QYaSQsqUFAQPUsJMQNzE71ccGxYbaUHXUqcULknaLm9z/kU3j3AloSAHEuEpORpaB5YkpCyFQcpuL9drVjkYcshX8qTIS4swQi9hlIMTAIMzWy+QS6KviWNUlLib5FKkcpGp76fM1k1sk3t84PsDr7VpvEDKhKVKTYBVrxmuU99PlWVXV3iqked5rtkjcgaX1nkKcrLtcDnb5cqgz/APVH4fDJUC4CrICAsCCpIO949PI87VS9bZLHekScIwwdWEZgkqBTBBM2kX7gfKpsBwb1FTih5CILi0kH07JRzcVoB1k2Bp7S2mD5gS4ojMhIMJMkFKlEjMLAnTftVZjsUtQSmAhCbpQmyRI15qUR+Iya5bNdJbOY90uOKXly5iSANANgOgED2pUIZpUa0KbsJmDakDT3LgWpiaUnaHexVw1I8mI6gGo65GMtuCDMCj+4fW35VcIxampCQJKUwdAJNjNZzhjkODrb32qzfcWrMowNAR0v9jXn+RGp2el40/8Aj12bDg3EytWZxSUzBSMoSmVaqnQib6GtxnbYZ/lkt5ilQIJKDEFQEXA5SNK8ewjhZWgKIuPSSSAkRPpjQ1uOCeISlZUn1NgZUzFiQDIvpzpEl9FS+S3/AIAcS4C3iBmI/mXJUkkld9xt96y2N4IttUXkRZQuP6R0kbda9Gb8S4VKULWpPmJOX0pBAg3JmDBmrJviHDX1Id80ZkySCSLnoKasmhM8ab6PMG/CmKyh5sKVlM2BGWDr1rVeH/Aq14pLxT5bPxqTeQvkkHUE37SK9JwvF8OUSlaEoTYZvSPae/1qwUBlmZEagxbvRt2hD+L6oqeJsLbSFoAcIMKGW5TsQAR6h30ms/xfiHltpW6otgkHKUgpUkCDaxGo0J7irziGNebJhvzI1UCAkDmrNETzE1ivECAX2luGASRmbTAKhcCVQCDMztF5qedN9FOFOtj/ABHx9l1KPLfzOCU5pJbzGDZN5BgidBuap8fikuOZ2IgJPxCyyAmVaG+qR3FBcVfbfXkbZSyPUbSpcgDkbjLNrDX2WNwJbyK0CklLbfqUfSIBXsc0SCLVqjXQafoo+NhIJClAlWZUgHc6AH8IM1mSmdL0VjsRLisyRqbCRv70NnT/AE25Sa9TDj4qzx8+TnIYGidAaNwzRaOddhFgIlQI05ZTvUacYkD0tpB/q+I+2eYPah3HCoySSTck3p22JVL/AND8PiEqXKhlSZHpmBINo3F6DxDpIA1yjKD0k1EDRPlkAyLWv3vY0L+ISbkiBIrlENs2mJrlC5bCUdDjIsaYRFX3EcKKp0sEmBSMeVSHZMTiyJZmK4BVg3wpZ1tUh4XFM5JAfjkytTV5hl5hMgQDrvbQihUYYAioSCDItf8A6qfMuatD8L4PZM+8o5U2hI+9NaU6AoiSLkwdNvauIf1KtzeNyNqlwqgRrfrb5jek9LaH9vsrPPIMkTUrOOKVpUEpMEekiUmDMEbir3CusuIyOg5gfjAk+8napeH+GmnXMrb5jclGx3N7Cnc8ftA/hyf9ZAOC8QqLwLgHlqspF8oB0MT+EwfatBhfHLrafKVKkJMBJVI9JFpGqYmpMT/pxk9YeQtsBRMqgmBNhaNhBveqfGcLSkJWlqZgD1kpUqwsEiT7Glz/ABy6Dh+ZXZqcJ/qAFIUh9MBKVBMf3WvYkwJtVE7xFJbVHlqBiMylenUktJjKk3KSSDrzmqfFYRQHmKSlIJIgGcvcajuaFGJvAEkwMxPtp2mlqP0Hza7D8diAtGpKrkqIgm+8GCn2GlQ4/jziwpbi1KcgIRcgJERIHKNhzoRx0Sb6m/UCqt5RJJNPwYuT2TeRm4rRGTXJrtcr0jzDpFdIsKnbR/LM+1QpFDYVHAmrBtwlAECEzturcnc/pQzTJUQBejsO2ZANv3pQTd6GQ0DhoqMcvvSq/ZwaRXKDfocoL2T45E1QYgFJkbVf4o1U4xqxqCDplmVWcZxxI171MMXNUwHqolCtKpaJlJhWIdGvKhn3Ziu5tQaYpNqxHOxB36b70x9c3FOsJmoG1c9KxR3aC5apjm3yNLVO1xBaTIMHWh55U0da3hF+jucl0w97jDipk63nfQjX3+go5jji0paKCQ42pagub3AFhsIG1UcVKkpCTJvt+f761jxx9I380/bJ8XiCuVSZUZVO5Mk/WoNNTb79qYHDcDl+h/Krzw/4WcfUM58tEEkqsYAmydaLhGC+QtTlN1FWB8H4erEOCxyAjMdkjrW0xvhRDjeRKLm6Fp57DtWs4L4dQwlKWkoXmABicxO6ok7HnVwjAxmT8WUyAAsATcgRptepZZrdxK4Y4xjUt32fPXEuGOMrKHBB+h6ihFIgwa998ReGW8Q2UrTEmQoXIPT93rxvxF4cewioWCUH4VwYP6GrcHkKen2Q5vH4bj0UpVUzShAHeoSKJwbJVpVEqoni9l34UwmZ3SYST260Zx3hXlpSsGdzHW81eeFOEkJzRcirviPBQ816bZQcydwQNI5Ujl8h9UjD8JemZ5UqdhMKpMgUqzZTGqOYmgXxY1Y4oUApVeemUTKR9F6JbRzpYpPqqZjearu4okrYwpgjepQ1yvUiESdO1SZJJjUULYaiBPMWmDf70IpiNDVw43Ym9CqZPvRRk0DKNleRflTVGjXGb/a1MRhCVRBk6ACmRkvYuUX6A71acB4C7inEoQIBN1qkIT/uVt0G5rc8A/0+CQl14eYbHyrgC4/8htc/016TgOCtNoACAnQwDAm8TGpvvS8nkpaibHx/cmYvwr/pyhuFugOKBSRmlIFiT6JkA2ub9K3icCJKsiT/AEwBbSRfXSZ7URhWVAqMAzcnQ6QB1olEa/SKmdz2x9qOkDN4RIOZI9Wx0jp2ohDIF7knX/NSJRH6VxxwDW3vH7NHGHEBybBMdhjEpJ7bEH86puL8MbxLRbcE2uIv0PQ1eLxEoUReJFr/AGqgxGPUCspScsGCbCUkQec6/Kkzq7iPxJtUzxDxV4cXhHI+JtUlC+Y69ad4RbBduO1eoeIsOjFtZLGUqiBJSsQUntc+xrA8Mb8lSV5QSk3Har8WVzhT7JcmDhO10ejYPBZERppQvF3MiCpKoMc6lwPERiEZoyiB86rON5Isf3+VJT+RyiZdHGWm5CvUaVOXgm1KKo1pVTsYkyHE3qqfFWmJNqqsUuvOXZRkBEglVGNtiLz/AJobCpOu1WSEQNDent+hEY3sYhjrUvl+r96CnIJ3FhFSJTabRJrhiREWhzkdaYlmIM6/P2o8RPUa2sOtM8klRKZtHtzNadxBmcFmUBuYAHU7Xrf+GuANNpsQp8mCpSbJINkpkcxr061B4W4HmOdYAhQCVHWcub03HMX6aV6BhGzJ0jveR8XtP50ucr0jqURYBKQMk3BvOp631opLZCgQRyg/OR1rrS8wNiCNjGtPUjMLCCOfP970Kj7FuQswOpGYbU5TqMsk206zygb01t8KBBGUp1Bi3+OtRKSkHOQnaDAB+dHddA1fY4BdlZlH+05Yj5UOl9RKipPpFgkwSeZtaocViyslLRTmGqTeZ1Bj9arHeOhHpg5lGPgVA5nYCLaH3pbk+kOjD9Fm3jh5a1kEJBMCIPsDWT8b8TytLgGC3c7SVWA+dG4ziTagFFYIQT2ntvrVJxziTawEKElZGUbyCDSlbkimMKQLwvFobdIEx5cka3iD9aqcZhSHVDY3+YmrbgGEyqK3YkBU9EhUx3MD50Lil5nCT71Zg/kxOfaKxbpR8KiKgLxOpJqbGgUIhVV6JPYVhU26V2pWm4ApVgfRU4tWoqoxjlXniFny3nEHZRrOPKvUONWw8rLDhqPT8jR4nQg9PegMNITIot15RiTJ/dqK9mrSJmzBsJPLauoTmJAAjU20pNqUTYbaVoPDvClKPraNwmCRYkG4I6g/StbSCRX4PAOL+BMf3bcv33rdeGOEBqR5QlQBJJ9arXCgLJTOm9qtuEcLQhISkAEATME2AvGgNhttVo0BCg38zz978qW5NmOSB+HMSEqiDyGg6DnEfej21gKUYOo2JGm0CJmmMISkRlIvcmwk71MykgqhUidNYO966MRcpXYiokHKIJ3Os+21MTigsATB/EJuI1FTKVr0oFONaWrKkgqvIG0c+VY5NGqKfokxSGlALVBjQj/FBcR4r5QOayIsbGTyi+mulAcSWlomFJVJ0MAJUeZA0nYmsxx7jjrDn8xYykekFJhJHQG/Y0O29DlBVss8fxhQ9Q9TZklAKgoRoowka8hfSs5xDiRWkIclqTZJKpSNjfpeZmqnGYrFLIdBWorJ+KwI55dB2qJ3DoAIdc815yQVXhMm8H8R5m+lGoh3XR3HYvJAazKQkCVGwCp1kmYPztUjjqUpzzdIsomVEmxyjb/Iqh/hUoSsOL55E99FLv8ASr/gjSjlUgIWBETe4tHICbxv1o2lQEZyboueGeYUmQRMBsTHIqK+QAAFDYxSc3pJIFpOptVtig4EpbbGYq1OkReT0naq3EN5UgEyZMnrXYZXIPLH4spsaNaFw4vRONVrQmGN6tIG9l4lFqVJs2pV1hjf9R8LldCxoofUVhfxivV/HmDzsEgXTf23rzPheAceWUoSSYknYRzNQYH8RmZbQVh1KSMtomSKt8JwRa/UkW0KjYAzbXWrzA+HWwlKV3X8RNwE6RmI17VtsDgEICUJTIF5IIE9J0HSsc6Cquyh8NeFm0EKdla0ib2A9p+9azDIzmwhIMgxJJjUSbd6f5QCvVcEQAm4B6xRbPJMhPK1vfah2+wW/oY2IVlgafFEkz3ruRMlIzSdTcDp0NMfag7gq/ECQRHQV1T6NFKIMa+uPkd61IF/omKlgXhXIARPeTVdiOIkjI22oG4OYFITzuDc9qIexyQJBJjU5VwOfwi/aq7CY8KClXiTBIiR2O1DOTSGY4XuiV3ElhslMqVrcyT7k1QueJxmUhxGRS9DqTGwKbBW9GcV42hIyayYmEm50m8p+lVPEMCw5/5YUkXIBTmtfYwD2NDFfY9JV+ysfU6+sqbMFEDM6vMlG5ukQD2oV3FsNCXlfxDggyZSgD3lRHWncSw6FpKWnSw2kWbSrPJ1JVAgGNe4obh0KBSFkuSYSoZlKM2UpIBKveEimpGNgznidLir5TNgdQgD+kGNY30qr9aj6WyhKiCXCPwnZERaTom071Y8ZYYEJSnz8QJUpIvKt5Si0DfX3pp4m4rO1iCEZ0AFsFObeASDCE6W+gpiX0JbvTYbg2GCo5m28yQEpCiDvcuEXUbRa0mJo5l8tKAQlK1XBypypE6QDYJudp3qu4Xh8hQtbjPwZTBOYEXASrLA3jLMe9XA4jhm0gEhJMXzSQnnHW9zE2tWPoOLV7CXuLoQAgAlyIUQNJtabDudKquJgSVApOibGYgG1rVLjMWwsq8tQI3FjbckptHvVSrGoyhCTdMg2IAGwF9h96zCvlQeVrjYNiFCL0LhviqVxQM1A0u9XEF7L9o2pVUPYsilXWjXJnoWPxQcCkgFQAIPU8h+tc4FwhCEZGkxus/kLzRYwwSoKiQBe8QaKw6XUpJbSEzeLT/x3ivLitUWSf0EKwiFDIEzzi1us0RhGimRni/w+kx2kSaYlsFAWDlMDRWt9CQZ+lOLCs2dspkW9cmd4kXmtS2JbtE7Lp0KCVcyQBG2lx2ipV+YhJKdLmIE9YNQDGnRYAPRWm+9CnjCFKKFLSekKv8A+o1owab9BbHG2iYKVJgT6kqHe5FAcR8QMoMKfCBeUykz9CftUHEOL5YhsxMSs5Qexv8Aas5i323DLSVTJJtMnSJy/nXcnQyOJNlmx4kbcJGVU7eaV5SNsqQk3p+B4wkZ5krzWSmIAG5zBPfaqHEYltshWd8LTr5doHJSiDFZ/jHEG3lFUNoCbglS1rMbLOpnkbChqxrSjo0fHuMJd9Kcy1aArv6piwSAkR8qzXEXMQkhCywqBBgD/wC2XW+1Qrx5UmR5bTKfiU0EhXQSq6ln3gUKjiTeQggoRBJcICnFnYJmAB2HzNGov0C5qh+F40GkqSXLg6BETeRJA5yfy3qTF+IgE5kKyqXZRTCZHNWX1QPaZrIOLkkjnTEiq44FVsil5EukXmL49CcmGSWkkQ4oH1uG3xK1joIF9Kfwbwpi8WhTjCAsAgEZgFE9AdupiouEBDCwvEMeYg6BRIAP90d61uA4xgi5mS69hvSAryyq45CIzJHW4oZS4/xX9mxhy/k/6KPgXCSDmd89flrhbDQWVpBkSRlIFxzrUp4cwtceUWQYEPFRWbnUKJI7VHjPFRaVGDeSqUQpawSqJ9M5PSojUEgRJ1mucP4qw6nNilpKwQk6Ek6pKvMO/QGI2pUm5FGNKLD3MJh0BRbKi2j0qWlNs0aCKqeI8NSPUBKykkAf06kke2tH47ijpIUkhaSCgIbTGRMn1XmJtMmYjSgHsaEykSoqBCzskxpPLpQwj8kNlK4OygWqJrjBpYkihncTlFqtogbGcTxcGBXap3nCozSrVEVKbbPoZthTqHCVQb6Dlbn0qDhePK1qbIEpHxjXlvIFKlXm0eh2nYYphDJzBKSqSJIv/wB0BjsQouqhSkDKCQkxNjrSpVzNx7exKShUJymIvdJJtzUkmshxXGLYSQiCCb5hM96VKtDh0yta4k4QpZNyLRaByEzA7UbhC55JdU5nUJ+MEwI0TcZdaVKjrZxkncUTK4lSiTJJgRyTMVBwxsvrUgqygJUswNYvBiKVKixrTJ27kkB49soVlmQBI2iRPWg3HCoyTJ60qVV4lqyTL3QgK1Ph7hqcgcN1GYnaDt1trSpUrO2U+LFNmiwrYX0Nr96ewsBwhSEKyykEpTabWkGDeuUqniWTLdltKkOvNNttlAj4ASTE5sycsK9tqouIuttw6toPOmcy1n4vYAAe1KlWAemZ9XGFMrzNoQkLgqAGvK/Sj8FxBTzbhUAI9IjlqZ5k865SpqWkxMZPk0VOKVQOI0pUqeuySQCaVKlTRZ//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2170" name="AutoShape 10" descr="data:image/jpeg;base64,/9j/4AAQSkZJRgABAQAAAQABAAD/2wCEAAkGBxQTEhUUExQWFRUXGBcYFxcYGBgaHBoXGBcYFxccFxkYHSggGBolHRcXIjEhJSkrLi4uFx8zODMsNygtLisBCgoKDg0OGxAQGywkHyQsLCwsLCwsLCwsLCwsLCwsLCwsLCwsLCwsLCwsLCwsLCwsLCwsLCwsLCwsLCwsLCwsLP/AABEIARUAtgMBIgACEQEDEQH/xAAcAAABBQEBAQAAAAAAAAAAAAAEAAIDBQYBBwj/xAA7EAABAwIEBAQEBAUEAgMAAAABAgMRACEEEjFBBVFhcQYTIoEykaGxQsHR8BQjUmLhB3KC8TOSJKLC/8QAGQEAAwEBAQAAAAAAAAAAAAAAAgMEAQAF/8QAJxEAAgICAgICAgMAAwAAAAAAAAECEQMhEjEEQSJRE2EygZEjQnH/2gAMAwEAAhEDEQA/APFRXa5Xa4UKlXYpRXUccpRTgKkQ3eto4iCa6RNEoYPKicLgZ5CBJJ0A/M8h1FbSOpleGTT0tDv9KJVBJy2AnXX3riWDaASToAJJrqRxAcP1ntNNLPWj3cCpIuDbXpOgPWohh5Bv0jr+/tXaOaAy1XMlGM4XMeg1NMcRFdSOByjrflTFoijC1FQuAV1HA9KnhNcy0NHHAK5T8lNIrqOHpNOqIU/NRJmEaqVdNcoAhwFdiugV2KOgbORXQmnAU6tSOs4lNWHCW0lxOYSJv2En62HvQYG1GYdBCcwB/en51j6NitmvdwSEMqywTJk2sAJtVcMH/KAEStSidrA5ED7mhsBiT/DrvMrEj2Kvv+dLF4rMwjmFKCo6qCvz/cUI5smwPDEDNnuAoAnoTeD2T9aKXgk4dSXVQSTKI2skjTkD86y68YszJN9alcxqiEg3jnP05VzRiaL/AIhxJC2ySEiBaB+IkST1GUn5Des1aYJiBFr3olqFwCCLzIuJOlqjVhyk6X2/ZFYpIxpvZK29DZSOkD7zzN6Jw/DkhGddydBOnsKCbKBBXPWNat8LxlATkyJ5A333gG57mts5V7KXGC94/IfS9BqRWixHC0LjIsTe0GTJmTEgdqrV8PKTf/P/AK6/OtTBcWVwbjWnZRv8/wBKnW2BvJqEon/FFYNHFQdKj8upEpHb9/WiA3BsZE2MRPsb1zaOSsGSzTvKoop+ZphRQ8guJAGqVTUq7kdxAhXYpAU8UdCzgFPCa5FOSK41DkJ6+16MgwRYTc3odJgSfapMOZIkx1oGxiQVglFBKTdKoPO4Bi/ZRHvUWKaUkn+lV/39asWFHSfvB56VdNYVGUSdtDf2pTmOjisxIaPKpP4NVrG/7H3FbVvgCSQRbXtzq6TgkDJmSkTaTMC2quZ0v9qB52MXi/Zi+ENNtJUXYUSBlExuLyDa01xrK8SFWJ+EzcHaTvyorjXB3LuBPpNwJgZZgW+R96rBhSgmSAoQYP5H3oVK9nOLWq0Oc4clJhRIO1pB+ehtRWBbw6dULUQJgnQ/8Rp0Jq3bwn8U0cwPnIsoaZgP/wBCxms3isOtKlIMyCRfeL36xcGmqVi5Q47ovcTxcqH8psJ0SYSltI1I71R4xDhMEECJ0JHcc6jwuJcSTYEixnoe9uVqOUsOwCrL1UsbC8jNfSjAeykW0ffrb70/+DWRJB209Q6aTVpieGJRo80qRpIJHt/mqvE4EpvMg6f9USYDTBXE7EKnkYpNvxYz33H6iuKI5H5/4pog96IAJQaKKai4a/llJg8pEieXv+lEKWkgwIPKlS0xyVoDWKVOVSrrMoBAp6rU0V2nCCRCZpwRFMbFWjoBQQoQsQQRuOtBKVMbGNorVm/apWE3qHejcDr+tDkdIKCtlpw5omybTv25da0LfhjEEix99fkab4fwJScyYAtCjO19K9L4Xi/MSM5hUCZgb7Ae4qGUn6LlHitmR4fwVaCQoxEAEjWek66UfjG1ZClQN9JBTI3yzqa1mGwyiTIRlJ+IEzrOhHMUzFYQrJCkBSdAom4NtRH1oOwlkpnl2PaBImwA3vYWgT2161TPN55IKhfKbDpoNq9B8T8JSyM4AygDPmULExBE6i9YZ9CHFjKuCqbDmKM1tS2g7hOIUypBUUlClG+lhAPuJmiOIYJKX3EkDmD0nY9JN+UVHw7Dha1tKUDCTFjdQvAA/EZj/qhMa8pLoReUiBIi2mh1lJHyo4sySB+IcASCkpUSVg5hlsLbKm/OqnE8BWLAEx99YjnBrZ4VClNpBITkBVy2yn7aUDjOI6KiHAIWD8K0zIgjcRbtTFMVPEqMeeGm8QY1IvHflpQi2VIMXE6d6usbxCHC4JhcKUOuirbTM+9ErZDzJiM6SCDpaQAb9we1PjImlBejLrTv733qNSIP6fOjMWzATzgz8/38zQZNqYmIao4k/Pb9KsXHs2VRPxCTb8QMK+31qqmj21/ywOS7dM4/VJ+dDJWbBkqkxrSo1IlICgLc/wDFcpVj6KGKeBXK6KoJkPSan845cpqBQriqFqw06HJFXPAwSq8QOf7vaqZFX+ClAQWwFKHqVNxO0ztSM7H+Otm44biEYhpDQcAIBSVaJTe0QNe9WWAwbTKCc63XEiVHMAkQdhaTB33O1Yp/FtJZSllSkuSfMBA9SrREQQAdBv8Aa0weDeQrzHUpyEXCcy0KBj4lJnJByyFxFqiaPQu6RrkHDFYWvErKSo5mlKKchFpIBkj3NG8SeeYPmsJDrEerKoSlKtZBOgNwRNqxpDC0mSlrdOclQLqCZKVJ5222O9X3hXCtuqC8MFI9RTiAtRUFJsoZTaRoBYQCZFC9HOP2S4/jzWIbjJ5mX1BAOUwNM5NrSdOVY/xC6hlUJSAhRCgpImJAKhO8a/KvTuKKaCFMkBoKBEqKAOwANu5gRzrH4jwwhplRddzAAqbSnKIKgAegJMDrRRmYor1oz2CdwoIWl50kTCrJJUf6ZmB3H4etVuNyB9GR1awV5cytYBATp3i1E8QwHoUuYUgyppO7dsqgtIAVExN6rcbifNWzlBSlBMCADGYRMWJ9qYuwZaRumQhDKFPetslU5YkDXfvVFx8suglgfD1OYiAbg/u1H4jKpoBwqSkgEiTcG0CBc87A3E1n8VhHG1hKm1IBSbk/Ek2BIixE78qz2Eyk4ofRpoYn/ik/OifDTskgmLR9D+QqPjd8iE/CkXOkqUTJ6/4orhWCDbZWsE9LibXk/hGUGTVceiJp8ym4gDYq/pj5EiP1quzzPb7cqIxj5WoqPYAWAHQbChkyL8qelolk7YyL0c0n+S5/vbj5O/rQijJtvFqsHPQ1lMElSbTplCpnmfWKxs6K7LXApzoBF7Ce9KqXDYjLqT8qVA1+hymq2CxTwmpAmB1NNJo7FUKo1GnzTCK1GMe1qK1mCbc+BoSDAXF76VmMEmVidJrYcI4iG1qhJSojKSFR6bHX2B61L5G3RZ42kP8A4BSCVKS3JhDgWdpAhKSLGwO1jyvUvD28jiEYdKSpRVJJSgEaQZPwwOZm9DY1xIWVF3MtQBAToRMZTMwY/e1RscPzIKrF2xEKygDdMT7zSHFlKlukbP8AhMU27ldYZU0QAQ2BlTKs4WLnNBm3U0Ji8YzmzMvFACwpxtBTlJ0JEwU3AOUEiJ7Vlx4lxFgoKUG0hIy7ZTO1j71fY3Cofl1SWoASTlVkyhxFlRETm1M8utKcfsZGV9Fo+vMEKxLAcLgTC4UrPCrEkH4gLTvVJ4h4m2CpCQ4gJBSBK8nMxABAk6dNq03A8c0vDfwxcX5iTmTkA2SDAg+nSszjeONQpsrK0lWYLNykxp6hKttZ+lYuwm9GfwriikhLi84+BIMDKOqiFZSZMDnpTuBrBxUOXIgKTdVgpJcAJ3ypImhMXxklHllCCJlJCQDOslQud7TQGCdKMywYOk9zJ+gNURi6sllNWj07GYZhgF3ziGzcIm5TNwNcuuoF4HKsviscp5S1JUtSb5QYKkj+8i22tVjTzzyPUokpMAEpsFDUDNmJ9qWJZDTeVxLqHFK1+FJQm0REkzv0oP46GOXLfoGxmIgwCCo6qG3ab/YVHieLKyeWPxCCd4JlXziO086CxGu86GhXDVmNWiHLNqxKuen7inJBJ78tSToABuaQMadvnr+nzqwb/wDjgKP/AJlJ9IMHIlQ+NXJZGidhc6imtiEh72GLfxRngZssC5MgGN+3InuJjBcJjQX29RMn5CB/xrrKp9REpTf/AHKPPvv0EVNhW85JJvr1J6dTS26HJcuiBxgAAhaVTtcEHkZA+ki9co8cMN9jyFKs5G8H9Fe2yVGP2P0qxRhmUEl0lVhCUGLxuTp7VzDKCkLXACUAQOaiSBPM7+1CrzLvCRHKBW27MpJEbigScqco7k/U0MRVpi2A00kaqXM9AI06yfp1qrNFEGQfwlu+blp31vVwj1IymygfimwF4Bqv4UkgCBOpPQafvvSdwy1aTG0Ayb7c9akm3KdIrx/GFs0eAxODbSpt9KVkpJbcQTIVGio3mNRvVFxTy5JYzJQNZUZkxtMm8iwjSqry9Te1Q5qZHE/TFzzLpot+G8VW1qCUEwrmRuNfzozhQLghsrLkfAMxzR00HPWqzBILi0pJA0AJsDsL/StXw3CLaUlxlaVKbUZbFl+nWSn92pOT6HYk3v0Q4HjhJSh1a20IBEICc3b1aX+lQYzizDalhgKNwUrXJUEkQU7COoArWcWxuCxLedbaUYkwoLG6gRdxIFxblzrz3iyXHCXCBluQRERPIaDkKCCTYycpRQ3CONlwk5UpUYlV8v4jAAtMflvVphsaltgZUozHUkA6mTMi/vWbCY59IqxwKWiYeXkSBYATJ6gXF96dKIiEmWzHFG0EHDnylL9K1J9KhJ2I0BBuOg5U3jy20kBRU44APUpUi2ggAW1PMzeu4DEtp9TflyiSMyEEn5/5q44jxDD4hKGWrEnMTCBlVEDLk1G8HTnSm0P4tr0Y3iqAVFQBCSBEnUx6ja2v3qqCb/nyq/4xKnFJWU5hb0kQeotoaiZxLLaT5aZcNitwiw/sAsP9xEjYiqcM9EeeFyB/K8mFLT/MgeW2ofCCLLWJ1m4Se5tAIKpJJUSpRMkzJJPM86kxE5iVRmNzc/Oo1lO2YdCZ+sCKchDCmjlCZ/ED7QSIp/D3A26kmwn6GhwFazp1A1E711TlwdxH60tocnX9GlUkZjZWXYm1dohnHpWkG2aBNKsXRQ0rMq2//JUj+5B+Wb9aiQ4U6bi9RtqMGP3emzTaIrCsc8VJQZmxkcjvQiaeK6gVl0gqtmm4Q2gISojMoiAidxeT0m8bxWlwfhzz3EtuKIGYwLj0nWDoNPqaovDwlbUkCRlJ5QP0racN4ytDymkjNf0Tqb/hPOCLGvPlNq6PVhj5QGP/AOmqsx8p1vstJPz3inH/AEvGX4Wsxi4zQI1337VpWMQ8XMxbWnSQpQAE20119qIw3E3S4sZJSkK3GoFvefvWRzMXPC/0YHj3gdKQlttKA6ZUEAk+kXMk2FWvhdCmAlGQtqJA+AeoDcrHP8hWhwXEG1Yn1oh2Migowf6tJiIj2NHrcCjnIIyjKEmPity6/SgnNvsNJL0CcUwCXWnGyEpa1cOWVZj6so66EnqK8exuHW25kTISc2o/DJBI58u4NeyuqCWADnk5l+gWEkn1GDue0RWEW1nxICzn9KlJAicxvHYGfYVt0dCF/wCmDXwx+6ktr9IEwNBsTy1qrfZKf1619GYTh7fpWvV1IATfQJSRpvaT7UPiPAzPlkJSkq1SfhMzmgkWUJ5jvVOPI/oly449WfPUADVUkf0gX6XMjrRGCxJaUFgaafnevcj4GwqxmUwUqkkg+mZgkEIMQNoiok+GMJmKUNJb8uDmyzmSbRCwQJAnnf59kzRa2jMeKSemeU8Rxy30FYIAA9SQB2EnttWeJykHU6ifuRvXqXjzgjCUeYwUZIBIRYKJOoiw0uOg515W6CTReK7szy/TDMGgKCiSM2sGbjVW3vrOtF4txS25zZvLAlJAMJJsZiSOvUUDwgAPIzEQFCZnTfblNdZcyK9JnboQbEGdqdJbExl8TjyQQozumBGpgg/L86HQCoxIHU9KscYhqJQrumCYPIqIH0kWqEOJyEBxKNDGVUqI2kJ+/KtTMa2DvKSDCStQ3J9N+gBNvf5UqjfsddQD8xP50qNLQtvZ1Kd64RUjSZBjvHTpUZFDewqOU5JvXIrotXM5aZpeAcQS3lKxIEnncaAVs+D8WWqHEoSMpKySmZTe20W5f015xhnJSDH7F61/hLEru3MAiyuV5mNyL/OvLy6s9jx53r0brC8WecW6FpQClHoyQcwEWn4oINLi2KLCUlDZQSZVmSYFvhzaSYBj7UHgeJeS8Q2nOlsD1k2uAFAEXItbsa0b+MTikw2MwAzCRIUctukAnc7UpfsOXxfWjG+chb/nsplxKoU4pQuIAEJ1B5HSKv8AAvF1QabvluSQNTqbdD9awPibjflukBryVWDiYymUi85bX1ncRQjHiVSAFokG8EGDE3mm8dA8o9Xs9m4u2hbBAkZQRm3lI0nlz9hWERgCyorV6VWMkAwCQbDYxmHzoLB+LfMbUkE5kp9KdyBdUczvU3BeOtONOtr9WYAom8KHqBn2FqFt3bNhHjGk7NzwDGNuNpCUlfoIn0gkpAJJAMhXfpVdxTiSGm0hLyoMgMkqk2kpCkjMFiRGY/hN+VTwF0tuKbxDTmZUpDyBBCugt6YIINXL/Bk2W75TjiszalqMekixNzCtzzn3rOVMHirsy2KxuIdccHmqw4QYaSQsqUFAQPUsJMQNzE71ccGxYbaUHXUqcULknaLm9z/kU3j3AloSAHEuEpORpaB5YkpCyFQcpuL9drVjkYcshX8qTIS4swQi9hlIMTAIMzWy+QS6KviWNUlLib5FKkcpGp76fM1k1sk3t84PsDr7VpvEDKhKVKTYBVrxmuU99PlWVXV3iqked5rtkjcgaX1nkKcrLtcDnb5cqgz/APVH4fDJUC4CrICAsCCpIO949PI87VS9bZLHekScIwwdWEZgkqBTBBM2kX7gfKpsBwb1FTih5CILi0kH07JRzcVoB1k2Bp7S2mD5gS4ojMhIMJMkFKlEjMLAnTftVZjsUtQSmAhCbpQmyRI15qUR+Iya5bNdJbOY90uOKXly5iSANANgOgED2pUIZpUa0KbsJmDakDT3LgWpiaUnaHexVw1I8mI6gGo65GMtuCDMCj+4fW35VcIxampCQJKUwdAJNjNZzhjkODrb32qzfcWrMowNAR0v9jXn+RGp2el40/8Aj12bDg3EytWZxSUzBSMoSmVaqnQib6GtxnbYZ/lkt5ilQIJKDEFQEXA5SNK8ewjhZWgKIuPSSSAkRPpjQ1uOCeISlZUn1NgZUzFiQDIvpzpEl9FS+S3/AIAcS4C3iBmI/mXJUkkld9xt96y2N4IttUXkRZQuP6R0kbda9Gb8S4VKULWpPmJOX0pBAg3JmDBmrJviHDX1Id80ZkySCSLnoKasmhM8ab6PMG/CmKyh5sKVlM2BGWDr1rVeH/Aq14pLxT5bPxqTeQvkkHUE37SK9JwvF8OUSlaEoTYZvSPae/1qwUBlmZEagxbvRt2hD+L6oqeJsLbSFoAcIMKGW5TsQAR6h30ms/xfiHltpW6otgkHKUgpUkCDaxGo0J7irziGNebJhvzI1UCAkDmrNETzE1ivECAX2luGASRmbTAKhcCVQCDMztF5qedN9FOFOtj/ABHx9l1KPLfzOCU5pJbzGDZN5BgidBuap8fikuOZ2IgJPxCyyAmVaG+qR3FBcVfbfXkbZSyPUbSpcgDkbjLNrDX2WNwJbyK0CklLbfqUfSIBXsc0SCLVqjXQafoo+NhIJClAlWZUgHc6AH8IM1mSmdL0VjsRLisyRqbCRv70NnT/AE25Sa9TDj4qzx8+TnIYGidAaNwzRaOddhFgIlQI05ZTvUacYkD0tpB/q+I+2eYPah3HCoySSTck3p22JVL/AND8PiEqXKhlSZHpmBINo3F6DxDpIA1yjKD0k1EDRPlkAyLWv3vY0L+ISbkiBIrlENs2mJrlC5bCUdDjIsaYRFX3EcKKp0sEmBSMeVSHZMTiyJZmK4BVg3wpZ1tUh4XFM5JAfjkytTV5hl5hMgQDrvbQihUYYAioSCDItf8A6qfMuatD8L4PZM+8o5U2hI+9NaU6AoiSLkwdNvauIf1KtzeNyNqlwqgRrfrb5jek9LaH9vsrPPIMkTUrOOKVpUEpMEekiUmDMEbir3CusuIyOg5gfjAk+8napeH+GmnXMrb5jclGx3N7Cnc8ftA/hyf9ZAOC8QqLwLgHlqspF8oB0MT+EwfatBhfHLrafKVKkJMBJVI9JFpGqYmpMT/pxk9YeQtsBRMqgmBNhaNhBveqfGcLSkJWlqZgD1kpUqwsEiT7Glz/ABy6Dh+ZXZqcJ/qAFIUh9MBKVBMf3WvYkwJtVE7xFJbVHlqBiMylenUktJjKk3KSSDrzmqfFYRQHmKSlIJIgGcvcajuaFGJvAEkwMxPtp2mlqP0Hza7D8diAtGpKrkqIgm+8GCn2GlQ4/jziwpbi1KcgIRcgJERIHKNhzoRx0Sb6m/UCqt5RJJNPwYuT2TeRm4rRGTXJrtcr0jzDpFdIsKnbR/LM+1QpFDYVHAmrBtwlAECEzturcnc/pQzTJUQBejsO2ZANv3pQTd6GQ0DhoqMcvvSq/ZwaRXKDfocoL2T45E1QYgFJkbVf4o1U4xqxqCDplmVWcZxxI171MMXNUwHqolCtKpaJlJhWIdGvKhn3Ziu5tQaYpNqxHOxB36b70x9c3FOsJmoG1c9KxR3aC5apjm3yNLVO1xBaTIMHWh55U0da3hF+jucl0w97jDipk63nfQjX3+go5jji0paKCQ42pagub3AFhsIG1UcVKkpCTJvt+f761jxx9I380/bJ8XiCuVSZUZVO5Mk/WoNNTb79qYHDcDl+h/Krzw/4WcfUM58tEEkqsYAmydaLhGC+QtTlN1FWB8H4erEOCxyAjMdkjrW0xvhRDjeRKLm6Fp57DtWs4L4dQwlKWkoXmABicxO6ok7HnVwjAxmT8WUyAAsATcgRptepZZrdxK4Y4xjUt32fPXEuGOMrKHBB+h6ihFIgwa998ReGW8Q2UrTEmQoXIPT93rxvxF4cewioWCUH4VwYP6GrcHkKen2Q5vH4bj0UpVUzShAHeoSKJwbJVpVEqoni9l34UwmZ3SYST260Zx3hXlpSsGdzHW81eeFOEkJzRcirviPBQ816bZQcydwQNI5Ujl8h9UjD8JemZ5UqdhMKpMgUqzZTGqOYmgXxY1Y4oUApVeemUTKR9F6JbRzpYpPqqZjearu4okrYwpgjepQ1yvUiESdO1SZJJjUULYaiBPMWmDf70IpiNDVw43Ym9CqZPvRRk0DKNleRflTVGjXGb/a1MRhCVRBk6ACmRkvYuUX6A71acB4C7inEoQIBN1qkIT/uVt0G5rc8A/0+CQl14eYbHyrgC4/8htc/016TgOCtNoACAnQwDAm8TGpvvS8nkpaibHx/cmYvwr/pyhuFugOKBSRmlIFiT6JkA2ub9K3icCJKsiT/AEwBbSRfXSZ7URhWVAqMAzcnQ6QB1olEa/SKmdz2x9qOkDN4RIOZI9Wx0jp2ohDIF7knX/NSJRH6VxxwDW3vH7NHGHEBybBMdhjEpJ7bEH86puL8MbxLRbcE2uIv0PQ1eLxEoUReJFr/AGqgxGPUCspScsGCbCUkQec6/Kkzq7iPxJtUzxDxV4cXhHI+JtUlC+Y69ad4RbBduO1eoeIsOjFtZLGUqiBJSsQUntc+xrA8Mb8lSV5QSk3Har8WVzhT7JcmDhO10ejYPBZERppQvF3MiCpKoMc6lwPERiEZoyiB86rON5Isf3+VJT+RyiZdHGWm5CvUaVOXgm1KKo1pVTsYkyHE3qqfFWmJNqqsUuvOXZRkBEglVGNtiLz/AJobCpOu1WSEQNDent+hEY3sYhjrUvl+r96CnIJ3FhFSJTabRJrhiREWhzkdaYlmIM6/P2o8RPUa2sOtM8klRKZtHtzNadxBmcFmUBuYAHU7Xrf+GuANNpsQp8mCpSbJINkpkcxr061B4W4HmOdYAhQCVHWcub03HMX6aV6BhGzJ0jveR8XtP50ucr0jqURYBKQMk3BvOp631opLZCgQRyg/OR1rrS8wNiCNjGtPUjMLCCOfP970Kj7FuQswOpGYbU5TqMsk206zygb01t8KBBGUp1Bi3+OtRKSkHOQnaDAB+dHddA1fY4BdlZlH+05Yj5UOl9RKipPpFgkwSeZtaocViyslLRTmGqTeZ1Bj9arHeOhHpg5lGPgVA5nYCLaH3pbk+kOjD9Fm3jh5a1kEJBMCIPsDWT8b8TytLgGC3c7SVWA+dG4ziTagFFYIQT2ntvrVJxziTawEKElZGUbyCDSlbkimMKQLwvFobdIEx5cka3iD9aqcZhSHVDY3+YmrbgGEyqK3YkBU9EhUx3MD50Lil5nCT71Zg/kxOfaKxbpR8KiKgLxOpJqbGgUIhVV6JPYVhU26V2pWm4ApVgfRU4tWoqoxjlXniFny3nEHZRrOPKvUONWw8rLDhqPT8jR4nQg9PegMNITIot15RiTJ/dqK9mrSJmzBsJPLauoTmJAAjU20pNqUTYbaVoPDvClKPraNwmCRYkG4I6g/StbSCRX4PAOL+BMf3bcv33rdeGOEBqR5QlQBJJ9arXCgLJTOm9qtuEcLQhISkAEATME2AvGgNhttVo0BCg38zz978qW5NmOSB+HMSEqiDyGg6DnEfej21gKUYOo2JGm0CJmmMISkRlIvcmwk71MykgqhUidNYO966MRcpXYiokHKIJ3Os+21MTigsATB/EJuI1FTKVr0oFONaWrKkgqvIG0c+VY5NGqKfokxSGlALVBjQj/FBcR4r5QOayIsbGTyi+mulAcSWlomFJVJ0MAJUeZA0nYmsxx7jjrDn8xYykekFJhJHQG/Y0O29DlBVss8fxhQ9Q9TZklAKgoRoowka8hfSs5xDiRWkIclqTZJKpSNjfpeZmqnGYrFLIdBWorJ+KwI55dB2qJ3DoAIdc815yQVXhMm8H8R5m+lGoh3XR3HYvJAazKQkCVGwCp1kmYPztUjjqUpzzdIsomVEmxyjb/Iqh/hUoSsOL55E99FLv8ASr/gjSjlUgIWBETe4tHICbxv1o2lQEZyboueGeYUmQRMBsTHIqK+QAAFDYxSc3pJIFpOptVtig4EpbbGYq1OkReT0naq3EN5UgEyZMnrXYZXIPLH4spsaNaFw4vRONVrQmGN6tIG9l4lFqVJs2pV1hjf9R8LldCxoofUVhfxivV/HmDzsEgXTf23rzPheAceWUoSSYknYRzNQYH8RmZbQVh1KSMtomSKt8JwRa/UkW0KjYAzbXWrzA+HWwlKV3X8RNwE6RmI17VtsDgEICUJTIF5IIE9J0HSsc6Cquyh8NeFm0EKdla0ib2A9p+9azDIzmwhIMgxJJjUSbd6f5QCvVcEQAm4B6xRbPJMhPK1vfah2+wW/oY2IVlgafFEkz3ruRMlIzSdTcDp0NMfag7gq/ECQRHQV1T6NFKIMa+uPkd61IF/omKlgXhXIARPeTVdiOIkjI22oG4OYFITzuDc9qIexyQJBJjU5VwOfwi/aq7CY8KClXiTBIiR2O1DOTSGY4XuiV3ElhslMqVrcyT7k1QueJxmUhxGRS9DqTGwKbBW9GcV42hIyayYmEm50m8p+lVPEMCw5/5YUkXIBTmtfYwD2NDFfY9JV+ysfU6+sqbMFEDM6vMlG5ukQD2oV3FsNCXlfxDggyZSgD3lRHWncSw6FpKWnSw2kWbSrPJ1JVAgGNe4obh0KBSFkuSYSoZlKM2UpIBKveEimpGNgznidLir5TNgdQgD+kGNY30qr9aj6WyhKiCXCPwnZERaTom071Y8ZYYEJSnz8QJUpIvKt5Si0DfX3pp4m4rO1iCEZ0AFsFObeASDCE6W+gpiX0JbvTYbg2GCo5m28yQEpCiDvcuEXUbRa0mJo5l8tKAQlK1XBypypE6QDYJudp3qu4Xh8hQtbjPwZTBOYEXASrLA3jLMe9XA4jhm0gEhJMXzSQnnHW9zE2tWPoOLV7CXuLoQAgAlyIUQNJtabDudKquJgSVApOibGYgG1rVLjMWwsq8tQI3FjbckptHvVSrGoyhCTdMg2IAGwF9h96zCvlQeVrjYNiFCL0LhviqVxQM1A0u9XEF7L9o2pVUPYsilXWjXJnoWPxQcCkgFQAIPU8h+tc4FwhCEZGkxus/kLzRYwwSoKiQBe8QaKw6XUpJbSEzeLT/x3ivLitUWSf0EKwiFDIEzzi1us0RhGimRni/w+kx2kSaYlsFAWDlMDRWt9CQZ+lOLCs2dspkW9cmd4kXmtS2JbtE7Lp0KCVcyQBG2lx2ipV+YhJKdLmIE9YNQDGnRYAPRWm+9CnjCFKKFLSekKv8A+o1owab9BbHG2iYKVJgT6kqHe5FAcR8QMoMKfCBeUykz9CftUHEOL5YhsxMSs5Qexv8Aas5i323DLSVTJJtMnSJy/nXcnQyOJNlmx4kbcJGVU7eaV5SNsqQk3p+B4wkZ5krzWSmIAG5zBPfaqHEYltshWd8LTr5doHJSiDFZ/jHEG3lFUNoCbglS1rMbLOpnkbChqxrSjo0fHuMJd9Kcy1aArv6piwSAkR8qzXEXMQkhCywqBBgD/wC2XW+1Qrx5UmR5bTKfiU0EhXQSq6ln3gUKjiTeQggoRBJcICnFnYJmAB2HzNGov0C5qh+F40GkqSXLg6BETeRJA5yfy3qTF+IgE5kKyqXZRTCZHNWX1QPaZrIOLkkjnTEiq44FVsil5EukXmL49CcmGSWkkQ4oH1uG3xK1joIF9Kfwbwpi8WhTjCAsAgEZgFE9AdupiouEBDCwvEMeYg6BRIAP90d61uA4xgi5mS69hvSAryyq45CIzJHW4oZS4/xX9mxhy/k/6KPgXCSDmd89flrhbDQWVpBkSRlIFxzrUp4cwtceUWQYEPFRWbnUKJI7VHjPFRaVGDeSqUQpawSqJ9M5PSojUEgRJ1mucP4qw6nNilpKwQk6Ek6pKvMO/QGI2pUm5FGNKLD3MJh0BRbKi2j0qWlNs0aCKqeI8NSPUBKykkAf06kke2tH47ijpIUkhaSCgIbTGRMn1XmJtMmYjSgHsaEykSoqBCzskxpPLpQwj8kNlK4OygWqJrjBpYkihncTlFqtogbGcTxcGBXap3nCozSrVEVKbbPoZthTqHCVQb6Dlbn0qDhePK1qbIEpHxjXlvIFKlXm0eh2nYYphDJzBKSqSJIv/wB0BjsQouqhSkDKCQkxNjrSpVzNx7exKShUJymIvdJJtzUkmshxXGLYSQiCCb5hM96VKtDh0yta4k4QpZNyLRaByEzA7UbhC55JdU5nUJ+MEwI0TcZdaVKjrZxkncUTK4lSiTJJgRyTMVBwxsvrUgqygJUswNYvBiKVKixrTJ27kkB49soVlmQBI2iRPWg3HCoyTJ60qVV4lqyTL3QgK1Ph7hqcgcN1GYnaDt1trSpUrO2U+LFNmiwrYX0Nr96ewsBwhSEKyykEpTabWkGDeuUqniWTLdltKkOvNNttlAj4ASTE5sycsK9tqouIuttw6toPOmcy1n4vYAAe1KlWAemZ9XGFMrzNoQkLgqAGvK/Sj8FxBTzbhUAI9IjlqZ5k865SpqWkxMZPk0VOKVQOI0pUqeuySQCaVKlTRZ//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5450" y="0"/>
            <a:ext cx="5753100" cy="1077218"/>
          </a:xfrm>
          <a:prstGeom prst="rect">
            <a:avLst/>
          </a:prstGeom>
        </p:spPr>
        <p:txBody>
          <a:bodyPr wrap="square">
            <a:spAutoFit/>
          </a:bodyPr>
          <a:lstStyle/>
          <a:p>
            <a:pPr marL="0" lvl="8" algn="ctr"/>
            <a:r>
              <a:rPr lang="lv-LV" sz="32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T šūnas pazīst antigēnu tikai MHC kontekstā</a:t>
            </a:r>
          </a:p>
        </p:txBody>
      </p:sp>
      <p:sp>
        <p:nvSpPr>
          <p:cNvPr id="7" name="Rectangle 6"/>
          <p:cNvSpPr/>
          <p:nvPr/>
        </p:nvSpPr>
        <p:spPr>
          <a:xfrm>
            <a:off x="472281" y="1371600"/>
            <a:ext cx="8199437" cy="707886"/>
          </a:xfrm>
          <a:prstGeom prst="rect">
            <a:avLst/>
          </a:prstGeom>
        </p:spPr>
        <p:txBody>
          <a:bodyPr wrap="square">
            <a:spAutoFit/>
          </a:bodyPr>
          <a:lstStyle/>
          <a:p>
            <a:pPr algn="ct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sym typeface="Symbol"/>
              </a:rPr>
              <a:t>T šūnas pazīst antigēnu, kas ir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sym typeface="Symbol"/>
              </a:rPr>
              <a:t>procesēts</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sym typeface="Symbol"/>
              </a:rPr>
              <a:t> un prezentēts uz MHC. CD8+ T šūnās –  uz MHC I, savukārt CD4+ T šūnas -   uz MHC II.</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981200" y="2329201"/>
            <a:ext cx="5181599" cy="45287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www.nature.com/nri/journal/v12/n2/images/nri3152-i1.jpg"/>
          <p:cNvPicPr>
            <a:picLocks noChangeAspect="1" noChangeArrowheads="1"/>
          </p:cNvPicPr>
          <p:nvPr/>
        </p:nvPicPr>
        <p:blipFill>
          <a:blip r:embed="rId2" cstate="print"/>
          <a:srcRect/>
          <a:stretch>
            <a:fillRect/>
          </a:stretch>
        </p:blipFill>
        <p:spPr bwMode="auto">
          <a:xfrm>
            <a:off x="533400" y="740867"/>
            <a:ext cx="8077200" cy="6117133"/>
          </a:xfrm>
          <a:prstGeom prst="rect">
            <a:avLst/>
          </a:prstGeom>
          <a:noFill/>
        </p:spPr>
      </p:pic>
      <p:sp>
        <p:nvSpPr>
          <p:cNvPr id="3" name="Rectangle 2"/>
          <p:cNvSpPr/>
          <p:nvPr/>
        </p:nvSpPr>
        <p:spPr>
          <a:xfrm>
            <a:off x="1695450" y="0"/>
            <a:ext cx="5753100" cy="584775"/>
          </a:xfrm>
          <a:prstGeom prst="rect">
            <a:avLst/>
          </a:prstGeom>
        </p:spPr>
        <p:txBody>
          <a:bodyPr wrap="square">
            <a:spAutoFit/>
          </a:bodyPr>
          <a:lstStyle/>
          <a:p>
            <a:pPr marL="0" lvl="8" algn="ctr"/>
            <a:r>
              <a:rPr lang="lv-LV" sz="32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CD 4+ T šūnu </a:t>
            </a:r>
            <a:r>
              <a:rPr lang="lv-LV" sz="3200" b="1" dirty="0" err="1"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subtipi</a:t>
            </a:r>
            <a:endParaRPr lang="lv-LV" sz="32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981200" y="1971675"/>
            <a:ext cx="4800600" cy="4886325"/>
          </a:xfrm>
          <a:prstGeom prst="rect">
            <a:avLst/>
          </a:prstGeom>
          <a:noFill/>
          <a:ln w="9525">
            <a:noFill/>
            <a:miter lim="800000"/>
            <a:headEnd/>
            <a:tailEnd/>
          </a:ln>
        </p:spPr>
      </p:pic>
      <p:sp>
        <p:nvSpPr>
          <p:cNvPr id="3" name="Rectangle 2"/>
          <p:cNvSpPr/>
          <p:nvPr/>
        </p:nvSpPr>
        <p:spPr>
          <a:xfrm>
            <a:off x="457200" y="0"/>
            <a:ext cx="8458200" cy="584775"/>
          </a:xfrm>
          <a:prstGeom prst="rect">
            <a:avLst/>
          </a:prstGeom>
        </p:spPr>
        <p:txBody>
          <a:bodyPr wrap="square">
            <a:spAutoFit/>
          </a:bodyPr>
          <a:lstStyle/>
          <a:p>
            <a:pPr marL="0" lvl="8" algn="ctr"/>
            <a:r>
              <a:rPr lang="lv-LV" sz="32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CD 8+ </a:t>
            </a:r>
            <a:r>
              <a:rPr lang="lv-LV" sz="3200" b="1" dirty="0" err="1"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citotoksiskie</a:t>
            </a:r>
            <a:r>
              <a:rPr lang="lv-LV" sz="32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 T limfocīti</a:t>
            </a:r>
          </a:p>
        </p:txBody>
      </p:sp>
      <p:sp>
        <p:nvSpPr>
          <p:cNvPr id="4" name="Rectangle 3"/>
          <p:cNvSpPr/>
          <p:nvPr/>
        </p:nvSpPr>
        <p:spPr>
          <a:xfrm>
            <a:off x="304800" y="685800"/>
            <a:ext cx="8458200" cy="1015663"/>
          </a:xfrm>
          <a:prstGeom prst="rect">
            <a:avLst/>
          </a:prstGeom>
        </p:spPr>
        <p:txBody>
          <a:bodyPr wrap="square">
            <a:spAutoFit/>
          </a:bodyPr>
          <a:lstStyle/>
          <a:p>
            <a:pPr algn="just"/>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Galvenā loma cīņā pret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intarcelulāriem</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patogēniem un vēzi. Nogalina inficētās šūnas vai vēža šūnas,  CTL sinapsē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sekretējot</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perforīnu</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un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granzīmu</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B; adhēzijas molekulas stabilizē sinapsi.</a:t>
            </a:r>
            <a:endParaRPr lang="en-US" sz="20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5450" y="0"/>
            <a:ext cx="5753100" cy="584775"/>
          </a:xfrm>
          <a:prstGeom prst="rect">
            <a:avLst/>
          </a:prstGeom>
        </p:spPr>
        <p:txBody>
          <a:bodyPr wrap="square">
            <a:spAutoFit/>
          </a:bodyPr>
          <a:lstStyle/>
          <a:p>
            <a:pPr marL="0" lvl="8" algn="ctr"/>
            <a:r>
              <a:rPr lang="lv-LV" sz="32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NK šūnas</a:t>
            </a:r>
          </a:p>
        </p:txBody>
      </p:sp>
      <p:sp>
        <p:nvSpPr>
          <p:cNvPr id="3" name="Rectangle 2"/>
          <p:cNvSpPr/>
          <p:nvPr/>
        </p:nvSpPr>
        <p:spPr>
          <a:xfrm>
            <a:off x="457200" y="762000"/>
            <a:ext cx="8305800" cy="1631216"/>
          </a:xfrm>
          <a:prstGeom prst="rect">
            <a:avLst/>
          </a:prstGeom>
        </p:spPr>
        <p:txBody>
          <a:bodyPr wrap="square">
            <a:spAutoFit/>
          </a:bodyPr>
          <a:lstStyle/>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Sastāda ~15% no limfocītiem, nav antigēnu-specifisku receptoru, būtisks nespecifiskās imūnās atbildes komponents. Veidojas kaulu smadzenēs, morfoloģiski – lieli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granulāri</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limfocīti. Virsmas marķieri – CD16 un CD56.  Galvenās funkcijas: vīrusu inficētu šūnu un vēža šūnu iznīcināšana.  Ieroči –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perforīns</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un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granzīms</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a:t>
            </a:r>
          </a:p>
        </p:txBody>
      </p:sp>
      <p:sp>
        <p:nvSpPr>
          <p:cNvPr id="6" name="Rectangle 5"/>
          <p:cNvSpPr/>
          <p:nvPr/>
        </p:nvSpPr>
        <p:spPr>
          <a:xfrm>
            <a:off x="228600" y="2819400"/>
            <a:ext cx="3810000" cy="2400657"/>
          </a:xfrm>
          <a:prstGeom prst="rect">
            <a:avLst/>
          </a:prstGeom>
        </p:spPr>
        <p:txBody>
          <a:bodyPr wrap="square">
            <a:spAutoFit/>
          </a:bodyPr>
          <a:lstStyle/>
          <a:p>
            <a:pPr algn="just">
              <a:spcBef>
                <a:spcPct val="50000"/>
              </a:spcBef>
              <a:defRPr/>
            </a:pPr>
            <a:r>
              <a:rPr lang="lv-LV" sz="2000" b="1" dirty="0" smtClean="0">
                <a:solidFill>
                  <a:srgbClr val="800000"/>
                </a:solidFill>
                <a:effectLst>
                  <a:outerShdw blurRad="38100" dist="38100" dir="2700000" algn="tl">
                    <a:srgbClr val="000000"/>
                  </a:outerShdw>
                </a:effectLst>
                <a:latin typeface="Arial" pitchFamily="34" charset="0"/>
                <a:ea typeface="Verdana" pitchFamily="34" charset="0"/>
                <a:cs typeface="Arial" pitchFamily="34" charset="0"/>
              </a:rPr>
              <a:t>Aktivācijas signāli:</a:t>
            </a:r>
            <a:endPar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endParaRPr>
          </a:p>
          <a:p>
            <a:pPr marL="166688" algn="just">
              <a:spcBef>
                <a:spcPct val="50000"/>
              </a:spcBef>
              <a:buFont typeface="Wingdings" pitchFamily="2" charset="2"/>
              <a:buChar char="ü"/>
              <a:defRPr/>
            </a:pP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Antivielu-atkarīga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celulāra</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citotoksicitāte</a:t>
            </a:r>
            <a:endPar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endParaRPr>
          </a:p>
          <a:p>
            <a:pPr marL="166688" algn="just">
              <a:spcBef>
                <a:spcPct val="50000"/>
              </a:spcBef>
              <a:buFont typeface="Wingdings" pitchFamily="2" charset="2"/>
              <a:buChar char="ü"/>
              <a:defRPr/>
            </a:pP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Stresa-inducēti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ligandi</a:t>
            </a:r>
            <a:endPar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endParaRPr>
          </a:p>
          <a:p>
            <a:pPr marL="166688" algn="just">
              <a:spcBef>
                <a:spcPct val="50000"/>
              </a:spcBef>
              <a:buFont typeface="Wingdings" pitchFamily="2" charset="2"/>
              <a:buChar char="ü"/>
              <a:defRPr/>
            </a:pP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Missing</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self</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 MHC ekspresijas zudums</a:t>
            </a:r>
          </a:p>
        </p:txBody>
      </p:sp>
      <p:pic>
        <p:nvPicPr>
          <p:cNvPr id="3074" name="Picture 2"/>
          <p:cNvPicPr>
            <a:picLocks noChangeAspect="1" noChangeArrowheads="1"/>
          </p:cNvPicPr>
          <p:nvPr/>
        </p:nvPicPr>
        <p:blipFill>
          <a:blip r:embed="rId2" cstate="print"/>
          <a:srcRect/>
          <a:stretch>
            <a:fillRect/>
          </a:stretch>
        </p:blipFill>
        <p:spPr bwMode="auto">
          <a:xfrm>
            <a:off x="4572000" y="2514600"/>
            <a:ext cx="4371975" cy="4177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 y="1828800"/>
            <a:ext cx="8458200" cy="954107"/>
          </a:xfrm>
          <a:prstGeom prst="rect">
            <a:avLst/>
          </a:prstGeom>
        </p:spPr>
        <p:txBody>
          <a:bodyPr wrap="square">
            <a:spAutoFit/>
          </a:bodyPr>
          <a:lstStyle/>
          <a:p>
            <a:pPr algn="ctr"/>
            <a:r>
              <a:rPr lang="lv-LV" sz="28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Q2: Kādēļ vīrusu inficētas šūnas un vēža šūnas pazemina MHC ekspresiju?</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5450" y="0"/>
            <a:ext cx="5753100" cy="1323439"/>
          </a:xfrm>
          <a:prstGeom prst="rect">
            <a:avLst/>
          </a:prstGeom>
        </p:spPr>
        <p:txBody>
          <a:bodyPr wrap="square">
            <a:spAutoFit/>
          </a:bodyPr>
          <a:lstStyle/>
          <a:p>
            <a:pPr marL="0" lvl="8" algn="ctr"/>
            <a:r>
              <a:rPr lang="lv-LV" sz="32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Šķīstošie mediatori:</a:t>
            </a:r>
          </a:p>
          <a:p>
            <a:pPr marL="0" lvl="8" algn="ctr"/>
            <a:endParaRPr lang="lv-LV" sz="24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endParaRPr>
          </a:p>
          <a:p>
            <a:pPr marL="0" lvl="8" algn="ctr"/>
            <a:r>
              <a:rPr lang="lv-LV" sz="24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Komplements</a:t>
            </a:r>
          </a:p>
        </p:txBody>
      </p:sp>
      <p:pic>
        <p:nvPicPr>
          <p:cNvPr id="4098" name="Picture 2"/>
          <p:cNvPicPr>
            <a:picLocks noChangeAspect="1" noChangeArrowheads="1"/>
          </p:cNvPicPr>
          <p:nvPr/>
        </p:nvPicPr>
        <p:blipFill>
          <a:blip r:embed="rId2" cstate="print"/>
          <a:srcRect/>
          <a:stretch>
            <a:fillRect/>
          </a:stretch>
        </p:blipFill>
        <p:spPr bwMode="auto">
          <a:xfrm>
            <a:off x="4572000" y="1600200"/>
            <a:ext cx="4505325" cy="4572000"/>
          </a:xfrm>
          <a:prstGeom prst="rect">
            <a:avLst/>
          </a:prstGeom>
          <a:noFill/>
          <a:ln w="9525">
            <a:noFill/>
            <a:miter lim="800000"/>
            <a:headEnd/>
            <a:tailEnd/>
          </a:ln>
        </p:spPr>
      </p:pic>
      <p:sp>
        <p:nvSpPr>
          <p:cNvPr id="4" name="Rectangle 3"/>
          <p:cNvSpPr/>
          <p:nvPr/>
        </p:nvSpPr>
        <p:spPr>
          <a:xfrm>
            <a:off x="457200" y="1610886"/>
            <a:ext cx="3886200" cy="4093428"/>
          </a:xfrm>
          <a:prstGeom prst="rect">
            <a:avLst/>
          </a:prstGeom>
        </p:spPr>
        <p:txBody>
          <a:bodyPr wrap="square">
            <a:spAutoFit/>
          </a:bodyPr>
          <a:lstStyle/>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20  seruma  proteīnu komplekss, kas aktivējas kaskādes ceļā.</a:t>
            </a:r>
          </a:p>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Klasiskais – antivielu atkarīgais, un alternatīvais aktivācijas ceļš, ko spontāni aktivē mikroorganismi. </a:t>
            </a:r>
          </a:p>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Aktivācijas rezultātā rodas peptīdi, kas izraisa baktēriju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opsonizāciju</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bakteriolīzi</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stimulē tuklās šūnas producēt iekaisuma mediatorus u.c.</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0"/>
            <a:ext cx="8305800" cy="1692771"/>
          </a:xfrm>
          <a:prstGeom prst="rect">
            <a:avLst/>
          </a:prstGeom>
        </p:spPr>
        <p:txBody>
          <a:bodyPr wrap="square">
            <a:spAutoFit/>
          </a:bodyPr>
          <a:lstStyle/>
          <a:p>
            <a:pPr marL="0" lvl="8" algn="ctr"/>
            <a:r>
              <a:rPr lang="lv-LV" sz="32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Šķīstošie mediatori:</a:t>
            </a:r>
            <a:endParaRPr lang="lv-LV" sz="24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endParaRPr>
          </a:p>
          <a:p>
            <a:pPr marL="0" lvl="8" algn="ctr"/>
            <a:r>
              <a:rPr lang="lv-LV" sz="24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Citokīni</a:t>
            </a:r>
            <a:r>
              <a:rPr lang="lv-LV" sz="24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 </a:t>
            </a:r>
            <a:r>
              <a:rPr lang="lv-LV" sz="24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sekretēti</a:t>
            </a:r>
            <a:r>
              <a:rPr lang="lv-LV" sz="24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proteīni vai </a:t>
            </a:r>
            <a:r>
              <a:rPr lang="lv-LV" sz="24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glikoproteīni</a:t>
            </a:r>
            <a:r>
              <a:rPr lang="lv-LV" sz="24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ar kuru palīdzību sazinās limfocīti, fagocīti un citas organisma šūnas </a:t>
            </a:r>
          </a:p>
        </p:txBody>
      </p:sp>
      <p:sp>
        <p:nvSpPr>
          <p:cNvPr id="5" name="Rectangle 4"/>
          <p:cNvSpPr/>
          <p:nvPr/>
        </p:nvSpPr>
        <p:spPr>
          <a:xfrm>
            <a:off x="304800" y="1905000"/>
            <a:ext cx="8420100" cy="4708981"/>
          </a:xfrm>
          <a:prstGeom prst="rect">
            <a:avLst/>
          </a:prstGeom>
        </p:spPr>
        <p:txBody>
          <a:bodyPr wrap="square">
            <a:spAutoFit/>
          </a:bodyPr>
          <a:lstStyle/>
          <a:p>
            <a:pPr algn="just">
              <a:spcBef>
                <a:spcPct val="50000"/>
              </a:spcBef>
              <a:defRPr/>
            </a:pPr>
            <a:r>
              <a:rPr lang="lv-LV" sz="2000" b="1" dirty="0" err="1" smtClean="0">
                <a:solidFill>
                  <a:srgbClr val="800000"/>
                </a:solidFill>
                <a:effectLst>
                  <a:outerShdw blurRad="38100" dist="38100" dir="2700000" algn="tl">
                    <a:srgbClr val="000000"/>
                  </a:outerShdw>
                </a:effectLst>
                <a:latin typeface="Arial" pitchFamily="34" charset="0"/>
                <a:ea typeface="Verdana" pitchFamily="34" charset="0"/>
                <a:cs typeface="Arial" pitchFamily="34" charset="0"/>
              </a:rPr>
              <a:t>Interleikīni</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 IL1, 2... 36 (?) Producē galvenokārt limfocīti, bet vairākus arī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makrofāgi</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DCs</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utt</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 aktivācijas, nobriešanas,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proliferācijas</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supresijas u.c. signāli</a:t>
            </a:r>
          </a:p>
          <a:p>
            <a:pPr algn="just">
              <a:spcBef>
                <a:spcPct val="50000"/>
              </a:spcBef>
              <a:defRPr/>
            </a:pPr>
            <a:r>
              <a:rPr lang="lv-LV" sz="2000" b="1" dirty="0" err="1" smtClean="0">
                <a:solidFill>
                  <a:srgbClr val="800000"/>
                </a:solidFill>
                <a:effectLst>
                  <a:outerShdw blurRad="38100" dist="38100" dir="2700000" algn="tl">
                    <a:srgbClr val="000000"/>
                  </a:outerShdw>
                </a:effectLst>
                <a:latin typeface="Arial" pitchFamily="34" charset="0"/>
                <a:ea typeface="Verdana" pitchFamily="34" charset="0"/>
                <a:cs typeface="Arial" pitchFamily="34" charset="0"/>
              </a:rPr>
              <a:t>Inteferoni</a:t>
            </a:r>
            <a:r>
              <a:rPr lang="lv-LV" sz="2000" b="1" dirty="0" smtClean="0">
                <a:solidFill>
                  <a:srgbClr val="800000"/>
                </a:solidFill>
                <a:effectLst>
                  <a:outerShdw blurRad="38100" dist="38100" dir="2700000" algn="tl">
                    <a:srgbClr val="000000"/>
                  </a:outerShdw>
                </a:effectLst>
                <a:latin typeface="Arial" pitchFamily="34" charset="0"/>
                <a:ea typeface="Verdana" pitchFamily="34" charset="0"/>
                <a:cs typeface="Arial" pitchFamily="34" charset="0"/>
              </a:rPr>
              <a:t> </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1. tipa IFN-</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sym typeface="Symbol"/>
              </a:rPr>
              <a:t> un  - producē vīrusu inficētas šūnas, 2. tipa - IFN-  - producē aktivētas T šūnas. Pret-vīrusu un pret-vēža  aktivitāte.</a:t>
            </a:r>
            <a:endPar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endParaRPr>
          </a:p>
          <a:p>
            <a:pPr algn="just">
              <a:spcBef>
                <a:spcPct val="50000"/>
              </a:spcBef>
              <a:defRPr/>
            </a:pPr>
            <a:r>
              <a:rPr lang="lv-LV" sz="2000" b="1" dirty="0" smtClean="0">
                <a:solidFill>
                  <a:srgbClr val="800000"/>
                </a:solidFill>
                <a:effectLst>
                  <a:outerShdw blurRad="38100" dist="38100" dir="2700000" algn="tl">
                    <a:srgbClr val="000000"/>
                  </a:outerShdw>
                </a:effectLst>
                <a:latin typeface="Arial" pitchFamily="34" charset="0"/>
                <a:ea typeface="Verdana" pitchFamily="34" charset="0"/>
                <a:cs typeface="Arial" pitchFamily="34" charset="0"/>
              </a:rPr>
              <a:t>Koloniju stimulējošie faktori</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  kaulu smadzeņu cilmes šūnu un priekšteču šūnu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proliferācijas</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un diferenciācijas regulācija (GM-CSF, M-CSF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u.c</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a:t>
            </a:r>
          </a:p>
          <a:p>
            <a:pPr algn="just">
              <a:spcBef>
                <a:spcPct val="50000"/>
              </a:spcBef>
              <a:defRPr/>
            </a:pPr>
            <a:r>
              <a:rPr lang="lv-LV" sz="2000" b="1" dirty="0" err="1" smtClean="0">
                <a:solidFill>
                  <a:srgbClr val="800000"/>
                </a:solidFill>
                <a:effectLst>
                  <a:outerShdw blurRad="38100" dist="38100" dir="2700000" algn="tl">
                    <a:srgbClr val="000000"/>
                  </a:outerShdw>
                </a:effectLst>
                <a:latin typeface="Arial" pitchFamily="34" charset="0"/>
                <a:ea typeface="Verdana" pitchFamily="34" charset="0"/>
                <a:cs typeface="Arial" pitchFamily="34" charset="0"/>
              </a:rPr>
              <a:t>Hemokīni</a:t>
            </a:r>
            <a:r>
              <a:rPr lang="lv-LV" sz="2000" b="1" dirty="0" smtClean="0">
                <a:solidFill>
                  <a:srgbClr val="800000"/>
                </a:solidFill>
                <a:effectLst>
                  <a:outerShdw blurRad="38100" dist="38100" dir="2700000" algn="tl">
                    <a:srgbClr val="000000"/>
                  </a:outerShdw>
                </a:effectLst>
                <a:latin typeface="Arial" pitchFamily="34" charset="0"/>
                <a:ea typeface="Verdana" pitchFamily="34" charset="0"/>
                <a:cs typeface="Arial" pitchFamily="34" charset="0"/>
              </a:rPr>
              <a:t> </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hemotakses</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citokīni</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(CCL14, CXCL12, CCL5 u.c.)   regulē šūnu migrāciju</a:t>
            </a:r>
          </a:p>
          <a:p>
            <a:pPr algn="just">
              <a:spcBef>
                <a:spcPct val="50000"/>
              </a:spcBef>
              <a:defRPr/>
            </a:pPr>
            <a:r>
              <a:rPr lang="lv-LV" sz="2000" b="1" dirty="0" err="1" smtClean="0">
                <a:solidFill>
                  <a:srgbClr val="800000"/>
                </a:solidFill>
                <a:effectLst>
                  <a:outerShdw blurRad="38100" dist="38100" dir="2700000" algn="tl">
                    <a:srgbClr val="000000"/>
                  </a:outerShdw>
                </a:effectLst>
                <a:latin typeface="Arial" pitchFamily="34" charset="0"/>
                <a:ea typeface="Verdana" pitchFamily="34" charset="0"/>
                <a:cs typeface="Arial" pitchFamily="34" charset="0"/>
              </a:rPr>
              <a:t>Tumoru</a:t>
            </a:r>
            <a:r>
              <a:rPr lang="lv-LV" sz="2000" b="1" dirty="0" smtClean="0">
                <a:solidFill>
                  <a:srgbClr val="800000"/>
                </a:solidFill>
                <a:effectLst>
                  <a:outerShdw blurRad="38100" dist="38100" dir="2700000" algn="tl">
                    <a:srgbClr val="000000"/>
                  </a:outerShdw>
                </a:effectLst>
                <a:latin typeface="Arial" pitchFamily="34" charset="0"/>
                <a:ea typeface="Verdana" pitchFamily="34" charset="0"/>
                <a:cs typeface="Arial" pitchFamily="34" charset="0"/>
              </a:rPr>
              <a:t> nekrozes faktori  </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TNF</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sym typeface="Symbol"/>
              </a:rPr>
              <a:t>  un TNF  - iekaisuma un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sym typeface="Symbol"/>
              </a:rPr>
              <a:t>citotoksiskās</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sym typeface="Symbol"/>
              </a:rPr>
              <a:t> aktivitātes regulatori</a:t>
            </a:r>
            <a:endPar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5450" y="0"/>
            <a:ext cx="5753100" cy="584775"/>
          </a:xfrm>
          <a:prstGeom prst="rect">
            <a:avLst/>
          </a:prstGeom>
        </p:spPr>
        <p:txBody>
          <a:bodyPr wrap="square">
            <a:spAutoFit/>
          </a:bodyPr>
          <a:lstStyle/>
          <a:p>
            <a:pPr marL="0" lvl="8" algn="ctr"/>
            <a:r>
              <a:rPr lang="lv-LV" sz="3200" b="1" dirty="0" err="1"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Limfoīdie</a:t>
            </a:r>
            <a:r>
              <a:rPr lang="lv-LV" sz="32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 orgāni</a:t>
            </a:r>
          </a:p>
        </p:txBody>
      </p:sp>
      <p:sp>
        <p:nvSpPr>
          <p:cNvPr id="3" name="Rectangle 2"/>
          <p:cNvSpPr/>
          <p:nvPr/>
        </p:nvSpPr>
        <p:spPr>
          <a:xfrm>
            <a:off x="609600" y="990600"/>
            <a:ext cx="7924800" cy="5632311"/>
          </a:xfrm>
          <a:prstGeom prst="rect">
            <a:avLst/>
          </a:prstGeom>
        </p:spPr>
        <p:txBody>
          <a:bodyPr wrap="square">
            <a:spAutoFit/>
          </a:bodyPr>
          <a:lstStyle/>
          <a:p>
            <a:pPr algn="just">
              <a:spcBef>
                <a:spcPct val="50000"/>
              </a:spcBef>
              <a:defRPr/>
            </a:pPr>
            <a:r>
              <a:rPr lang="lv-LV" sz="2000" b="1" dirty="0" smtClean="0">
                <a:solidFill>
                  <a:srgbClr val="800000"/>
                </a:solidFill>
                <a:effectLst>
                  <a:outerShdw blurRad="38100" dist="38100" dir="2700000" algn="tl">
                    <a:srgbClr val="000000"/>
                  </a:outerShdw>
                </a:effectLst>
                <a:latin typeface="Arial" pitchFamily="34" charset="0"/>
                <a:ea typeface="Verdana" pitchFamily="34" charset="0"/>
                <a:cs typeface="Arial" pitchFamily="34" charset="0"/>
              </a:rPr>
              <a:t>Primārie </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orgāni, kuros no cilmes šūnām veidojas limfocīti; antigēnu-neatkarīga diferenciācija:</a:t>
            </a:r>
          </a:p>
          <a:p>
            <a:pPr marL="569913" algn="just">
              <a:spcBef>
                <a:spcPct val="50000"/>
              </a:spcBef>
              <a:buFont typeface="Wingdings" pitchFamily="2" charset="2"/>
              <a:buChar char="ü"/>
              <a:defRPr/>
            </a:pP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Kaulu smadzenes	</a:t>
            </a:r>
          </a:p>
          <a:p>
            <a:pPr marL="569913" algn="just">
              <a:spcBef>
                <a:spcPct val="50000"/>
              </a:spcBef>
              <a:buFont typeface="Wingdings" pitchFamily="2" charset="2"/>
              <a:buChar char="ü"/>
              <a:defRPr/>
            </a:pP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Tīmuss</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 T šūnu nobriešana</a:t>
            </a:r>
          </a:p>
          <a:p>
            <a:pPr marL="569913" algn="just">
              <a:spcBef>
                <a:spcPct val="50000"/>
              </a:spcBef>
              <a:buFont typeface="Wingdings" pitchFamily="2" charset="2"/>
              <a:buChar char="ü"/>
              <a:defRPr/>
            </a:pP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Embrionālās aknas – B šūnu veidošanās embrionālās 	attīstības laikā</a:t>
            </a:r>
          </a:p>
          <a:p>
            <a:pPr algn="just">
              <a:spcBef>
                <a:spcPct val="50000"/>
              </a:spcBef>
              <a:defRPr/>
            </a:pPr>
            <a:endParaRPr lang="lv-LV" sz="2000" b="1" dirty="0" smtClean="0">
              <a:solidFill>
                <a:srgbClr val="800000"/>
              </a:solidFill>
              <a:effectLst>
                <a:outerShdw blurRad="38100" dist="38100" dir="2700000" algn="tl">
                  <a:srgbClr val="000000"/>
                </a:outerShdw>
              </a:effectLst>
              <a:latin typeface="Arial" pitchFamily="34" charset="0"/>
              <a:ea typeface="Verdana" pitchFamily="34" charset="0"/>
              <a:cs typeface="Arial" pitchFamily="34" charset="0"/>
            </a:endParaRPr>
          </a:p>
          <a:p>
            <a:pPr algn="just">
              <a:spcBef>
                <a:spcPct val="50000"/>
              </a:spcBef>
              <a:defRPr/>
            </a:pPr>
            <a:r>
              <a:rPr lang="lv-LV" sz="2000" b="1" dirty="0" smtClean="0">
                <a:solidFill>
                  <a:srgbClr val="800000"/>
                </a:solidFill>
                <a:effectLst>
                  <a:outerShdw blurRad="38100" dist="38100" dir="2700000" algn="tl">
                    <a:srgbClr val="000000"/>
                  </a:outerShdw>
                </a:effectLst>
                <a:latin typeface="Arial" pitchFamily="34" charset="0"/>
                <a:ea typeface="Verdana" pitchFamily="34" charset="0"/>
                <a:cs typeface="Arial" pitchFamily="34" charset="0"/>
              </a:rPr>
              <a:t>Sekundārie </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orgāni, kuros notiek antigēnu-atkarīga diferenciācija un aktivācija:</a:t>
            </a:r>
          </a:p>
          <a:p>
            <a:pPr marL="569913" algn="just">
              <a:spcBef>
                <a:spcPct val="50000"/>
              </a:spcBef>
              <a:buFont typeface="Wingdings" pitchFamily="2" charset="2"/>
              <a:buChar char="ü"/>
              <a:defRPr/>
            </a:pP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Limfmezgli – aizsardzība pret patogēniem, kas iekļūst caur vai gļotādām un atrodas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starpaudu</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šķidrumā</a:t>
            </a:r>
          </a:p>
          <a:p>
            <a:pPr marL="569913" algn="just">
              <a:spcBef>
                <a:spcPct val="50000"/>
              </a:spcBef>
              <a:buFont typeface="Wingdings" pitchFamily="2" charset="2"/>
              <a:buChar char="ü"/>
              <a:defRPr/>
            </a:pP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Liesa – aizsardzība pret patogēniem, kas cirkulē asinīs</a:t>
            </a:r>
          </a:p>
          <a:p>
            <a:pPr marL="569913" algn="just">
              <a:spcBef>
                <a:spcPct val="50000"/>
              </a:spcBef>
              <a:buFont typeface="Wingdings" pitchFamily="2" charset="2"/>
              <a:buChar char="ü"/>
              <a:defRPr/>
            </a:pP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Gļotādu-asociētie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limfoīdie</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audi (MALT) –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gut-associated,</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bronchus-associated</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lymphoid</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tissue</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 </a:t>
            </a:r>
            <a:r>
              <a:rPr lang="lv-LV" sz="2000" b="1" dirty="0" err="1"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etc</a:t>
            </a:r>
            <a:r>
              <a:rPr lang="lv-LV" sz="2000" b="1" dirty="0" smtClean="0">
                <a:solidFill>
                  <a:srgbClr val="003300"/>
                </a:solidFill>
                <a:effectLst>
                  <a:outerShdw blurRad="38100" dist="38100" dir="2700000" algn="tl">
                    <a:srgbClr val="000000"/>
                  </a:outerShdw>
                </a:effectLst>
                <a:latin typeface="Arial" pitchFamily="34" charset="0"/>
                <a:ea typeface="Verdana" pitchFamily="34" charset="0"/>
                <a:cs typeface="Arial" pitchFamily="34" charset="0"/>
              </a:rPr>
              <a:t>.</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920827" y="838200"/>
            <a:ext cx="7302346" cy="6019800"/>
          </a:xfrm>
          <a:prstGeom prst="rect">
            <a:avLst/>
          </a:prstGeom>
          <a:noFill/>
          <a:ln w="9525">
            <a:noFill/>
            <a:round/>
            <a:headEnd/>
            <a:tailEnd/>
          </a:ln>
          <a:effectLst/>
        </p:spPr>
      </p:pic>
      <p:sp>
        <p:nvSpPr>
          <p:cNvPr id="4" name="Rectangle 3"/>
          <p:cNvSpPr/>
          <p:nvPr/>
        </p:nvSpPr>
        <p:spPr>
          <a:xfrm>
            <a:off x="1695450" y="0"/>
            <a:ext cx="5753100" cy="584775"/>
          </a:xfrm>
          <a:prstGeom prst="rect">
            <a:avLst/>
          </a:prstGeom>
        </p:spPr>
        <p:txBody>
          <a:bodyPr wrap="square">
            <a:spAutoFit/>
          </a:bodyPr>
          <a:lstStyle/>
          <a:p>
            <a:pPr marL="0" lvl="8" algn="ctr"/>
            <a:r>
              <a:rPr lang="lv-LV" sz="3200" b="1" dirty="0" smtClean="0">
                <a:solidFill>
                  <a:srgbClr val="800000"/>
                </a:solidFill>
                <a:effectLst>
                  <a:outerShdw blurRad="38100" dist="38100" dir="2700000" algn="tl">
                    <a:srgbClr val="000000"/>
                  </a:outerShdw>
                </a:effectLst>
                <a:latin typeface="Verdana" pitchFamily="34" charset="0"/>
                <a:ea typeface="Verdana" pitchFamily="34" charset="0"/>
                <a:cs typeface="Verdana" pitchFamily="34" charset="0"/>
              </a:rPr>
              <a:t>Limfmezgla uzbūve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AFF.web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838200" y="381000"/>
            <a:ext cx="7467600" cy="56007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0" y="304800"/>
            <a:ext cx="4572000" cy="1200329"/>
          </a:xfrm>
          <a:prstGeom prst="rect">
            <a:avLst/>
          </a:prstGeom>
        </p:spPr>
        <p:txBody>
          <a:bodyPr wrap="square">
            <a:spAutoFit/>
          </a:bodyPr>
          <a:lstStyle/>
          <a:p>
            <a:pPr algn="ctr"/>
            <a:r>
              <a:rPr lang="lv-LV" sz="24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Variolācija</a:t>
            </a:r>
            <a:r>
              <a:rPr lang="lv-LV" sz="24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izplatās Indijā, Etiopijā, </a:t>
            </a:r>
            <a:r>
              <a:rPr lang="lv-LV" sz="2400" b="1" dirty="0" err="1"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Ottomana</a:t>
            </a:r>
            <a:r>
              <a:rPr lang="lv-LV" sz="2400" b="1" dirty="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 </a:t>
            </a:r>
            <a:r>
              <a:rPr lang="lv-LV" sz="24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impērijā </a:t>
            </a:r>
            <a:endParaRPr lang="en-US" sz="2400" dirty="0">
              <a:solidFill>
                <a:srgbClr val="003300"/>
              </a:solidFill>
            </a:endParaRPr>
          </a:p>
        </p:txBody>
      </p:sp>
      <p:sp>
        <p:nvSpPr>
          <p:cNvPr id="5" name="Rectangle 4"/>
          <p:cNvSpPr/>
          <p:nvPr/>
        </p:nvSpPr>
        <p:spPr>
          <a:xfrm>
            <a:off x="4572000" y="1828800"/>
            <a:ext cx="4572000" cy="2708434"/>
          </a:xfrm>
          <a:prstGeom prst="rect">
            <a:avLst/>
          </a:prstGeom>
        </p:spPr>
        <p:txBody>
          <a:bodyPr wrap="square">
            <a:spAutoFit/>
          </a:bodyPr>
          <a:lstStyle/>
          <a:p>
            <a:pPr algn="ctr">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Eiropā to ievieš Lēdija </a:t>
            </a:r>
            <a:r>
              <a:rPr lang="lv-LV" sz="2000" b="1" dirty="0" err="1" smtClean="0">
                <a:solidFill>
                  <a:srgbClr val="800000"/>
                </a:solidFill>
                <a:effectLst>
                  <a:outerShdw blurRad="38100" dist="38100" dir="2700000" algn="tl">
                    <a:srgbClr val="000000"/>
                  </a:outerShdw>
                </a:effectLst>
                <a:latin typeface="Arial" pitchFamily="34" charset="0"/>
                <a:cs typeface="Arial" pitchFamily="34" charset="0"/>
              </a:rPr>
              <a:t>Mary</a:t>
            </a:r>
            <a:r>
              <a:rPr lang="lv-LV" sz="2000" b="1" dirty="0" smtClean="0">
                <a:solidFill>
                  <a:srgbClr val="800000"/>
                </a:solidFill>
                <a:effectLst>
                  <a:outerShdw blurRad="38100" dist="38100" dir="2700000" algn="tl">
                    <a:srgbClr val="000000"/>
                  </a:outerShdw>
                </a:effectLst>
                <a:latin typeface="Arial" pitchFamily="34" charset="0"/>
                <a:cs typeface="Arial" pitchFamily="34" charset="0"/>
              </a:rPr>
              <a:t> </a:t>
            </a:r>
            <a:r>
              <a:rPr lang="lv-LV" sz="2000" b="1" dirty="0" err="1" smtClean="0">
                <a:solidFill>
                  <a:srgbClr val="800000"/>
                </a:solidFill>
                <a:effectLst>
                  <a:outerShdw blurRad="38100" dist="38100" dir="2700000" algn="tl">
                    <a:srgbClr val="000000"/>
                  </a:outerShdw>
                </a:effectLst>
                <a:latin typeface="Arial" pitchFamily="34" charset="0"/>
                <a:cs typeface="Arial" pitchFamily="34" charset="0"/>
              </a:rPr>
              <a:t>Wortley</a:t>
            </a:r>
            <a:r>
              <a:rPr lang="lv-LV" sz="2000" b="1" dirty="0" smtClean="0">
                <a:solidFill>
                  <a:srgbClr val="800000"/>
                </a:solidFill>
                <a:effectLst>
                  <a:outerShdw blurRad="38100" dist="38100" dir="2700000" algn="tl">
                    <a:srgbClr val="000000"/>
                  </a:outerShdw>
                </a:effectLst>
                <a:latin typeface="Arial" pitchFamily="34" charset="0"/>
                <a:cs typeface="Arial" pitchFamily="34" charset="0"/>
              </a:rPr>
              <a:t> </a:t>
            </a:r>
            <a:r>
              <a:rPr lang="lv-LV" sz="2000" b="1" dirty="0" err="1" smtClean="0">
                <a:solidFill>
                  <a:srgbClr val="800000"/>
                </a:solidFill>
                <a:effectLst>
                  <a:outerShdw blurRad="38100" dist="38100" dir="2700000" algn="tl">
                    <a:srgbClr val="000000"/>
                  </a:outerShdw>
                </a:effectLst>
                <a:latin typeface="Arial" pitchFamily="34" charset="0"/>
                <a:cs typeface="Arial" pitchFamily="34" charset="0"/>
              </a:rPr>
              <a:t>Montagu</a:t>
            </a:r>
            <a:r>
              <a:rPr lang="lv-LV" sz="2000" b="1" dirty="0" smtClean="0">
                <a:solidFill>
                  <a:srgbClr val="800000"/>
                </a:solidFill>
                <a:effectLst>
                  <a:outerShdw blurRad="38100" dist="38100" dir="2700000" algn="tl">
                    <a:srgbClr val="000000"/>
                  </a:outerShdw>
                </a:effectLst>
                <a:latin typeface="Arial" pitchFamily="34" charset="0"/>
                <a:cs typeface="Arial" pitchFamily="34" charset="0"/>
              </a:rPr>
              <a:t> </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(1689-1762), kas pati izslimojusi bakas un vērojusi </a:t>
            </a:r>
            <a:r>
              <a:rPr lang="lv-LV" sz="2000" b="1" dirty="0" err="1" smtClean="0">
                <a:solidFill>
                  <a:srgbClr val="003300"/>
                </a:solidFill>
                <a:effectLst>
                  <a:outerShdw blurRad="38100" dist="38100" dir="2700000" algn="tl">
                    <a:srgbClr val="000000"/>
                  </a:outerShdw>
                </a:effectLst>
                <a:latin typeface="Arial" pitchFamily="34" charset="0"/>
                <a:cs typeface="Arial" pitchFamily="34" charset="0"/>
              </a:rPr>
              <a:t>variolizāciju</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Turcijā, lūdz ārstam to veikt viņas bērniem.</a:t>
            </a:r>
          </a:p>
          <a:p>
            <a:pPr algn="ctr">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~1720 to izmēģina uz 6 cietumniekiem; pēc tam šīs paņēmiens izplatās augstmaņu vidē</a:t>
            </a:r>
            <a:endParaRPr lang="lv-LV" sz="2000" b="1" dirty="0">
              <a:solidFill>
                <a:srgbClr val="003300"/>
              </a:solidFill>
              <a:effectLst>
                <a:outerShdw blurRad="38100" dist="38100" dir="2700000" algn="tl">
                  <a:srgbClr val="000000"/>
                </a:outerShdw>
              </a:effectLst>
              <a:latin typeface="Arial" pitchFamily="34" charset="0"/>
              <a:cs typeface="Arial" pitchFamily="34" charset="0"/>
            </a:endParaRPr>
          </a:p>
        </p:txBody>
      </p:sp>
      <p:pic>
        <p:nvPicPr>
          <p:cNvPr id="93186" name="Picture 2" descr="http://42022018.weebly.com/uploads/1/4/6/3/14639374/5348663_orig.jpg?157"/>
          <p:cNvPicPr>
            <a:picLocks noChangeAspect="1" noChangeArrowheads="1"/>
          </p:cNvPicPr>
          <p:nvPr/>
        </p:nvPicPr>
        <p:blipFill>
          <a:blip r:embed="rId2" cstate="print"/>
          <a:srcRect/>
          <a:stretch>
            <a:fillRect/>
          </a:stretch>
        </p:blipFill>
        <p:spPr bwMode="auto">
          <a:xfrm>
            <a:off x="304800" y="762000"/>
            <a:ext cx="3048000" cy="5490072"/>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http://upload.wikimedia.org/wikipedia/commons/6/66/Child_with_Smallpox_Bangladesh.jpg"/>
          <p:cNvPicPr>
            <a:picLocks noChangeAspect="1" noChangeArrowheads="1"/>
          </p:cNvPicPr>
          <p:nvPr/>
        </p:nvPicPr>
        <p:blipFill>
          <a:blip r:embed="rId2" cstate="print"/>
          <a:srcRect/>
          <a:stretch>
            <a:fillRect/>
          </a:stretch>
        </p:blipFill>
        <p:spPr bwMode="auto">
          <a:xfrm>
            <a:off x="0" y="0"/>
            <a:ext cx="2438400" cy="3715656"/>
          </a:xfrm>
          <a:prstGeom prst="rect">
            <a:avLst/>
          </a:prstGeom>
          <a:noFill/>
        </p:spPr>
      </p:pic>
      <p:sp>
        <p:nvSpPr>
          <p:cNvPr id="4" name="TextBox 3"/>
          <p:cNvSpPr txBox="1"/>
          <p:nvPr/>
        </p:nvSpPr>
        <p:spPr>
          <a:xfrm>
            <a:off x="4038600" y="685800"/>
            <a:ext cx="5105400" cy="5940088"/>
          </a:xfrm>
          <a:prstGeom prst="rect">
            <a:avLst/>
          </a:prstGeom>
          <a:noFill/>
        </p:spPr>
        <p:txBody>
          <a:bodyPr wrap="square" rtlCol="0">
            <a:spAutoFit/>
          </a:bodyPr>
          <a:lstStyle/>
          <a:p>
            <a:r>
              <a:rPr lang="lv-LV" sz="2000" b="1" dirty="0" smtClean="0">
                <a:solidFill>
                  <a:srgbClr val="003300"/>
                </a:solidFill>
                <a:effectLst>
                  <a:outerShdw blurRad="38100" dist="38100" dir="2700000" algn="tl">
                    <a:srgbClr val="000000">
                      <a:alpha val="43137"/>
                    </a:srgbClr>
                  </a:outerShdw>
                </a:effectLst>
                <a:latin typeface="Arial" pitchFamily="34" charset="0"/>
                <a:ea typeface="Verdana" pitchFamily="34" charset="0"/>
                <a:cs typeface="Arial" pitchFamily="34" charset="0"/>
              </a:rPr>
              <a:t>Īstās bakas (</a:t>
            </a:r>
            <a:r>
              <a:rPr lang="lv-LV" sz="2000" b="1" dirty="0" err="1" smtClean="0">
                <a:solidFill>
                  <a:srgbClr val="003300"/>
                </a:solidFill>
                <a:effectLst>
                  <a:outerShdw blurRad="38100" dist="38100" dir="2700000" algn="tl">
                    <a:srgbClr val="000000">
                      <a:alpha val="43137"/>
                    </a:srgbClr>
                  </a:outerShdw>
                </a:effectLst>
                <a:latin typeface="Arial" pitchFamily="34" charset="0"/>
                <a:ea typeface="Verdana" pitchFamily="34" charset="0"/>
                <a:cs typeface="Arial" pitchFamily="34" charset="0"/>
              </a:rPr>
              <a:t>Smallpox</a:t>
            </a:r>
            <a:r>
              <a:rPr lang="lv-LV" sz="2000" b="1" dirty="0" smtClean="0">
                <a:solidFill>
                  <a:srgbClr val="003300"/>
                </a:solidFill>
                <a:effectLst>
                  <a:outerShdw blurRad="38100" dist="38100" dir="2700000" algn="tl">
                    <a:srgbClr val="000000">
                      <a:alpha val="43137"/>
                    </a:srgbClr>
                  </a:outerShdw>
                </a:effectLst>
                <a:latin typeface="Arial" pitchFamily="34" charset="0"/>
                <a:ea typeface="Verdana" pitchFamily="34" charset="0"/>
                <a:cs typeface="Arial" pitchFamily="34" charset="0"/>
              </a:rPr>
              <a:t>) - izraisa </a:t>
            </a:r>
            <a:r>
              <a:rPr lang="lv-LV" sz="2000" b="1" i="1" dirty="0" err="1" smtClean="0">
                <a:solidFill>
                  <a:srgbClr val="003300"/>
                </a:solidFill>
                <a:effectLst>
                  <a:outerShdw blurRad="38100" dist="38100" dir="2700000" algn="tl">
                    <a:srgbClr val="000000">
                      <a:alpha val="43137"/>
                    </a:srgbClr>
                  </a:outerShdw>
                </a:effectLst>
                <a:latin typeface="Arial" pitchFamily="34" charset="0"/>
                <a:ea typeface="Verdana" pitchFamily="34" charset="0"/>
                <a:cs typeface="Arial" pitchFamily="34" charset="0"/>
              </a:rPr>
              <a:t>Variola</a:t>
            </a:r>
            <a:r>
              <a:rPr lang="lv-LV" sz="2000" b="1" i="1" dirty="0" smtClean="0">
                <a:solidFill>
                  <a:srgbClr val="003300"/>
                </a:solidFill>
                <a:effectLst>
                  <a:outerShdw blurRad="38100" dist="38100" dir="2700000" algn="tl">
                    <a:srgbClr val="000000">
                      <a:alpha val="43137"/>
                    </a:srgbClr>
                  </a:outerShdw>
                </a:effectLst>
                <a:latin typeface="Arial" pitchFamily="34" charset="0"/>
                <a:ea typeface="Verdana" pitchFamily="34" charset="0"/>
                <a:cs typeface="Arial" pitchFamily="34" charset="0"/>
              </a:rPr>
              <a:t> major </a:t>
            </a:r>
            <a:r>
              <a:rPr lang="lv-LV" sz="2000" b="1" dirty="0" smtClean="0">
                <a:solidFill>
                  <a:srgbClr val="003300"/>
                </a:solidFill>
                <a:effectLst>
                  <a:outerShdw blurRad="38100" dist="38100" dir="2700000" algn="tl">
                    <a:srgbClr val="000000">
                      <a:alpha val="43137"/>
                    </a:srgbClr>
                  </a:outerShdw>
                </a:effectLst>
                <a:latin typeface="Arial" pitchFamily="34" charset="0"/>
                <a:ea typeface="Verdana" pitchFamily="34" charset="0"/>
                <a:cs typeface="Arial" pitchFamily="34" charset="0"/>
              </a:rPr>
              <a:t>vīruss, </a:t>
            </a:r>
            <a:r>
              <a:rPr lang="lv-LV" sz="2000" b="1" dirty="0" err="1" smtClean="0">
                <a:solidFill>
                  <a:srgbClr val="003300"/>
                </a:solidFill>
                <a:effectLst>
                  <a:outerShdw blurRad="38100" dist="38100" dir="2700000" algn="tl">
                    <a:srgbClr val="000000">
                      <a:alpha val="43137"/>
                    </a:srgbClr>
                  </a:outerShdw>
                </a:effectLst>
                <a:latin typeface="Arial" pitchFamily="34" charset="0"/>
                <a:ea typeface="Verdana" pitchFamily="34" charset="0"/>
                <a:cs typeface="Arial" pitchFamily="34" charset="0"/>
              </a:rPr>
              <a:t>dsDNS</a:t>
            </a:r>
            <a:r>
              <a:rPr lang="lv-LV" sz="2000" b="1" dirty="0" smtClean="0">
                <a:solidFill>
                  <a:srgbClr val="003300"/>
                </a:solidFill>
                <a:effectLst>
                  <a:outerShdw blurRad="38100" dist="38100" dir="2700000" algn="tl">
                    <a:srgbClr val="000000">
                      <a:alpha val="43137"/>
                    </a:srgbClr>
                  </a:outerShdw>
                </a:effectLst>
                <a:latin typeface="Arial" pitchFamily="34" charset="0"/>
                <a:ea typeface="Verdana" pitchFamily="34" charset="0"/>
                <a:cs typeface="Arial" pitchFamily="34" charset="0"/>
              </a:rPr>
              <a:t> vīruss </a:t>
            </a:r>
          </a:p>
          <a:p>
            <a:r>
              <a:rPr lang="lv-LV" sz="2000" b="1" dirty="0" smtClean="0">
                <a:solidFill>
                  <a:srgbClr val="003300"/>
                </a:solidFill>
                <a:effectLst>
                  <a:outerShdw blurRad="38100" dist="38100" dir="2700000" algn="tl">
                    <a:srgbClr val="000000">
                      <a:alpha val="43137"/>
                    </a:srgbClr>
                  </a:outerShdw>
                </a:effectLst>
                <a:latin typeface="Arial" pitchFamily="34" charset="0"/>
                <a:ea typeface="Verdana" pitchFamily="34" charset="0"/>
                <a:cs typeface="Arial" pitchFamily="34" charset="0"/>
              </a:rPr>
              <a:t>Simptomi – drudzis, galvassāpes, muskuļu sāpes, izsitumi; ~30% gadījumu beidzas letāli. </a:t>
            </a:r>
          </a:p>
          <a:p>
            <a:r>
              <a:rPr lang="lv-LV" sz="2000" b="1" dirty="0" smtClean="0">
                <a:solidFill>
                  <a:srgbClr val="003300"/>
                </a:solidFill>
                <a:effectLst>
                  <a:outerShdw blurRad="38100" dist="38100" dir="2700000" algn="tl">
                    <a:srgbClr val="000000">
                      <a:alpha val="43137"/>
                    </a:srgbClr>
                  </a:outerShdw>
                </a:effectLst>
                <a:latin typeface="Arial" pitchFamily="34" charset="0"/>
                <a:ea typeface="Verdana" pitchFamily="34" charset="0"/>
                <a:cs typeface="Arial" pitchFamily="34" charset="0"/>
              </a:rPr>
              <a:t>Uzskata, ka šī slimība skārusi Ēģiptes </a:t>
            </a:r>
            <a:r>
              <a:rPr lang="lv-LV" sz="2000" b="1" dirty="0" err="1" smtClean="0">
                <a:solidFill>
                  <a:srgbClr val="003300"/>
                </a:solidFill>
                <a:effectLst>
                  <a:outerShdw blurRad="38100" dist="38100" dir="2700000" algn="tl">
                    <a:srgbClr val="000000">
                      <a:alpha val="43137"/>
                    </a:srgbClr>
                  </a:outerShdw>
                </a:effectLst>
                <a:latin typeface="Arial" pitchFamily="34" charset="0"/>
                <a:ea typeface="Verdana" pitchFamily="34" charset="0"/>
                <a:cs typeface="Arial" pitchFamily="34" charset="0"/>
              </a:rPr>
              <a:t>faronu</a:t>
            </a:r>
            <a:r>
              <a:rPr lang="lv-LV" sz="2000" b="1" dirty="0" smtClean="0">
                <a:solidFill>
                  <a:srgbClr val="003300"/>
                </a:solidFill>
                <a:effectLst>
                  <a:outerShdw blurRad="38100" dist="38100" dir="2700000" algn="tl">
                    <a:srgbClr val="000000">
                      <a:alpha val="43137"/>
                    </a:srgbClr>
                  </a:outerShdw>
                </a:effectLst>
                <a:latin typeface="Arial" pitchFamily="34" charset="0"/>
                <a:ea typeface="Verdana" pitchFamily="34" charset="0"/>
                <a:cs typeface="Arial" pitchFamily="34" charset="0"/>
              </a:rPr>
              <a:t> </a:t>
            </a:r>
            <a:r>
              <a:rPr lang="lv-LV" sz="2000" b="1" dirty="0" err="1" smtClean="0">
                <a:solidFill>
                  <a:srgbClr val="003300"/>
                </a:solidFill>
                <a:effectLst>
                  <a:outerShdw blurRad="38100" dist="38100" dir="2700000" algn="tl">
                    <a:srgbClr val="000000">
                      <a:alpha val="43137"/>
                    </a:srgbClr>
                  </a:outerShdw>
                </a:effectLst>
                <a:latin typeface="Arial" pitchFamily="34" charset="0"/>
                <a:ea typeface="Verdana" pitchFamily="34" charset="0"/>
                <a:cs typeface="Arial" pitchFamily="34" charset="0"/>
              </a:rPr>
              <a:t>Ramses</a:t>
            </a:r>
            <a:r>
              <a:rPr lang="lv-LV" sz="2000" b="1" dirty="0" smtClean="0">
                <a:solidFill>
                  <a:srgbClr val="003300"/>
                </a:solidFill>
                <a:effectLst>
                  <a:outerShdw blurRad="38100" dist="38100" dir="2700000" algn="tl">
                    <a:srgbClr val="000000">
                      <a:alpha val="43137"/>
                    </a:srgbClr>
                  </a:outerShdw>
                </a:effectLst>
                <a:latin typeface="Arial" pitchFamily="34" charset="0"/>
                <a:ea typeface="Verdana" pitchFamily="34" charset="0"/>
                <a:cs typeface="Arial" pitchFamily="34" charset="0"/>
              </a:rPr>
              <a:t> V, kurš miris 1145 PK.</a:t>
            </a:r>
          </a:p>
          <a:p>
            <a:r>
              <a:rPr lang="lv-LV" sz="2000" b="1" dirty="0" smtClean="0">
                <a:solidFill>
                  <a:srgbClr val="003300"/>
                </a:solidFill>
                <a:effectLst>
                  <a:outerShdw blurRad="38100" dist="38100" dir="2700000" algn="tl">
                    <a:srgbClr val="000000">
                      <a:alpha val="43137"/>
                    </a:srgbClr>
                  </a:outerShdw>
                </a:effectLst>
                <a:latin typeface="Arial" pitchFamily="34" charset="0"/>
                <a:ea typeface="Verdana" pitchFamily="34" charset="0"/>
                <a:cs typeface="Arial" pitchFamily="34" charset="0"/>
              </a:rPr>
              <a:t>Daudzi uzliesmojumi visā pasaulē; piemēram 1545. gadā Indijā tā prasa 8000 bērnu dzīvības.</a:t>
            </a:r>
          </a:p>
          <a:p>
            <a:endParaRPr lang="lv-LV" sz="2000" b="1" dirty="0" smtClean="0">
              <a:solidFill>
                <a:srgbClr val="003300"/>
              </a:solidFill>
              <a:effectLst>
                <a:outerShdw blurRad="38100" dist="38100" dir="2700000" algn="tl">
                  <a:srgbClr val="000000">
                    <a:alpha val="43137"/>
                  </a:srgbClr>
                </a:outerShdw>
              </a:effectLst>
              <a:latin typeface="Arial" pitchFamily="34" charset="0"/>
              <a:ea typeface="Verdana" pitchFamily="34" charset="0"/>
              <a:cs typeface="Arial" pitchFamily="34" charset="0"/>
            </a:endParaRPr>
          </a:p>
          <a:p>
            <a:r>
              <a:rPr lang="lv-LV" sz="2000" b="1" dirty="0" smtClean="0">
                <a:solidFill>
                  <a:srgbClr val="003300"/>
                </a:solidFill>
                <a:effectLst>
                  <a:outerShdw blurRad="38100" dist="38100" dir="2700000" algn="tl">
                    <a:srgbClr val="000000">
                      <a:alpha val="43137"/>
                    </a:srgbClr>
                  </a:outerShdw>
                </a:effectLst>
                <a:latin typeface="Arial" pitchFamily="34" charset="0"/>
                <a:ea typeface="Verdana" pitchFamily="34" charset="0"/>
                <a:cs typeface="Arial" pitchFamily="34" charset="0"/>
              </a:rPr>
              <a:t>Govju bakas (</a:t>
            </a:r>
            <a:r>
              <a:rPr lang="lv-LV" sz="2000" b="1" dirty="0" err="1" smtClean="0">
                <a:solidFill>
                  <a:srgbClr val="003300"/>
                </a:solidFill>
                <a:effectLst>
                  <a:outerShdw blurRad="38100" dist="38100" dir="2700000" algn="tl">
                    <a:srgbClr val="000000">
                      <a:alpha val="43137"/>
                    </a:srgbClr>
                  </a:outerShdw>
                </a:effectLst>
                <a:latin typeface="Arial" pitchFamily="34" charset="0"/>
                <a:ea typeface="Verdana" pitchFamily="34" charset="0"/>
                <a:cs typeface="Arial" pitchFamily="34" charset="0"/>
              </a:rPr>
              <a:t>Cowpox</a:t>
            </a:r>
            <a:r>
              <a:rPr lang="lv-LV" sz="2000" b="1" dirty="0" smtClean="0">
                <a:solidFill>
                  <a:srgbClr val="003300"/>
                </a:solidFill>
                <a:effectLst>
                  <a:outerShdw blurRad="38100" dist="38100" dir="2700000" algn="tl">
                    <a:srgbClr val="000000">
                      <a:alpha val="43137"/>
                    </a:srgbClr>
                  </a:outerShdw>
                </a:effectLst>
                <a:latin typeface="Arial" pitchFamily="34" charset="0"/>
                <a:ea typeface="Verdana" pitchFamily="34" charset="0"/>
                <a:cs typeface="Arial" pitchFamily="34" charset="0"/>
              </a:rPr>
              <a:t>) – izraisa </a:t>
            </a:r>
            <a:r>
              <a:rPr lang="lv-LV" sz="2000" b="1" dirty="0" err="1" smtClean="0">
                <a:solidFill>
                  <a:srgbClr val="003300"/>
                </a:solidFill>
                <a:effectLst>
                  <a:outerShdw blurRad="38100" dist="38100" dir="2700000" algn="tl">
                    <a:srgbClr val="000000">
                      <a:alpha val="43137"/>
                    </a:srgbClr>
                  </a:outerShdw>
                </a:effectLst>
                <a:latin typeface="Arial" pitchFamily="34" charset="0"/>
                <a:ea typeface="Verdana" pitchFamily="34" charset="0"/>
                <a:cs typeface="Arial" pitchFamily="34" charset="0"/>
              </a:rPr>
              <a:t>cowpox</a:t>
            </a:r>
            <a:r>
              <a:rPr lang="lv-LV" sz="2000" b="1" dirty="0" smtClean="0">
                <a:solidFill>
                  <a:srgbClr val="003300"/>
                </a:solidFill>
                <a:effectLst>
                  <a:outerShdw blurRad="38100" dist="38100" dir="2700000" algn="tl">
                    <a:srgbClr val="000000">
                      <a:alpha val="43137"/>
                    </a:srgbClr>
                  </a:outerShdw>
                </a:effectLst>
                <a:latin typeface="Arial" pitchFamily="34" charset="0"/>
                <a:ea typeface="Verdana" pitchFamily="34" charset="0"/>
                <a:cs typeface="Arial" pitchFamily="34" charset="0"/>
              </a:rPr>
              <a:t>/</a:t>
            </a:r>
            <a:r>
              <a:rPr lang="lv-LV" sz="2000" b="1" dirty="0" err="1" smtClean="0">
                <a:solidFill>
                  <a:srgbClr val="003300"/>
                </a:solidFill>
                <a:effectLst>
                  <a:outerShdw blurRad="38100" dist="38100" dir="2700000" algn="tl">
                    <a:srgbClr val="000000">
                      <a:alpha val="43137"/>
                    </a:srgbClr>
                  </a:outerShdw>
                </a:effectLst>
                <a:latin typeface="Arial" pitchFamily="34" charset="0"/>
                <a:ea typeface="Verdana" pitchFamily="34" charset="0"/>
                <a:cs typeface="Arial" pitchFamily="34" charset="0"/>
              </a:rPr>
              <a:t>catpox</a:t>
            </a:r>
            <a:r>
              <a:rPr lang="lv-LV" sz="2000" b="1" dirty="0" smtClean="0">
                <a:solidFill>
                  <a:srgbClr val="003300"/>
                </a:solidFill>
                <a:effectLst>
                  <a:outerShdw blurRad="38100" dist="38100" dir="2700000" algn="tl">
                    <a:srgbClr val="000000">
                      <a:alpha val="43137"/>
                    </a:srgbClr>
                  </a:outerShdw>
                </a:effectLst>
                <a:latin typeface="Arial" pitchFamily="34" charset="0"/>
                <a:ea typeface="Verdana" pitchFamily="34" charset="0"/>
                <a:cs typeface="Arial" pitchFamily="34" charset="0"/>
              </a:rPr>
              <a:t> vīruss (</a:t>
            </a:r>
            <a:r>
              <a:rPr lang="lv-LV" sz="2000" b="1" dirty="0" err="1" smtClean="0">
                <a:solidFill>
                  <a:srgbClr val="003300"/>
                </a:solidFill>
                <a:effectLst>
                  <a:outerShdw blurRad="38100" dist="38100" dir="2700000" algn="tl">
                    <a:srgbClr val="000000">
                      <a:alpha val="43137"/>
                    </a:srgbClr>
                  </a:outerShdw>
                </a:effectLst>
                <a:latin typeface="Arial" pitchFamily="34" charset="0"/>
                <a:ea typeface="Verdana" pitchFamily="34" charset="0"/>
                <a:cs typeface="Arial" pitchFamily="34" charset="0"/>
              </a:rPr>
              <a:t>orthopoxvīrusu</a:t>
            </a:r>
            <a:r>
              <a:rPr lang="lv-LV" sz="2000" b="1" dirty="0" smtClean="0">
                <a:solidFill>
                  <a:srgbClr val="003300"/>
                </a:solidFill>
                <a:effectLst>
                  <a:outerShdw blurRad="38100" dist="38100" dir="2700000" algn="tl">
                    <a:srgbClr val="000000">
                      <a:alpha val="43137"/>
                    </a:srgbClr>
                  </a:outerShdw>
                </a:effectLst>
                <a:latin typeface="Arial" pitchFamily="34" charset="0"/>
                <a:ea typeface="Verdana" pitchFamily="34" charset="0"/>
                <a:cs typeface="Arial" pitchFamily="34" charset="0"/>
              </a:rPr>
              <a:t> ģints)  - liellopu slimība, retos gadījumos inficējas cilvēki, bet saslimšana samērā viegla</a:t>
            </a:r>
          </a:p>
          <a:p>
            <a:endParaRPr lang="lv-LV" sz="2000" b="1" dirty="0" smtClean="0">
              <a:solidFill>
                <a:srgbClr val="003300"/>
              </a:solidFill>
              <a:effectLst>
                <a:outerShdw blurRad="38100" dist="38100" dir="2700000" algn="tl">
                  <a:srgbClr val="000000">
                    <a:alpha val="43137"/>
                  </a:srgbClr>
                </a:outerShdw>
              </a:effectLst>
              <a:latin typeface="Arial" pitchFamily="34" charset="0"/>
              <a:ea typeface="Verdana" pitchFamily="34" charset="0"/>
              <a:cs typeface="Arial" pitchFamily="34" charset="0"/>
            </a:endParaRPr>
          </a:p>
          <a:p>
            <a:r>
              <a:rPr lang="lv-LV" sz="2000" b="1" dirty="0" err="1" smtClean="0">
                <a:solidFill>
                  <a:srgbClr val="003300"/>
                </a:solidFill>
                <a:effectLst>
                  <a:outerShdw blurRad="38100" dist="38100" dir="2700000" algn="tl">
                    <a:srgbClr val="000000">
                      <a:alpha val="43137"/>
                    </a:srgbClr>
                  </a:outerShdw>
                </a:effectLst>
                <a:latin typeface="Arial" pitchFamily="34" charset="0"/>
                <a:ea typeface="Verdana" pitchFamily="34" charset="0"/>
                <a:cs typeface="Arial" pitchFamily="34" charset="0"/>
              </a:rPr>
              <a:t>Cowpox</a:t>
            </a:r>
            <a:r>
              <a:rPr lang="lv-LV" sz="2000" b="1" dirty="0" smtClean="0">
                <a:solidFill>
                  <a:srgbClr val="003300"/>
                </a:solidFill>
                <a:effectLst>
                  <a:outerShdw blurRad="38100" dist="38100" dir="2700000" algn="tl">
                    <a:srgbClr val="000000">
                      <a:alpha val="43137"/>
                    </a:srgbClr>
                  </a:outerShdw>
                </a:effectLst>
                <a:latin typeface="Arial" pitchFamily="34" charset="0"/>
                <a:ea typeface="Verdana" pitchFamily="34" charset="0"/>
                <a:cs typeface="Arial" pitchFamily="34" charset="0"/>
              </a:rPr>
              <a:t>, </a:t>
            </a:r>
            <a:r>
              <a:rPr lang="lv-LV" sz="2000" b="1" dirty="0" err="1" smtClean="0">
                <a:solidFill>
                  <a:srgbClr val="003300"/>
                </a:solidFill>
                <a:effectLst>
                  <a:outerShdw blurRad="38100" dist="38100" dir="2700000" algn="tl">
                    <a:srgbClr val="000000">
                      <a:alpha val="43137"/>
                    </a:srgbClr>
                  </a:outerShdw>
                </a:effectLst>
                <a:latin typeface="Arial" pitchFamily="34" charset="0"/>
                <a:ea typeface="Verdana" pitchFamily="34" charset="0"/>
                <a:cs typeface="Arial" pitchFamily="34" charset="0"/>
              </a:rPr>
              <a:t>Variola</a:t>
            </a:r>
            <a:r>
              <a:rPr lang="lv-LV" sz="2000" b="1" dirty="0" smtClean="0">
                <a:solidFill>
                  <a:srgbClr val="003300"/>
                </a:solidFill>
                <a:effectLst>
                  <a:outerShdw blurRad="38100" dist="38100" dir="2700000" algn="tl">
                    <a:srgbClr val="000000">
                      <a:alpha val="43137"/>
                    </a:srgbClr>
                  </a:outerShdw>
                </a:effectLst>
                <a:latin typeface="Arial" pitchFamily="34" charset="0"/>
                <a:ea typeface="Verdana" pitchFamily="34" charset="0"/>
                <a:cs typeface="Arial" pitchFamily="34" charset="0"/>
              </a:rPr>
              <a:t> un </a:t>
            </a:r>
            <a:r>
              <a:rPr lang="lv-LV" sz="2000" b="1" dirty="0" err="1" smtClean="0">
                <a:solidFill>
                  <a:srgbClr val="003300"/>
                </a:solidFill>
                <a:effectLst>
                  <a:outerShdw blurRad="38100" dist="38100" dir="2700000" algn="tl">
                    <a:srgbClr val="000000">
                      <a:alpha val="43137"/>
                    </a:srgbClr>
                  </a:outerShdw>
                </a:effectLst>
                <a:latin typeface="Arial" pitchFamily="34" charset="0"/>
                <a:ea typeface="Verdana" pitchFamily="34" charset="0"/>
                <a:cs typeface="Arial" pitchFamily="34" charset="0"/>
              </a:rPr>
              <a:t>Vaccinia</a:t>
            </a:r>
            <a:r>
              <a:rPr lang="lv-LV" sz="2000" b="1" dirty="0" smtClean="0">
                <a:solidFill>
                  <a:srgbClr val="003300"/>
                </a:solidFill>
                <a:effectLst>
                  <a:outerShdw blurRad="38100" dist="38100" dir="2700000" algn="tl">
                    <a:srgbClr val="000000">
                      <a:alpha val="43137"/>
                    </a:srgbClr>
                  </a:outerShdw>
                </a:effectLst>
                <a:latin typeface="Arial" pitchFamily="34" charset="0"/>
                <a:ea typeface="Verdana" pitchFamily="34" charset="0"/>
                <a:cs typeface="Arial" pitchFamily="34" charset="0"/>
              </a:rPr>
              <a:t> vīrusi, visticamāk, cēlušies no kopīga senča</a:t>
            </a:r>
            <a:endParaRPr lang="en-US" dirty="0"/>
          </a:p>
        </p:txBody>
      </p:sp>
      <p:sp>
        <p:nvSpPr>
          <p:cNvPr id="5" name="Rectangle 4"/>
          <p:cNvSpPr/>
          <p:nvPr/>
        </p:nvSpPr>
        <p:spPr>
          <a:xfrm>
            <a:off x="0" y="0"/>
            <a:ext cx="9144000" cy="584775"/>
          </a:xfrm>
          <a:prstGeom prst="rect">
            <a:avLst/>
          </a:prstGeom>
        </p:spPr>
        <p:txBody>
          <a:bodyPr wrap="square">
            <a:spAutoFit/>
          </a:bodyPr>
          <a:lstStyle/>
          <a:p>
            <a:pPr algn="ctr"/>
            <a:r>
              <a:rPr lang="lv-LV" sz="32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Bakas</a:t>
            </a:r>
            <a:endParaRPr lang="en-US" dirty="0"/>
          </a:p>
        </p:txBody>
      </p:sp>
      <p:pic>
        <p:nvPicPr>
          <p:cNvPr id="6" name="Picture 2" descr="C:\Documents and Settings\Administrator\My Documents\图片\ramses.jpg"/>
          <p:cNvPicPr>
            <a:picLocks noChangeAspect="1" noChangeArrowheads="1"/>
          </p:cNvPicPr>
          <p:nvPr/>
        </p:nvPicPr>
        <p:blipFill>
          <a:blip r:embed="rId3" cstate="print"/>
          <a:srcRect/>
          <a:stretch>
            <a:fillRect/>
          </a:stretch>
        </p:blipFill>
        <p:spPr bwMode="auto">
          <a:xfrm>
            <a:off x="0" y="4267200"/>
            <a:ext cx="2542822" cy="2590800"/>
          </a:xfrm>
          <a:prstGeom prst="rect">
            <a:avLst/>
          </a:prstGeom>
          <a:noFill/>
          <a:ln>
            <a:solidFill>
              <a:schemeClr val="bg1">
                <a:lumMod val="50000"/>
              </a:schemeClr>
            </a:solidFill>
          </a:ln>
        </p:spPr>
      </p:pic>
      <p:pic>
        <p:nvPicPr>
          <p:cNvPr id="4098" name="Picture 2" descr="http://orthopoxviruses.files.wordpress.com/2011/04/fig-2-lookfordiagnosis.jpg"/>
          <p:cNvPicPr>
            <a:picLocks noChangeAspect="1" noChangeArrowheads="1"/>
          </p:cNvPicPr>
          <p:nvPr/>
        </p:nvPicPr>
        <p:blipFill>
          <a:blip r:embed="rId4" cstate="print"/>
          <a:srcRect/>
          <a:stretch>
            <a:fillRect/>
          </a:stretch>
        </p:blipFill>
        <p:spPr bwMode="auto">
          <a:xfrm>
            <a:off x="1524000" y="2590800"/>
            <a:ext cx="2419438" cy="1981200"/>
          </a:xfrm>
          <a:prstGeom prst="rect">
            <a:avLst/>
          </a:prstGeom>
          <a:noFill/>
          <a:ln>
            <a:solidFill>
              <a:schemeClr val="bg1">
                <a:lumMod val="50000"/>
              </a:schemeClr>
            </a:solid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84775"/>
          </a:xfrm>
          <a:prstGeom prst="rect">
            <a:avLst/>
          </a:prstGeom>
        </p:spPr>
        <p:txBody>
          <a:bodyPr wrap="square">
            <a:spAutoFit/>
          </a:bodyPr>
          <a:lstStyle/>
          <a:p>
            <a:pPr algn="ctr"/>
            <a:r>
              <a:rPr lang="lv-LV" sz="32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Edward</a:t>
            </a:r>
            <a:r>
              <a:rPr lang="lv-LV" sz="32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a:t>
            </a:r>
            <a:r>
              <a:rPr lang="lv-LV" sz="3200" b="1" dirty="0" err="1"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Jenner</a:t>
            </a:r>
            <a:r>
              <a:rPr lang="lv-LV" sz="3200" b="1" dirty="0" smtClean="0">
                <a:solidFill>
                  <a:srgbClr val="A50021"/>
                </a:solidFill>
                <a:effectLst>
                  <a:outerShdw blurRad="38100" dist="38100" dir="2700000" algn="tl">
                    <a:srgbClr val="000000"/>
                  </a:outerShdw>
                </a:effectLst>
                <a:latin typeface="Verdana" pitchFamily="34" charset="0"/>
                <a:ea typeface="Verdana" pitchFamily="34" charset="0"/>
                <a:cs typeface="Verdana" pitchFamily="34" charset="0"/>
              </a:rPr>
              <a:t> (1749-1823)</a:t>
            </a:r>
            <a:endParaRPr lang="en-US" dirty="0"/>
          </a:p>
        </p:txBody>
      </p:sp>
      <p:pic>
        <p:nvPicPr>
          <p:cNvPr id="90114" name="Picture 2" descr="File:Edward Jenner by James Northcote.jpg"/>
          <p:cNvPicPr>
            <a:picLocks noChangeAspect="1" noChangeArrowheads="1"/>
          </p:cNvPicPr>
          <p:nvPr/>
        </p:nvPicPr>
        <p:blipFill>
          <a:blip r:embed="rId2" cstate="print"/>
          <a:srcRect/>
          <a:stretch>
            <a:fillRect/>
          </a:stretch>
        </p:blipFill>
        <p:spPr bwMode="auto">
          <a:xfrm>
            <a:off x="304800" y="857250"/>
            <a:ext cx="4114800" cy="5143500"/>
          </a:xfrm>
          <a:prstGeom prst="rect">
            <a:avLst/>
          </a:prstGeom>
          <a:noFill/>
        </p:spPr>
      </p:pic>
      <p:sp>
        <p:nvSpPr>
          <p:cNvPr id="4" name="Rectangle 3"/>
          <p:cNvSpPr/>
          <p:nvPr/>
        </p:nvSpPr>
        <p:spPr>
          <a:xfrm>
            <a:off x="4572000" y="838200"/>
            <a:ext cx="4572000" cy="5170646"/>
          </a:xfrm>
          <a:prstGeom prst="rect">
            <a:avLst/>
          </a:prstGeom>
        </p:spPr>
        <p:txBody>
          <a:bodyPr wrap="square">
            <a:spAutoFit/>
          </a:bodyPr>
          <a:lstStyle/>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Angļu ārsts no </a:t>
            </a:r>
            <a:r>
              <a:rPr lang="lv-LV" sz="2000" b="1" dirty="0" err="1" smtClean="0">
                <a:solidFill>
                  <a:srgbClr val="003300"/>
                </a:solidFill>
                <a:effectLst>
                  <a:outerShdw blurRad="38100" dist="38100" dir="2700000" algn="tl">
                    <a:srgbClr val="000000"/>
                  </a:outerShdw>
                </a:effectLst>
                <a:latin typeface="Arial" pitchFamily="34" charset="0"/>
                <a:cs typeface="Arial" pitchFamily="34" charset="0"/>
              </a:rPr>
              <a:t>Berkeley</a:t>
            </a: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 tiek uzskatīts par imunoloģijas pamatlicēju</a:t>
            </a:r>
          </a:p>
          <a:p>
            <a:pPr algn="just">
              <a:spcBef>
                <a:spcPct val="50000"/>
              </a:spcBef>
              <a:defRPr/>
            </a:pPr>
            <a:r>
              <a:rPr lang="lv-LV" sz="2000" b="1" dirty="0" smtClean="0">
                <a:solidFill>
                  <a:srgbClr val="003300"/>
                </a:solidFill>
                <a:effectLst>
                  <a:outerShdw blurRad="38100" dist="38100" dir="2700000" algn="tl">
                    <a:srgbClr val="000000"/>
                  </a:outerShdw>
                </a:effectLst>
                <a:latin typeface="Arial" pitchFamily="34" charset="0"/>
                <a:cs typeface="Arial" pitchFamily="34" charset="0"/>
              </a:rPr>
              <a:t>1796 veica eksperimentu – govju baku strutas ievadīja zem ādas 8 gadus vecam zēnam; atkārtoti injicējot baku kreveles, pierādīja, ka zēns kļuvis imūns pret bakām; atkārtoja uz 23 citiem cilvēkiem. Tādējādi testēja savu hipotēzi, kas balstīta uz novērojumu, ka slaucējas, kas kādreiz inficējušās ar govju bakām nekad nesaslima ar cilvēka bakām. Ieviesa terminu “vakcīna”, piedāvāja zinātnisku izskaidrojumu imunizācijai.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569660"/>
          </a:xfrm>
          <a:prstGeom prst="rect">
            <a:avLst/>
          </a:prstGeom>
        </p:spPr>
        <p:txBody>
          <a:bodyPr wrap="square">
            <a:spAutoFit/>
          </a:bodyPr>
          <a:lstStyle/>
          <a:p>
            <a:pPr algn="ctr"/>
            <a:r>
              <a:rPr lang="lv-LV" sz="2400" b="1" dirty="0" smtClean="0">
                <a:solidFill>
                  <a:srgbClr val="003300"/>
                </a:solidFill>
                <a:effectLst>
                  <a:outerShdw blurRad="38100" dist="38100" dir="2700000" algn="tl">
                    <a:srgbClr val="000000"/>
                  </a:outerShdw>
                </a:effectLst>
                <a:latin typeface="Verdana" pitchFamily="34" charset="0"/>
                <a:ea typeface="Verdana" pitchFamily="34" charset="0"/>
                <a:cs typeface="Verdana" pitchFamily="34" charset="0"/>
              </a:rPr>
              <a:t>~1800. gadu Lielbritānijā uzsāk sistemātisku vakcināciju, izmantojot govju bakas; vakcinācija izplatās Eiropā, Krievijā. Tomēr tikai 1979. gadā WHO paziņo, ka bakas ir pilnībā izskaustas.</a:t>
            </a:r>
            <a:endParaRPr lang="en-US" sz="2400" dirty="0">
              <a:solidFill>
                <a:srgbClr val="003300"/>
              </a:solidFill>
            </a:endParaRPr>
          </a:p>
        </p:txBody>
      </p:sp>
      <p:pic>
        <p:nvPicPr>
          <p:cNvPr id="5" name="Picture 4" descr="1-01"/>
          <p:cNvPicPr>
            <a:picLocks noChangeAspect="1" noChangeArrowheads="1"/>
          </p:cNvPicPr>
          <p:nvPr/>
        </p:nvPicPr>
        <p:blipFill>
          <a:blip r:embed="rId2" cstate="print"/>
          <a:srcRect/>
          <a:stretch>
            <a:fillRect/>
          </a:stretch>
        </p:blipFill>
        <p:spPr bwMode="auto">
          <a:xfrm>
            <a:off x="1562100" y="1898628"/>
            <a:ext cx="6019800" cy="4959372"/>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457200"/>
            <a:ext cx="7467600" cy="5262979"/>
          </a:xfrm>
          <a:prstGeom prst="rect">
            <a:avLst/>
          </a:prstGeom>
        </p:spPr>
        <p:txBody>
          <a:bodyPr wrap="square">
            <a:spAutoFit/>
          </a:bodyPr>
          <a:lstStyle/>
          <a:p>
            <a:pPr algn="just">
              <a:spcBef>
                <a:spcPct val="50000"/>
              </a:spcBef>
              <a:defRPr/>
            </a:pPr>
            <a:endParaRPr lang="lv-LV" b="1" dirty="0" smtClean="0">
              <a:solidFill>
                <a:srgbClr val="003300"/>
              </a:solidFill>
              <a:effectLst>
                <a:outerShdw blurRad="38100" dist="38100" dir="2700000" algn="tl">
                  <a:srgbClr val="000000"/>
                </a:outerShdw>
              </a:effectLst>
              <a:latin typeface="Arial" pitchFamily="34" charset="0"/>
              <a:cs typeface="Arial" pitchFamily="34" charset="0"/>
            </a:endParaRPr>
          </a:p>
          <a:p>
            <a:pPr algn="just">
              <a:spcBef>
                <a:spcPct val="50000"/>
              </a:spcBef>
              <a:defRPr/>
            </a:pPr>
            <a:r>
              <a:rPr lang="lv-LV" sz="2400" b="1" dirty="0" smtClean="0">
                <a:solidFill>
                  <a:srgbClr val="003300"/>
                </a:solidFill>
                <a:effectLst>
                  <a:outerShdw blurRad="38100" dist="38100" dir="2700000" algn="tl">
                    <a:srgbClr val="000000"/>
                  </a:outerShdw>
                </a:effectLst>
                <a:latin typeface="Arial" pitchFamily="34" charset="0"/>
                <a:cs typeface="Arial" pitchFamily="34" charset="0"/>
              </a:rPr>
              <a:t>Tomēr – </a:t>
            </a:r>
            <a:r>
              <a:rPr lang="lv-LV" sz="2400" b="1" dirty="0" err="1" smtClean="0">
                <a:solidFill>
                  <a:srgbClr val="003300"/>
                </a:solidFill>
                <a:effectLst>
                  <a:outerShdw blurRad="38100" dist="38100" dir="2700000" algn="tl">
                    <a:srgbClr val="000000"/>
                  </a:outerShdw>
                </a:effectLst>
                <a:latin typeface="Arial" pitchFamily="34" charset="0"/>
                <a:cs typeface="Arial" pitchFamily="34" charset="0"/>
              </a:rPr>
              <a:t>Jennera</a:t>
            </a:r>
            <a:r>
              <a:rPr lang="lv-LV" sz="2400" b="1" dirty="0" smtClean="0">
                <a:solidFill>
                  <a:srgbClr val="003300"/>
                </a:solidFill>
                <a:effectLst>
                  <a:outerShdw blurRad="38100" dist="38100" dir="2700000" algn="tl">
                    <a:srgbClr val="000000"/>
                  </a:outerShdw>
                </a:effectLst>
                <a:latin typeface="Arial" pitchFamily="34" charset="0"/>
                <a:cs typeface="Arial" pitchFamily="34" charset="0"/>
              </a:rPr>
              <a:t> laikā joprojām nav zināms, kas šo slimību izraisa.</a:t>
            </a:r>
          </a:p>
          <a:p>
            <a:pPr algn="just">
              <a:spcBef>
                <a:spcPct val="50000"/>
              </a:spcBef>
              <a:defRPr/>
            </a:pPr>
            <a:r>
              <a:rPr lang="lv-LV" sz="2400" b="1" dirty="0" smtClean="0">
                <a:solidFill>
                  <a:srgbClr val="003300"/>
                </a:solidFill>
                <a:effectLst>
                  <a:outerShdw blurRad="38100" dist="38100" dir="2700000" algn="tl">
                    <a:srgbClr val="000000"/>
                  </a:outerShdw>
                </a:effectLst>
                <a:latin typeface="Arial" pitchFamily="34" charset="0"/>
                <a:cs typeface="Arial" pitchFamily="34" charset="0"/>
              </a:rPr>
              <a:t>Paradoksāli – vispirms cilvēce iemācījās infekcijas slimības apkarot, tikai pēc tam saprata, kā tās rodas.</a:t>
            </a:r>
          </a:p>
          <a:p>
            <a:pPr algn="just">
              <a:spcBef>
                <a:spcPct val="50000"/>
              </a:spcBef>
              <a:defRPr/>
            </a:pPr>
            <a:endParaRPr lang="lv-LV" sz="2400" b="1" dirty="0" smtClean="0">
              <a:solidFill>
                <a:srgbClr val="003300"/>
              </a:solidFill>
              <a:effectLst>
                <a:outerShdw blurRad="38100" dist="38100" dir="2700000" algn="tl">
                  <a:srgbClr val="000000"/>
                </a:outerShdw>
              </a:effectLst>
              <a:latin typeface="Arial" pitchFamily="34" charset="0"/>
              <a:cs typeface="Arial" pitchFamily="34" charset="0"/>
            </a:endParaRPr>
          </a:p>
          <a:p>
            <a:pPr algn="just">
              <a:spcBef>
                <a:spcPct val="50000"/>
              </a:spcBef>
              <a:defRPr/>
            </a:pPr>
            <a:r>
              <a:rPr lang="lv-LV" sz="2400" b="1" dirty="0" smtClean="0">
                <a:solidFill>
                  <a:srgbClr val="003300"/>
                </a:solidFill>
                <a:effectLst>
                  <a:outerShdw blurRad="38100" dist="38100" dir="2700000" algn="tl">
                    <a:srgbClr val="000000"/>
                  </a:outerShdw>
                </a:effectLst>
                <a:latin typeface="Arial" pitchFamily="34" charset="0"/>
                <a:cs typeface="Arial" pitchFamily="34" charset="0"/>
              </a:rPr>
              <a:t>Lielāko ieguldījumu infekcijas slimību izcelsmes izpētē (</a:t>
            </a:r>
            <a:r>
              <a:rPr lang="lv-LV" sz="2400" b="1" dirty="0" err="1" smtClean="0">
                <a:solidFill>
                  <a:srgbClr val="003300"/>
                </a:solidFill>
                <a:effectLst>
                  <a:outerShdw blurRad="38100" dist="38100" dir="2700000" algn="tl">
                    <a:srgbClr val="000000"/>
                  </a:outerShdw>
                </a:effectLst>
                <a:latin typeface="Arial" pitchFamily="34" charset="0"/>
                <a:cs typeface="Arial" pitchFamily="34" charset="0"/>
              </a:rPr>
              <a:t>the</a:t>
            </a:r>
            <a:r>
              <a:rPr lang="lv-LV" sz="2400" b="1" dirty="0" smtClean="0">
                <a:solidFill>
                  <a:srgbClr val="003300"/>
                </a:solidFill>
                <a:effectLst>
                  <a:outerShdw blurRad="38100" dist="38100" dir="2700000" algn="tl">
                    <a:srgbClr val="000000"/>
                  </a:outerShdw>
                </a:effectLst>
                <a:latin typeface="Arial" pitchFamily="34" charset="0"/>
                <a:cs typeface="Arial" pitchFamily="34" charset="0"/>
              </a:rPr>
              <a:t> </a:t>
            </a:r>
            <a:r>
              <a:rPr lang="lv-LV" sz="2400" b="1" dirty="0" err="1" smtClean="0">
                <a:solidFill>
                  <a:srgbClr val="003300"/>
                </a:solidFill>
                <a:effectLst>
                  <a:outerShdw blurRad="38100" dist="38100" dir="2700000" algn="tl">
                    <a:srgbClr val="000000"/>
                  </a:outerShdw>
                </a:effectLst>
                <a:latin typeface="Arial" pitchFamily="34" charset="0"/>
                <a:cs typeface="Arial" pitchFamily="34" charset="0"/>
              </a:rPr>
              <a:t>germ</a:t>
            </a:r>
            <a:r>
              <a:rPr lang="lv-LV" sz="2400" b="1" dirty="0" smtClean="0">
                <a:solidFill>
                  <a:srgbClr val="003300"/>
                </a:solidFill>
                <a:effectLst>
                  <a:outerShdw blurRad="38100" dist="38100" dir="2700000" algn="tl">
                    <a:srgbClr val="000000"/>
                  </a:outerShdw>
                </a:effectLst>
                <a:latin typeface="Arial" pitchFamily="34" charset="0"/>
                <a:cs typeface="Arial" pitchFamily="34" charset="0"/>
              </a:rPr>
              <a:t> </a:t>
            </a:r>
            <a:r>
              <a:rPr lang="lv-LV" sz="2400" b="1" dirty="0" err="1" smtClean="0">
                <a:solidFill>
                  <a:srgbClr val="003300"/>
                </a:solidFill>
                <a:effectLst>
                  <a:outerShdw blurRad="38100" dist="38100" dir="2700000" algn="tl">
                    <a:srgbClr val="000000"/>
                  </a:outerShdw>
                </a:effectLst>
                <a:latin typeface="Arial" pitchFamily="34" charset="0"/>
                <a:cs typeface="Arial" pitchFamily="34" charset="0"/>
              </a:rPr>
              <a:t>theory</a:t>
            </a:r>
            <a:r>
              <a:rPr lang="lv-LV" sz="2400" b="1" dirty="0" smtClean="0">
                <a:solidFill>
                  <a:srgbClr val="003300"/>
                </a:solidFill>
                <a:effectLst>
                  <a:outerShdw blurRad="38100" dist="38100" dir="2700000" algn="tl">
                    <a:srgbClr val="000000"/>
                  </a:outerShdw>
                </a:effectLst>
                <a:latin typeface="Arial" pitchFamily="34" charset="0"/>
                <a:cs typeface="Arial" pitchFamily="34" charset="0"/>
              </a:rPr>
              <a:t> </a:t>
            </a:r>
            <a:r>
              <a:rPr lang="lv-LV" sz="2400" b="1" dirty="0" err="1" smtClean="0">
                <a:solidFill>
                  <a:srgbClr val="003300"/>
                </a:solidFill>
                <a:effectLst>
                  <a:outerShdw blurRad="38100" dist="38100" dir="2700000" algn="tl">
                    <a:srgbClr val="000000"/>
                  </a:outerShdw>
                </a:effectLst>
                <a:latin typeface="Arial" pitchFamily="34" charset="0"/>
                <a:cs typeface="Arial" pitchFamily="34" charset="0"/>
              </a:rPr>
              <a:t>of</a:t>
            </a:r>
            <a:r>
              <a:rPr lang="lv-LV" sz="2400" b="1" dirty="0" smtClean="0">
                <a:solidFill>
                  <a:srgbClr val="003300"/>
                </a:solidFill>
                <a:effectLst>
                  <a:outerShdw blurRad="38100" dist="38100" dir="2700000" algn="tl">
                    <a:srgbClr val="000000"/>
                  </a:outerShdw>
                </a:effectLst>
                <a:latin typeface="Arial" pitchFamily="34" charset="0"/>
                <a:cs typeface="Arial" pitchFamily="34" charset="0"/>
              </a:rPr>
              <a:t> </a:t>
            </a:r>
            <a:r>
              <a:rPr lang="lv-LV" sz="2400" b="1" dirty="0" err="1" smtClean="0">
                <a:solidFill>
                  <a:srgbClr val="003300"/>
                </a:solidFill>
                <a:effectLst>
                  <a:outerShdw blurRad="38100" dist="38100" dir="2700000" algn="tl">
                    <a:srgbClr val="000000"/>
                  </a:outerShdw>
                </a:effectLst>
                <a:latin typeface="Arial" pitchFamily="34" charset="0"/>
                <a:cs typeface="Arial" pitchFamily="34" charset="0"/>
              </a:rPr>
              <a:t>disease</a:t>
            </a:r>
            <a:r>
              <a:rPr lang="lv-LV" sz="2400" b="1" dirty="0" smtClean="0">
                <a:solidFill>
                  <a:srgbClr val="003300"/>
                </a:solidFill>
                <a:effectLst>
                  <a:outerShdw blurRad="38100" dist="38100" dir="2700000" algn="tl">
                    <a:srgbClr val="000000"/>
                  </a:outerShdw>
                </a:effectLst>
                <a:latin typeface="Arial" pitchFamily="34" charset="0"/>
                <a:cs typeface="Arial" pitchFamily="34" charset="0"/>
              </a:rPr>
              <a:t>) deva divi laikabiedri un sīvi konkurenti – Robert </a:t>
            </a:r>
            <a:r>
              <a:rPr lang="lv-LV" sz="2400" b="1" dirty="0" err="1" smtClean="0">
                <a:solidFill>
                  <a:srgbClr val="003300"/>
                </a:solidFill>
                <a:effectLst>
                  <a:outerShdw blurRad="38100" dist="38100" dir="2700000" algn="tl">
                    <a:srgbClr val="000000"/>
                  </a:outerShdw>
                </a:effectLst>
                <a:latin typeface="Arial" pitchFamily="34" charset="0"/>
                <a:cs typeface="Arial" pitchFamily="34" charset="0"/>
              </a:rPr>
              <a:t>Koch</a:t>
            </a:r>
            <a:r>
              <a:rPr lang="lv-LV" sz="2400" b="1" dirty="0" smtClean="0">
                <a:solidFill>
                  <a:srgbClr val="003300"/>
                </a:solidFill>
                <a:effectLst>
                  <a:outerShdw blurRad="38100" dist="38100" dir="2700000" algn="tl">
                    <a:srgbClr val="000000"/>
                  </a:outerShdw>
                </a:effectLst>
                <a:latin typeface="Arial" pitchFamily="34" charset="0"/>
                <a:cs typeface="Arial" pitchFamily="34" charset="0"/>
              </a:rPr>
              <a:t> un </a:t>
            </a:r>
            <a:r>
              <a:rPr lang="lv-LV" sz="2400" b="1" dirty="0" err="1" smtClean="0">
                <a:solidFill>
                  <a:srgbClr val="003300"/>
                </a:solidFill>
                <a:effectLst>
                  <a:outerShdw blurRad="38100" dist="38100" dir="2700000" algn="tl">
                    <a:srgbClr val="000000"/>
                  </a:outerShdw>
                </a:effectLst>
                <a:latin typeface="Arial" pitchFamily="34" charset="0"/>
                <a:cs typeface="Arial" pitchFamily="34" charset="0"/>
              </a:rPr>
              <a:t>Louis</a:t>
            </a:r>
            <a:r>
              <a:rPr lang="lv-LV" sz="2400" b="1" dirty="0" smtClean="0">
                <a:solidFill>
                  <a:srgbClr val="003300"/>
                </a:solidFill>
                <a:effectLst>
                  <a:outerShdw blurRad="38100" dist="38100" dir="2700000" algn="tl">
                    <a:srgbClr val="000000"/>
                  </a:outerShdw>
                </a:effectLst>
                <a:latin typeface="Arial" pitchFamily="34" charset="0"/>
                <a:cs typeface="Arial" pitchFamily="34" charset="0"/>
              </a:rPr>
              <a:t> </a:t>
            </a:r>
            <a:r>
              <a:rPr lang="lv-LV" sz="2400" b="1" dirty="0" err="1" smtClean="0">
                <a:solidFill>
                  <a:srgbClr val="003300"/>
                </a:solidFill>
                <a:effectLst>
                  <a:outerShdw blurRad="38100" dist="38100" dir="2700000" algn="tl">
                    <a:srgbClr val="000000"/>
                  </a:outerShdw>
                </a:effectLst>
                <a:latin typeface="Arial" pitchFamily="34" charset="0"/>
                <a:cs typeface="Arial" pitchFamily="34" charset="0"/>
              </a:rPr>
              <a:t>Pasteur</a:t>
            </a:r>
            <a:r>
              <a:rPr lang="lv-LV" sz="2400" b="1" dirty="0" smtClean="0">
                <a:solidFill>
                  <a:srgbClr val="003300"/>
                </a:solidFill>
                <a:effectLst>
                  <a:outerShdw blurRad="38100" dist="38100" dir="2700000" algn="tl">
                    <a:srgbClr val="000000"/>
                  </a:outerShdw>
                </a:effectLst>
                <a:latin typeface="Arial" pitchFamily="34" charset="0"/>
                <a:cs typeface="Arial" pitchFamily="34" charset="0"/>
              </a:rPr>
              <a:t> </a:t>
            </a:r>
          </a:p>
          <a:p>
            <a:pPr algn="just">
              <a:spcBef>
                <a:spcPct val="50000"/>
              </a:spcBef>
              <a:defRPr/>
            </a:pPr>
            <a:endParaRPr lang="lv-LV" sz="2000" b="1" dirty="0" smtClean="0">
              <a:solidFill>
                <a:srgbClr val="003300"/>
              </a:solidFill>
              <a:effectLst>
                <a:outerShdw blurRad="38100" dist="38100" dir="2700000" algn="tl">
                  <a:srgbClr val="000000"/>
                </a:outerShdw>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Veza mol biologija_LU mag (2013)</Template>
  <TotalTime>2481</TotalTime>
  <Words>2887</Words>
  <Application>Microsoft Office PowerPoint</Application>
  <PresentationFormat>On-screen Show (4:3)</PresentationFormat>
  <Paragraphs>249</Paragraphs>
  <Slides>49</Slides>
  <Notes>0</Notes>
  <HiddenSlides>0</HiddenSlides>
  <MMClips>2</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BMC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Aija Line</dc:creator>
  <cp:lastModifiedBy>Aija</cp:lastModifiedBy>
  <cp:revision>235</cp:revision>
  <dcterms:created xsi:type="dcterms:W3CDTF">2014-01-18T19:37:05Z</dcterms:created>
  <dcterms:modified xsi:type="dcterms:W3CDTF">2014-02-17T13:36:00Z</dcterms:modified>
</cp:coreProperties>
</file>