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56" r:id="rId2"/>
    <p:sldId id="257" r:id="rId3"/>
    <p:sldId id="283" r:id="rId4"/>
    <p:sldId id="284" r:id="rId5"/>
    <p:sldId id="285" r:id="rId6"/>
    <p:sldId id="281" r:id="rId7"/>
    <p:sldId id="287" r:id="rId8"/>
    <p:sldId id="291" r:id="rId9"/>
    <p:sldId id="286" r:id="rId10"/>
    <p:sldId id="288" r:id="rId11"/>
    <p:sldId id="292" r:id="rId12"/>
    <p:sldId id="289" r:id="rId13"/>
    <p:sldId id="293" r:id="rId14"/>
    <p:sldId id="301" r:id="rId15"/>
    <p:sldId id="302" r:id="rId16"/>
    <p:sldId id="307" r:id="rId17"/>
    <p:sldId id="306" r:id="rId18"/>
    <p:sldId id="308" r:id="rId19"/>
    <p:sldId id="309" r:id="rId20"/>
    <p:sldId id="298" r:id="rId21"/>
    <p:sldId id="299" r:id="rId22"/>
    <p:sldId id="310" r:id="rId23"/>
    <p:sldId id="311" r:id="rId24"/>
    <p:sldId id="312" r:id="rId25"/>
    <p:sldId id="304" r:id="rId26"/>
    <p:sldId id="303" r:id="rId27"/>
    <p:sldId id="317" r:id="rId28"/>
    <p:sldId id="295" r:id="rId29"/>
    <p:sldId id="294" r:id="rId30"/>
    <p:sldId id="314" r:id="rId31"/>
    <p:sldId id="320" r:id="rId32"/>
    <p:sldId id="315" r:id="rId33"/>
    <p:sldId id="296" r:id="rId34"/>
    <p:sldId id="313" r:id="rId35"/>
    <p:sldId id="318" r:id="rId36"/>
    <p:sldId id="319" r:id="rId37"/>
    <p:sldId id="316"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5593" autoAdjust="0"/>
  </p:normalViewPr>
  <p:slideViewPr>
    <p:cSldViewPr showGuides="1">
      <p:cViewPr>
        <p:scale>
          <a:sx n="70" d="100"/>
          <a:sy n="70" d="100"/>
        </p:scale>
        <p:origin x="-1296" y="-72"/>
      </p:cViewPr>
      <p:guideLst>
        <p:guide orient="horz" pos="2208"/>
        <p:guide pos="29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4A93-087F-4404-BC6D-C5E3A8B29988}" type="datetimeFigureOut">
              <a:rPr lang="en-US" smtClean="0"/>
              <a:pPr/>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F8768-EDDA-4A9E-A47B-48373A0F33FA}" type="slidenum">
              <a:rPr lang="en-US" smtClean="0"/>
              <a:pPr/>
              <a:t>‹#›</a:t>
            </a:fld>
            <a:endParaRPr lang="en-US"/>
          </a:p>
        </p:txBody>
      </p:sp>
    </p:spTree>
    <p:extLst>
      <p:ext uri="{BB962C8B-B14F-4D97-AF65-F5344CB8AC3E}">
        <p14:creationId xmlns:p14="http://schemas.microsoft.com/office/powerpoint/2010/main" val="166663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ture.com/nri/journal/v9/n3/full/nri2506.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ture.com/nri/journal/v7/n10/full/nri2173.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Mice that have been surgically cured of a chemical carcinogen (MCA)–induced tumor reject subsequent transplants of the same tumor, whereas the transplanted tumor grows in normal syngeneic mice. The tumor is also rejected in normal mice that are given adoptive transfer of T lymphocytes from the original tumor-bearing animal.</a:t>
            </a:r>
            <a:endParaRPr lang="lv-LV"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a:t>
            </a:fld>
            <a:endParaRPr lang="en-US"/>
          </a:p>
        </p:txBody>
      </p:sp>
    </p:spTree>
    <p:extLst>
      <p:ext uri="{BB962C8B-B14F-4D97-AF65-F5344CB8AC3E}">
        <p14:creationId xmlns:p14="http://schemas.microsoft.com/office/powerpoint/2010/main" val="315295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Elimination is a phase of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where both the innate and adaptive immune system together detect and destroy early tumors before they become clinically visible. Normal cells (blue) are transformed into tumor cells by carcinogens and other </a:t>
            </a:r>
            <a:r>
              <a:rPr lang="en-US" sz="1200" kern="1200" baseline="0" dirty="0" err="1" smtClean="0">
                <a:solidFill>
                  <a:schemeClr val="tx1"/>
                </a:solidFill>
                <a:latin typeface="+mn-lt"/>
                <a:ea typeface="+mn-ea"/>
                <a:cs typeface="+mn-cs"/>
              </a:rPr>
              <a:t>genotoxic</a:t>
            </a:r>
            <a:r>
              <a:rPr lang="en-US" sz="1200" kern="1200" baseline="0" dirty="0" smtClean="0">
                <a:solidFill>
                  <a:schemeClr val="tx1"/>
                </a:solidFill>
                <a:latin typeface="+mn-lt"/>
                <a:ea typeface="+mn-ea"/>
                <a:cs typeface="+mn-cs"/>
              </a:rPr>
              <a:t> insults along with the failure of intrinsic tumor suppressor mechanisms (e.g. p53, ATM). These tumor cells express stress-induced molecules such as surface </a:t>
            </a:r>
            <a:r>
              <a:rPr lang="en-US" sz="1200" kern="1200" baseline="0" dirty="0" err="1" smtClean="0">
                <a:solidFill>
                  <a:schemeClr val="tx1"/>
                </a:solidFill>
                <a:latin typeface="+mn-lt"/>
                <a:ea typeface="+mn-ea"/>
                <a:cs typeface="+mn-cs"/>
              </a:rPr>
              <a:t>calreticulin</a:t>
            </a:r>
            <a:r>
              <a:rPr lang="en-US" sz="1200" kern="1200" baseline="0" dirty="0" smtClean="0">
                <a:solidFill>
                  <a:schemeClr val="tx1"/>
                </a:solidFill>
                <a:latin typeface="+mn-lt"/>
                <a:ea typeface="+mn-ea"/>
                <a:cs typeface="+mn-cs"/>
              </a:rPr>
              <a:t>, tumor antigens in context of MHC class I molecules, and/or NKG2D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recognized by CD8+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cells and NK cells, respectively. DCs can also take up and cross-present tumor antigens to T cells including NKT cells (</a:t>
            </a:r>
            <a:r>
              <a:rPr lang="en-US" sz="1200" kern="1200" baseline="0" dirty="0" err="1" smtClean="0">
                <a:solidFill>
                  <a:schemeClr val="tx1"/>
                </a:solidFill>
                <a:latin typeface="+mn-lt"/>
                <a:ea typeface="+mn-ea"/>
                <a:cs typeface="+mn-cs"/>
              </a:rPr>
              <a:t>glycolipid</a:t>
            </a:r>
            <a:r>
              <a:rPr lang="en-US" sz="1200" kern="1200" baseline="0" dirty="0" smtClean="0">
                <a:solidFill>
                  <a:schemeClr val="tx1"/>
                </a:solidFill>
                <a:latin typeface="+mn-lt"/>
                <a:ea typeface="+mn-ea"/>
                <a:cs typeface="+mn-cs"/>
              </a:rPr>
              <a:t> antigens presenting via CD1d). These activated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cells release IFN-g that can mediate anti-tumor effects by inhibiting tumor cell proliferation and angiogenesis. CD8+ T cells can induce tumor cell apoptosis by interacting with </a:t>
            </a:r>
            <a:r>
              <a:rPr lang="en-US" sz="1200" kern="1200" baseline="0" dirty="0" err="1" smtClean="0">
                <a:solidFill>
                  <a:schemeClr val="tx1"/>
                </a:solidFill>
                <a:latin typeface="+mn-lt"/>
                <a:ea typeface="+mn-ea"/>
                <a:cs typeface="+mn-cs"/>
              </a:rPr>
              <a:t>Fas</a:t>
            </a:r>
            <a:r>
              <a:rPr lang="en-US" sz="1200" kern="1200" baseline="0" dirty="0" smtClean="0">
                <a:solidFill>
                  <a:schemeClr val="tx1"/>
                </a:solidFill>
                <a:latin typeface="+mn-lt"/>
                <a:ea typeface="+mn-ea"/>
                <a:cs typeface="+mn-cs"/>
              </a:rPr>
              <a:t> and TRAIL receptors on tumor cells, or by secreting </a:t>
            </a:r>
            <a:r>
              <a:rPr lang="en-US" sz="1200" kern="1200" baseline="0" dirty="0" err="1" smtClean="0">
                <a:solidFill>
                  <a:schemeClr val="tx1"/>
                </a:solidFill>
                <a:latin typeface="+mn-lt"/>
                <a:ea typeface="+mn-ea"/>
                <a:cs typeface="+mn-cs"/>
              </a:rPr>
              <a:t>perforin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granzymes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cells express co-stimulatory molecules such as CD28, CD137, GITR, OX-40 that enhance their proliferation and survival. </a:t>
            </a:r>
            <a:r>
              <a:rPr lang="en-US" sz="1200" kern="1200" baseline="0" dirty="0" err="1" smtClean="0">
                <a:solidFill>
                  <a:schemeClr val="tx1"/>
                </a:solidFill>
                <a:latin typeface="+mn-lt"/>
                <a:ea typeface="+mn-ea"/>
                <a:cs typeface="+mn-cs"/>
              </a:rPr>
              <a:t>gd</a:t>
            </a:r>
            <a:r>
              <a:rPr lang="en-US" sz="1200" kern="1200" baseline="0" dirty="0" smtClean="0">
                <a:solidFill>
                  <a:schemeClr val="tx1"/>
                </a:solidFill>
                <a:latin typeface="+mn-lt"/>
                <a:ea typeface="+mn-ea"/>
                <a:cs typeface="+mn-cs"/>
              </a:rPr>
              <a:t> T cells can also recognize and kill tumors expressing NKG2D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(MICA/B in humans). Innate immune cells such as macrophages (M1) and granulocytes also contribute to anti-tumor immunity by secreting TNF-a, IL-1, IL-12 and ROS. In the Elimination phase, the balance is towards anti-tumor immunity due to an increase in expression of tumor antigens, MHC class I, </a:t>
            </a:r>
            <a:r>
              <a:rPr lang="en-US" sz="1200" kern="1200" baseline="0" dirty="0" err="1" smtClean="0">
                <a:solidFill>
                  <a:schemeClr val="tx1"/>
                </a:solidFill>
                <a:latin typeface="+mn-lt"/>
                <a:ea typeface="+mn-ea"/>
                <a:cs typeface="+mn-cs"/>
              </a:rPr>
              <a:t>Fas</a:t>
            </a:r>
            <a:r>
              <a:rPr lang="en-US" sz="1200" kern="1200" baseline="0" dirty="0" smtClean="0">
                <a:solidFill>
                  <a:schemeClr val="tx1"/>
                </a:solidFill>
                <a:latin typeface="+mn-lt"/>
                <a:ea typeface="+mn-ea"/>
                <a:cs typeface="+mn-cs"/>
              </a:rPr>
              <a:t> and TRAIL receptor on tumor cells and </a:t>
            </a:r>
            <a:r>
              <a:rPr lang="en-US" sz="1200" kern="1200" baseline="0" dirty="0" err="1" smtClean="0">
                <a:solidFill>
                  <a:schemeClr val="tx1"/>
                </a:solidFill>
                <a:latin typeface="+mn-lt"/>
                <a:ea typeface="+mn-ea"/>
                <a:cs typeface="+mn-cs"/>
              </a:rPr>
              <a:t>perforin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granzymes</a:t>
            </a:r>
            <a:r>
              <a:rPr lang="en-US" sz="1200" kern="1200" baseline="0" dirty="0" smtClean="0">
                <a:solidFill>
                  <a:schemeClr val="tx1"/>
                </a:solidFill>
                <a:latin typeface="+mn-lt"/>
                <a:ea typeface="+mn-ea"/>
                <a:cs typeface="+mn-cs"/>
              </a:rPr>
              <a:t>, IFN-a/b/g, IL-1, IL-12, TNF-a in the tumor microenvironment.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Tregs</a:t>
            </a:r>
            <a:r>
              <a:rPr lang="en-US" dirty="0" smtClean="0"/>
              <a:t> suppress antitumor immune responses. CCL22 produced by tumors and tumor </a:t>
            </a:r>
            <a:r>
              <a:rPr lang="en-US" dirty="0" err="1" smtClean="0"/>
              <a:t>inﬁltrating</a:t>
            </a:r>
            <a:r>
              <a:rPr lang="en-US" dirty="0" smtClean="0"/>
              <a:t> macrophages recruit CCR4-</a:t>
            </a:r>
          </a:p>
          <a:p>
            <a:r>
              <a:rPr lang="en-US" dirty="0" smtClean="0"/>
              <a:t>expressing </a:t>
            </a:r>
            <a:r>
              <a:rPr lang="en-US" dirty="0" err="1" smtClean="0"/>
              <a:t>Tregs</a:t>
            </a:r>
            <a:r>
              <a:rPr lang="en-US" dirty="0" smtClean="0"/>
              <a:t> (</a:t>
            </a:r>
            <a:r>
              <a:rPr lang="en-US" dirty="0" err="1" smtClean="0"/>
              <a:t>Treg</a:t>
            </a:r>
            <a:r>
              <a:rPr lang="en-US" dirty="0" smtClean="0"/>
              <a:t> migration). </a:t>
            </a:r>
            <a:r>
              <a:rPr lang="en-US" dirty="0" err="1" smtClean="0"/>
              <a:t>Tregs</a:t>
            </a:r>
            <a:r>
              <a:rPr lang="en-US" dirty="0" smtClean="0"/>
              <a:t> accumulated via CCR4-CCL22 recognize tumor-associated immunogenic self-antigens (self-Ag) and</a:t>
            </a:r>
          </a:p>
          <a:p>
            <a:r>
              <a:rPr lang="en-US" dirty="0" smtClean="0"/>
              <a:t>proliferate (</a:t>
            </a:r>
            <a:r>
              <a:rPr lang="en-US" dirty="0" err="1" smtClean="0"/>
              <a:t>Treg</a:t>
            </a:r>
            <a:r>
              <a:rPr lang="en-US" dirty="0" smtClean="0"/>
              <a:t> expansion). </a:t>
            </a:r>
            <a:r>
              <a:rPr lang="en-US" dirty="0" err="1" smtClean="0"/>
              <a:t>Tolerogenic</a:t>
            </a:r>
            <a:r>
              <a:rPr lang="en-US" dirty="0" smtClean="0"/>
              <a:t> </a:t>
            </a:r>
            <a:r>
              <a:rPr lang="en-US" dirty="0" err="1" smtClean="0"/>
              <a:t>dendritic</a:t>
            </a:r>
            <a:r>
              <a:rPr lang="en-US" dirty="0" smtClean="0"/>
              <a:t> cells (DCs) induced by TGF-b derived from tumor cells further enhances </a:t>
            </a:r>
            <a:r>
              <a:rPr lang="en-US" dirty="0" err="1" smtClean="0"/>
              <a:t>Treg</a:t>
            </a:r>
            <a:r>
              <a:rPr lang="en-US" dirty="0" smtClean="0"/>
              <a:t> expansion.</a:t>
            </a:r>
          </a:p>
          <a:p>
            <a:r>
              <a:rPr lang="en-US" dirty="0" smtClean="0"/>
              <a:t>These </a:t>
            </a:r>
            <a:r>
              <a:rPr lang="en-US" dirty="0" err="1" smtClean="0"/>
              <a:t>Tregs</a:t>
            </a:r>
            <a:r>
              <a:rPr lang="en-US" dirty="0" smtClean="0"/>
              <a:t> suppress antitumor </a:t>
            </a:r>
            <a:r>
              <a:rPr lang="en-US" dirty="0" err="1" smtClean="0"/>
              <a:t>effector</a:t>
            </a:r>
            <a:r>
              <a:rPr lang="en-US" dirty="0" smtClean="0"/>
              <a:t> cells. Although this </a:t>
            </a:r>
            <a:r>
              <a:rPr lang="en-US" dirty="0" err="1" smtClean="0"/>
              <a:t>ﬁgure</a:t>
            </a:r>
            <a:r>
              <a:rPr lang="en-US" dirty="0" smtClean="0"/>
              <a:t> focuses on tumor sites, </a:t>
            </a:r>
            <a:r>
              <a:rPr lang="en-US" dirty="0" err="1" smtClean="0"/>
              <a:t>Treg</a:t>
            </a:r>
            <a:r>
              <a:rPr lang="en-US" dirty="0" smtClean="0"/>
              <a:t> expansion also occurs in the draining</a:t>
            </a:r>
          </a:p>
          <a:p>
            <a:r>
              <a:rPr lang="en-US" dirty="0" smtClean="0"/>
              <a:t>lymph nodes. NK: natural killer cells; NKT: NK T cells; CTL: CD8þ </a:t>
            </a:r>
            <a:r>
              <a:rPr lang="en-US" dirty="0" err="1" smtClean="0"/>
              <a:t>cytotoxic</a:t>
            </a:r>
            <a:r>
              <a:rPr lang="en-US" dirty="0" smtClean="0"/>
              <a:t> T lymphocytes; </a:t>
            </a:r>
            <a:r>
              <a:rPr lang="en-US" dirty="0" err="1" smtClean="0"/>
              <a:t>Th</a:t>
            </a:r>
            <a:r>
              <a:rPr lang="en-US" dirty="0" smtClean="0"/>
              <a:t>: CD4þ helper T cells; Ag: antigen.</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Myeloid-derived suppressor cells (MDSCs) are a heterogeneous population of cells that are defined by their myeloid origin, immature state and ability to potently suppress T cell responses. They regulate immune responses and tissue repair in healthy individuals and the population rapidly expands during inflammation, infection and cancer. Several therapeutic strategies are now being developed to target MDSCs to promote </a:t>
            </a:r>
            <a:r>
              <a:rPr lang="en-US" sz="1200" b="0" i="0" kern="1200" dirty="0" err="1" smtClean="0">
                <a:solidFill>
                  <a:schemeClr val="tx1"/>
                </a:solidFill>
                <a:latin typeface="+mn-lt"/>
                <a:ea typeface="+mn-ea"/>
                <a:cs typeface="+mn-cs"/>
              </a:rPr>
              <a:t>antitumour</a:t>
            </a:r>
            <a:r>
              <a:rPr lang="en-US" sz="1200" b="0" i="0" kern="1200" dirty="0" smtClean="0">
                <a:solidFill>
                  <a:schemeClr val="tx1"/>
                </a:solidFill>
                <a:latin typeface="+mn-lt"/>
                <a:ea typeface="+mn-ea"/>
                <a:cs typeface="+mn-cs"/>
              </a:rPr>
              <a:t> immune responses or to inhibit immune responses in the setting of autoimmune disease or transplant rejection.</a:t>
            </a:r>
            <a:endParaRPr lang="lv-LV" dirty="0" smtClean="0"/>
          </a:p>
          <a:p>
            <a:endParaRPr lang="lv-LV" dirty="0" smtClean="0"/>
          </a:p>
          <a:p>
            <a:r>
              <a:rPr lang="en-US" sz="1200" b="0" i="0" kern="1200" dirty="0" smtClean="0">
                <a:solidFill>
                  <a:schemeClr val="tx1"/>
                </a:solidFill>
                <a:latin typeface="+mn-lt"/>
                <a:ea typeface="+mn-ea"/>
                <a:cs typeface="+mn-cs"/>
              </a:rPr>
              <a:t>Myeloid-derived suppressor cells (MDSCs) migrate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sites and peripheral lymphoid organs.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 In peripheral lymphoid organs, MDSCs produce high levels of reactive oxygen species (ROS), including </a:t>
            </a:r>
            <a:r>
              <a:rPr lang="en-US" sz="1200" b="0" i="0" kern="1200" dirty="0" err="1" smtClean="0">
                <a:solidFill>
                  <a:schemeClr val="tx1"/>
                </a:solidFill>
                <a:latin typeface="+mn-lt"/>
                <a:ea typeface="+mn-ea"/>
                <a:cs typeface="+mn-cs"/>
              </a:rPr>
              <a:t>peroxynitrite</a:t>
            </a:r>
            <a:r>
              <a:rPr lang="en-US" sz="1200" b="0" i="0" kern="1200" dirty="0" smtClean="0">
                <a:solidFill>
                  <a:schemeClr val="tx1"/>
                </a:solidFill>
                <a:latin typeface="+mn-lt"/>
                <a:ea typeface="+mn-ea"/>
                <a:cs typeface="+mn-cs"/>
              </a:rPr>
              <a:t> (ONOO</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signal transducer and activator of transcription 3 (STAT3) activity. This is associated with a moderate increase in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activity and low levels of nitric oxide (NO) production. MDSCs can take up, process and present antigens to antigen-specific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During this close cell–cell contact, </a:t>
            </a:r>
            <a:r>
              <a:rPr lang="en-US" sz="1200" b="0" i="0" kern="1200" dirty="0" err="1" smtClean="0">
                <a:solidFill>
                  <a:schemeClr val="tx1"/>
                </a:solidFill>
                <a:latin typeface="+mn-lt"/>
                <a:ea typeface="+mn-ea"/>
                <a:cs typeface="+mn-cs"/>
              </a:rPr>
              <a:t>peroxynitrite</a:t>
            </a:r>
            <a:r>
              <a:rPr lang="en-US" sz="1200" b="0" i="0" kern="1200" dirty="0" smtClean="0">
                <a:solidFill>
                  <a:schemeClr val="tx1"/>
                </a:solidFill>
                <a:latin typeface="+mn-lt"/>
                <a:ea typeface="+mn-ea"/>
                <a:cs typeface="+mn-cs"/>
              </a:rPr>
              <a:t> produced by MDSCs causes nitration and </a:t>
            </a:r>
            <a:r>
              <a:rPr lang="en-US" sz="1200" b="0" i="0" kern="1200" dirty="0" err="1" smtClean="0">
                <a:solidFill>
                  <a:schemeClr val="tx1"/>
                </a:solidFill>
                <a:latin typeface="+mn-lt"/>
                <a:ea typeface="+mn-ea"/>
                <a:cs typeface="+mn-cs"/>
              </a:rPr>
              <a:t>nitrosylation</a:t>
            </a:r>
            <a:r>
              <a:rPr lang="en-US" sz="1200" b="0" i="0" kern="1200" dirty="0" smtClean="0">
                <a:solidFill>
                  <a:schemeClr val="tx1"/>
                </a:solidFill>
                <a:latin typeface="+mn-lt"/>
                <a:ea typeface="+mn-ea"/>
                <a:cs typeface="+mn-cs"/>
              </a:rPr>
              <a:t> of different amino acids on the T-cell receptor (TCR) and CD8 molecules on the surface of T cells, which causes the T cells to become unresponsive to antigen-specific stimulation. However, these cells retain the ability to respond to antigen-non-specific stimulation with CD3- and CD28-specific antibodies.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By contrast, MDSCs that migrate to the site of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STAT1 activity, produce high levels of inducible nitric oxide </a:t>
            </a:r>
            <a:r>
              <a:rPr lang="en-US" sz="1200" b="0" i="0" kern="1200" dirty="0" err="1" smtClean="0">
                <a:solidFill>
                  <a:schemeClr val="tx1"/>
                </a:solidFill>
                <a:latin typeface="+mn-lt"/>
                <a:ea typeface="+mn-ea"/>
                <a:cs typeface="+mn-cs"/>
              </a:rPr>
              <a:t>synthase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NO and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this is associated with low levels of ROS. The high levels of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and NO that are released by MDSCs inhibit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T-cell function in a non-specific manner. MDSCs at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site can also differentiate into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-associated macrophages (TAMs). In contrast to MDSCs, TAMs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the expression of either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or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depending on the nature of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microenvironment (see Ref. </a:t>
            </a:r>
            <a:r>
              <a:rPr lang="en-US" sz="1200" b="0" i="0" kern="1200" dirty="0" smtClean="0">
                <a:solidFill>
                  <a:schemeClr val="tx1"/>
                </a:solidFill>
                <a:latin typeface="+mn-lt"/>
                <a:ea typeface="+mn-ea"/>
                <a:cs typeface="+mn-cs"/>
                <a:hlinkClick r:id="rId3"/>
              </a:rPr>
              <a:t>91</a:t>
            </a:r>
            <a:r>
              <a:rPr lang="en-US" sz="1200" b="0" i="0" kern="1200" dirty="0" smtClean="0">
                <a:solidFill>
                  <a:schemeClr val="tx1"/>
                </a:solidFill>
                <a:latin typeface="+mn-lt"/>
                <a:ea typeface="+mn-ea"/>
                <a:cs typeface="+mn-cs"/>
              </a:rPr>
              <a:t>), but not of both proteins. TAMs acquire the ability to produce several suppressive cytokines, such as interleukin-1 (IL-1), IL-6, IL-10 and transforming growth factor- (TGF). Together with MDSCs, TAMs contribute to antigen-non-specific T-cell suppression in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microenvironment.</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I, which decreases the expression of the T-cell receptor CD3zeta chain and impairs T-cell responses.</a:t>
            </a:r>
            <a:endParaRPr lang="lv-LV" dirty="0" smtClean="0"/>
          </a:p>
        </p:txBody>
      </p:sp>
      <p:sp>
        <p:nvSpPr>
          <p:cNvPr id="4" name="Slide Number Placeholder 3"/>
          <p:cNvSpPr>
            <a:spLocks noGrp="1"/>
          </p:cNvSpPr>
          <p:nvPr>
            <p:ph type="sldNum" sz="quarter" idx="10"/>
          </p:nvPr>
        </p:nvSpPr>
        <p:spPr/>
        <p:txBody>
          <a:bodyPr/>
          <a:lstStyle/>
          <a:p>
            <a:fld id="{38EF8768-EDDA-4A9E-A47B-48373A0F33FA}"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lv-LV" dirty="0" smtClean="0"/>
          </a:p>
        </p:txBody>
      </p:sp>
      <p:sp>
        <p:nvSpPr>
          <p:cNvPr id="4" name="Slide Number Placeholder 3"/>
          <p:cNvSpPr>
            <a:spLocks noGrp="1"/>
          </p:cNvSpPr>
          <p:nvPr>
            <p:ph type="sldNum" sz="quarter" idx="10"/>
          </p:nvPr>
        </p:nvSpPr>
        <p:spPr/>
        <p:txBody>
          <a:bodyPr/>
          <a:lstStyle/>
          <a:p>
            <a:fld id="{38EF8768-EDDA-4A9E-A47B-48373A0F33FA}"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During the Escape phase of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the immune system fails to restrict tumor outgrowth and tumor cells emerge causing clinically apparent disease. In this phase, tumor cells evade immune recognition (loss of tumor antigens, MHC class I or co-stimulatory molecules), express molecules of increased resistance (STAT-3), survival (anti-apoptotic molecule bcl2) and </a:t>
            </a:r>
            <a:r>
              <a:rPr lang="en-US" sz="1200" kern="1200" baseline="0" dirty="0" err="1" smtClean="0">
                <a:solidFill>
                  <a:schemeClr val="tx1"/>
                </a:solidFill>
                <a:latin typeface="+mn-lt"/>
                <a:ea typeface="+mn-ea"/>
                <a:cs typeface="+mn-cs"/>
              </a:rPr>
              <a:t>immunosuppression</a:t>
            </a:r>
            <a:r>
              <a:rPr lang="en-US" sz="1200" kern="1200" baseline="0" dirty="0" smtClean="0">
                <a:solidFill>
                  <a:schemeClr val="tx1"/>
                </a:solidFill>
                <a:latin typeface="+mn-lt"/>
                <a:ea typeface="+mn-ea"/>
                <a:cs typeface="+mn-cs"/>
              </a:rPr>
              <a:t> (IDO, TDO, PD-L1, galectin-1/3/9, CD39, CD73, adenosine receptors) and secrete cytokines VEGF, TGF-b, IL-6, M-CSF that enhance angiogenesis. Furthermore, MDSCs, M2 macrophages and DCs may also express </a:t>
            </a:r>
            <a:r>
              <a:rPr lang="en-US" sz="1200" kern="1200" baseline="0" dirty="0" err="1" smtClean="0">
                <a:solidFill>
                  <a:schemeClr val="tx1"/>
                </a:solidFill>
                <a:latin typeface="+mn-lt"/>
                <a:ea typeface="+mn-ea"/>
                <a:cs typeface="+mn-cs"/>
              </a:rPr>
              <a:t>immunoregulatory</a:t>
            </a:r>
            <a:r>
              <a:rPr lang="en-US" sz="1200" kern="1200" baseline="0" dirty="0" smtClean="0">
                <a:solidFill>
                  <a:schemeClr val="tx1"/>
                </a:solidFill>
                <a:latin typeface="+mn-lt"/>
                <a:ea typeface="+mn-ea"/>
                <a:cs typeface="+mn-cs"/>
              </a:rPr>
              <a:t> molecules such as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iNOS</a:t>
            </a:r>
            <a:r>
              <a:rPr lang="en-US" sz="1200" kern="1200" baseline="0" dirty="0" smtClean="0">
                <a:solidFill>
                  <a:schemeClr val="tx1"/>
                </a:solidFill>
                <a:latin typeface="+mn-lt"/>
                <a:ea typeface="+mn-ea"/>
                <a:cs typeface="+mn-cs"/>
              </a:rPr>
              <a:t> and IDO and secrete immunosuppressive cytokines IL-10 and TGF-b that can inhibit CD8+ proliferation or induce apoptosis. MDSCs and IDO expressing DCs also induces the generation of regulatory T cells. IDO,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CD39 and CD73 are </a:t>
            </a:r>
            <a:r>
              <a:rPr lang="en-US" sz="1200" kern="1200" baseline="0" dirty="0" err="1" smtClean="0">
                <a:solidFill>
                  <a:schemeClr val="tx1"/>
                </a:solidFill>
                <a:latin typeface="+mn-lt"/>
                <a:ea typeface="+mn-ea"/>
                <a:cs typeface="+mn-cs"/>
              </a:rPr>
              <a:t>immunoregulatory</a:t>
            </a:r>
            <a:r>
              <a:rPr lang="en-US" sz="1200" kern="1200" baseline="0" dirty="0" smtClean="0">
                <a:solidFill>
                  <a:schemeClr val="tx1"/>
                </a:solidFill>
                <a:latin typeface="+mn-lt"/>
                <a:ea typeface="+mn-ea"/>
                <a:cs typeface="+mn-cs"/>
              </a:rPr>
              <a:t> enzymes whereas IDO </a:t>
            </a:r>
            <a:r>
              <a:rPr lang="en-US" sz="1200" kern="1200" baseline="0" dirty="0" err="1" smtClean="0">
                <a:solidFill>
                  <a:schemeClr val="tx1"/>
                </a:solidFill>
                <a:latin typeface="+mn-lt"/>
                <a:ea typeface="+mn-ea"/>
                <a:cs typeface="+mn-cs"/>
              </a:rPr>
              <a:t>catabolize</a:t>
            </a:r>
            <a:r>
              <a:rPr lang="en-US" sz="1200" kern="1200" baseline="0" dirty="0" smtClean="0">
                <a:solidFill>
                  <a:schemeClr val="tx1"/>
                </a:solidFill>
                <a:latin typeface="+mn-lt"/>
                <a:ea typeface="+mn-ea"/>
                <a:cs typeface="+mn-cs"/>
              </a:rPr>
              <a:t> tryptophan to </a:t>
            </a:r>
            <a:r>
              <a:rPr lang="en-US" sz="1200" kern="1200" baseline="0" dirty="0" err="1" smtClean="0">
                <a:solidFill>
                  <a:schemeClr val="tx1"/>
                </a:solidFill>
                <a:latin typeface="+mn-lt"/>
                <a:ea typeface="+mn-ea"/>
                <a:cs typeface="+mn-cs"/>
              </a:rPr>
              <a:t>kyneurenine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catabolize</a:t>
            </a:r>
            <a:r>
              <a:rPr lang="en-US" sz="1200" kern="1200" baseline="0" dirty="0" smtClean="0">
                <a:solidFill>
                  <a:schemeClr val="tx1"/>
                </a:solidFill>
                <a:latin typeface="+mn-lt"/>
                <a:ea typeface="+mn-ea"/>
                <a:cs typeface="+mn-cs"/>
              </a:rPr>
              <a:t> L-</a:t>
            </a:r>
            <a:r>
              <a:rPr lang="en-US" sz="1200" kern="1200" baseline="0" dirty="0" err="1" smtClean="0">
                <a:solidFill>
                  <a:schemeClr val="tx1"/>
                </a:solidFill>
                <a:latin typeface="+mn-lt"/>
                <a:ea typeface="+mn-ea"/>
                <a:cs typeface="+mn-cs"/>
              </a:rPr>
              <a:t>arginine</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ornithine</a:t>
            </a:r>
            <a:r>
              <a:rPr lang="en-US" sz="1200" kern="1200" baseline="0" dirty="0" smtClean="0">
                <a:solidFill>
                  <a:schemeClr val="tx1"/>
                </a:solidFill>
                <a:latin typeface="+mn-lt"/>
                <a:ea typeface="+mn-ea"/>
                <a:cs typeface="+mn-cs"/>
              </a:rPr>
              <a:t> and urea, CD39 </a:t>
            </a:r>
            <a:r>
              <a:rPr lang="en-US" sz="1200" kern="1200" baseline="0" dirty="0" err="1" smtClean="0">
                <a:solidFill>
                  <a:schemeClr val="tx1"/>
                </a:solidFill>
                <a:latin typeface="+mn-lt"/>
                <a:ea typeface="+mn-ea"/>
                <a:cs typeface="+mn-cs"/>
              </a:rPr>
              <a:t>metabolise</a:t>
            </a:r>
            <a:r>
              <a:rPr lang="en-US" sz="1200" kern="1200" baseline="0" dirty="0" smtClean="0">
                <a:solidFill>
                  <a:schemeClr val="tx1"/>
                </a:solidFill>
                <a:latin typeface="+mn-lt"/>
                <a:ea typeface="+mn-ea"/>
                <a:cs typeface="+mn-cs"/>
              </a:rPr>
              <a:t> ATP to AMP which can further be </a:t>
            </a:r>
            <a:r>
              <a:rPr lang="en-US" sz="1200" kern="1200" baseline="0" dirty="0" err="1" smtClean="0">
                <a:solidFill>
                  <a:schemeClr val="tx1"/>
                </a:solidFill>
                <a:latin typeface="+mn-lt"/>
                <a:ea typeface="+mn-ea"/>
                <a:cs typeface="+mn-cs"/>
              </a:rPr>
              <a:t>metabolised</a:t>
            </a:r>
            <a:r>
              <a:rPr lang="en-US" sz="1200" kern="1200" baseline="0" dirty="0" smtClean="0">
                <a:solidFill>
                  <a:schemeClr val="tx1"/>
                </a:solidFill>
                <a:latin typeface="+mn-lt"/>
                <a:ea typeface="+mn-ea"/>
                <a:cs typeface="+mn-cs"/>
              </a:rPr>
              <a:t> to adenosine by CD73. Adenosine can bind to adenosine receptors — A2aR and A2bR expressed on tumor cells, endothelial cells and immune cells. T cells including </a:t>
            </a:r>
            <a:r>
              <a:rPr lang="en-US" sz="1200" kern="1200" baseline="0" dirty="0" err="1" smtClean="0">
                <a:solidFill>
                  <a:schemeClr val="tx1"/>
                </a:solidFill>
                <a:latin typeface="+mn-lt"/>
                <a:ea typeface="+mn-ea"/>
                <a:cs typeface="+mn-cs"/>
              </a:rPr>
              <a:t>Tregs</a:t>
            </a:r>
            <a:r>
              <a:rPr lang="en-US" sz="1200" kern="1200" baseline="0" dirty="0" smtClean="0">
                <a:solidFill>
                  <a:schemeClr val="tx1"/>
                </a:solidFill>
                <a:latin typeface="+mn-lt"/>
                <a:ea typeface="+mn-ea"/>
                <a:cs typeface="+mn-cs"/>
              </a:rPr>
              <a:t> may express inhibitory receptors such as PD-1, CTLA-4, Tim-3 and LAG3 that suppresses anti-tumor immune response and favor tumor outgrowth. In the Escape phase, the balance is skewed towards tumor progression due to the presence of immunosuppressive cytokines and molecules such as IL-10, TGF-b, VEGF, IDO, PD-L1.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The recognition that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(DCs) are important regulators of immune responses, together with the development of techniques to obtain large numbers of DCs </a:t>
            </a:r>
            <a:r>
              <a:rPr lang="en-US" sz="1200" b="0" i="1" kern="1200" dirty="0" smtClean="0">
                <a:solidFill>
                  <a:schemeClr val="tx1"/>
                </a:solidFill>
                <a:latin typeface="+mn-lt"/>
                <a:ea typeface="+mn-ea"/>
                <a:cs typeface="+mn-cs"/>
              </a:rPr>
              <a:t>in vitro</a:t>
            </a:r>
            <a:r>
              <a:rPr lang="en-US" sz="1200" b="0" i="0" kern="1200" dirty="0" smtClean="0">
                <a:solidFill>
                  <a:schemeClr val="tx1"/>
                </a:solidFill>
                <a:latin typeface="+mn-lt"/>
                <a:ea typeface="+mn-ea"/>
                <a:cs typeface="+mn-cs"/>
              </a:rPr>
              <a:t> from isolated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has stimulated research on DC-based vaccination strategies, with the first clinical study being published in 1996 (Ref. </a:t>
            </a:r>
            <a:r>
              <a:rPr lang="en-US" sz="1200" b="0" i="0" kern="1200" dirty="0" smtClean="0">
                <a:solidFill>
                  <a:schemeClr val="tx1"/>
                </a:solidFill>
                <a:latin typeface="+mn-lt"/>
                <a:ea typeface="+mn-ea"/>
                <a:cs typeface="+mn-cs"/>
                <a:hlinkClick r:id="rId3"/>
              </a:rPr>
              <a:t>109</a:t>
            </a:r>
            <a:r>
              <a:rPr lang="en-US" sz="1200" b="0" i="0" kern="1200" dirty="0" smtClean="0">
                <a:solidFill>
                  <a:schemeClr val="tx1"/>
                </a:solidFill>
                <a:latin typeface="+mn-lt"/>
                <a:ea typeface="+mn-ea"/>
                <a:cs typeface="+mn-cs"/>
              </a:rPr>
              <a:t>). Most DC-based vaccines currently explored in clinical trials consist of mature antigen-loaded </a:t>
            </a:r>
            <a:r>
              <a:rPr lang="en-US" sz="1200" b="0" i="0" kern="1200" dirty="0" err="1" smtClean="0">
                <a:solidFill>
                  <a:schemeClr val="tx1"/>
                </a:solidFill>
                <a:latin typeface="+mn-lt"/>
                <a:ea typeface="+mn-ea"/>
                <a:cs typeface="+mn-cs"/>
              </a:rPr>
              <a:t>autologous</a:t>
            </a:r>
            <a:r>
              <a:rPr lang="en-US" sz="1200" b="0" i="0" kern="1200" dirty="0" smtClean="0">
                <a:solidFill>
                  <a:schemeClr val="tx1"/>
                </a:solidFill>
                <a:latin typeface="+mn-lt"/>
                <a:ea typeface="+mn-ea"/>
                <a:cs typeface="+mn-cs"/>
              </a:rPr>
              <a:t> DCs that are administered to patients with the intention of inducing antigen-specific T- and B-cell responses. The DCs used for these studies are derived from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or CD34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precursors that are isolated from patient blood by </a:t>
            </a:r>
            <a:r>
              <a:rPr lang="en-US" sz="1200" b="0" i="0" kern="1200" dirty="0" err="1" smtClean="0">
                <a:solidFill>
                  <a:schemeClr val="tx1"/>
                </a:solidFill>
                <a:latin typeface="+mn-lt"/>
                <a:ea typeface="+mn-ea"/>
                <a:cs typeface="+mn-cs"/>
              </a:rPr>
              <a:t>cytapheresis</a:t>
            </a:r>
            <a:r>
              <a:rPr lang="en-US" sz="1200" b="0" i="0" kern="1200" dirty="0" smtClean="0">
                <a:solidFill>
                  <a:schemeClr val="tx1"/>
                </a:solidFill>
                <a:latin typeface="+mn-lt"/>
                <a:ea typeface="+mn-ea"/>
                <a:cs typeface="+mn-cs"/>
              </a:rPr>
              <a:t>, as illustrated in the figure. These cells are cultured in the presence of various cytokine mixtures to produce immature DCs, and loaded with antigen either before or following DC maturation.</a:t>
            </a:r>
          </a:p>
          <a:p>
            <a:r>
              <a:rPr lang="en-US" dirty="0" smtClean="0"/>
              <a:t/>
            </a:r>
            <a:br>
              <a:rPr lang="en-US" dirty="0" smtClean="0"/>
            </a:br>
            <a:r>
              <a:rPr lang="en-US" sz="1200" b="0" i="0" kern="1200" dirty="0" smtClean="0">
                <a:solidFill>
                  <a:schemeClr val="tx1"/>
                </a:solidFill>
                <a:latin typeface="+mn-lt"/>
                <a:ea typeface="+mn-ea"/>
                <a:cs typeface="+mn-cs"/>
              </a:rPr>
              <a:t>These first clinical trials have provided valuable information on DC-based therapy. First, the therapy is safe and well tolerated, side effects are constrained to </a:t>
            </a:r>
            <a:r>
              <a:rPr lang="en-US" sz="1200" b="0" i="0" kern="1200" dirty="0" err="1" smtClean="0">
                <a:solidFill>
                  <a:schemeClr val="tx1"/>
                </a:solidFill>
                <a:latin typeface="+mn-lt"/>
                <a:ea typeface="+mn-ea"/>
                <a:cs typeface="+mn-cs"/>
              </a:rPr>
              <a:t>induration</a:t>
            </a:r>
            <a:r>
              <a:rPr lang="en-US" sz="1200" b="0" i="0" kern="1200" dirty="0" smtClean="0">
                <a:solidFill>
                  <a:schemeClr val="tx1"/>
                </a:solidFill>
                <a:latin typeface="+mn-lt"/>
                <a:ea typeface="+mn-ea"/>
                <a:cs typeface="+mn-cs"/>
              </a:rPr>
              <a:t> of the skin at the injection site and a mild fever. Second, they emphasize the importance of the quality of DCs, especially their migratory capacity and ability to induce potent T-cell responses. Notably, only a small percentage of the DCs injected in current trials actually migrate from the injection site into the draining lymph node to present the antigen to T cells. This might be due to suboptimal maturation protocols and could be enhanced by preconditioning DCs with pro-inflammatory cytokines or Toll-like receptor agonists</a:t>
            </a:r>
            <a:r>
              <a:rPr lang="en-US" sz="1200" b="0" i="0" kern="1200" baseline="30000" dirty="0" smtClean="0">
                <a:solidFill>
                  <a:schemeClr val="tx1"/>
                </a:solidFill>
                <a:latin typeface="+mn-lt"/>
                <a:ea typeface="+mn-ea"/>
                <a:cs typeface="+mn-cs"/>
                <a:hlinkClick r:id="rId3"/>
              </a:rPr>
              <a:t>110</a:t>
            </a:r>
            <a:r>
              <a:rPr lang="en-US" sz="1200" b="0" i="0" kern="1200" dirty="0" smtClean="0">
                <a:solidFill>
                  <a:schemeClr val="tx1"/>
                </a:solidFill>
                <a:latin typeface="+mn-lt"/>
                <a:ea typeface="+mn-ea"/>
                <a:cs typeface="+mn-cs"/>
              </a:rPr>
              <a:t>. Third, they have resulted in the development of various </a:t>
            </a:r>
            <a:r>
              <a:rPr lang="en-US" sz="1200" b="0" i="0" kern="1200" dirty="0" err="1" smtClean="0">
                <a:solidFill>
                  <a:schemeClr val="tx1"/>
                </a:solidFill>
                <a:latin typeface="+mn-lt"/>
                <a:ea typeface="+mn-ea"/>
                <a:cs typeface="+mn-cs"/>
              </a:rPr>
              <a:t>immunomonitoring</a:t>
            </a:r>
            <a:r>
              <a:rPr lang="en-US" sz="1200" b="0" i="0" kern="1200" dirty="0" smtClean="0">
                <a:solidFill>
                  <a:schemeClr val="tx1"/>
                </a:solidFill>
                <a:latin typeface="+mn-lt"/>
                <a:ea typeface="+mn-ea"/>
                <a:cs typeface="+mn-cs"/>
              </a:rPr>
              <a:t> tools to study the mechanisms underlying successful vaccination that will help to shape future vaccine design. Finally, these studies have unequivocally demonstrated that DC vaccination can induce immunological responses in many of the patients. So far, studies have generally been pursued in patients with late-stage cancer with a poor prognosis. These patients probably suffer from </a:t>
            </a:r>
            <a:r>
              <a:rPr lang="en-US" sz="1200" b="0" i="0" kern="1200" dirty="0" err="1" smtClean="0">
                <a:solidFill>
                  <a:schemeClr val="tx1"/>
                </a:solidFill>
                <a:latin typeface="+mn-lt"/>
                <a:ea typeface="+mn-ea"/>
                <a:cs typeface="+mn-cs"/>
              </a:rPr>
              <a:t>immunosuppression</a:t>
            </a:r>
            <a:r>
              <a:rPr lang="en-US" sz="1200" b="0" i="0" kern="1200" dirty="0" smtClean="0">
                <a:solidFill>
                  <a:schemeClr val="tx1"/>
                </a:solidFill>
                <a:latin typeface="+mn-lt"/>
                <a:ea typeface="+mn-ea"/>
                <a:cs typeface="+mn-cs"/>
              </a:rPr>
              <a:t> as a result of a large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burden and prior radiation therapy or chemotherapy. This might be one of the reasons why, to date, clinical responses have only been observed in a minority of patients.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ea typeface="msgothic" charset="0"/>
                <a:cs typeface="msgothic" charset="0"/>
              </a:rPr>
              <a:t>The immune status of mice is a critical determinant of their susceptibility to </a:t>
            </a:r>
            <a:r>
              <a:rPr lang="en-GB" dirty="0" err="1" smtClean="0">
                <a:latin typeface="Arial" charset="0"/>
                <a:ea typeface="msgothic" charset="0"/>
                <a:cs typeface="msgothic" charset="0"/>
              </a:rPr>
              <a:t>tumors</a:t>
            </a:r>
            <a:r>
              <a:rPr lang="en-GB" dirty="0" smtClean="0">
                <a:latin typeface="Arial" charset="0"/>
                <a:ea typeface="msgothic" charset="0"/>
                <a:cs typeface="msgothic" charset="0"/>
              </a:rPr>
              <a:t> induced by chemical carcinogens. Over the past two decades, numerous studies have established that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mice are more </a:t>
            </a:r>
            <a:r>
              <a:rPr lang="en-GB" dirty="0" err="1" smtClean="0">
                <a:latin typeface="Arial" charset="0"/>
                <a:ea typeface="msgothic" charset="0"/>
                <a:cs typeface="msgothic" charset="0"/>
              </a:rPr>
              <a:t>tumor</a:t>
            </a:r>
            <a:r>
              <a:rPr lang="en-GB" dirty="0" smtClean="0">
                <a:latin typeface="Arial" charset="0"/>
                <a:ea typeface="msgothic" charset="0"/>
                <a:cs typeface="msgothic" charset="0"/>
              </a:rPr>
              <a:t> prone than are </a:t>
            </a:r>
            <a:r>
              <a:rPr lang="en-GB" dirty="0" err="1" smtClean="0">
                <a:latin typeface="Arial" charset="0"/>
                <a:ea typeface="msgothic" charset="0"/>
                <a:cs typeface="msgothic" charset="0"/>
              </a:rPr>
              <a:t>immunocompetent</a:t>
            </a:r>
            <a:r>
              <a:rPr lang="en-GB" dirty="0" smtClean="0">
                <a:latin typeface="Arial" charset="0"/>
                <a:ea typeface="msgothic" charset="0"/>
                <a:cs typeface="msgothic" charset="0"/>
              </a:rPr>
              <a:t> mice after treatment with carcinogens such as MCA. The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mice tested in such experiments include gene-targeted mice on pure genetic backgrounds with deficits of innate or adaptive immunity as well as wild-type mice rendered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by chronic administration of monoclonal antibodies that, for example, deplete CD4</a:t>
            </a:r>
            <a:r>
              <a:rPr lang="en-GB" baseline="33000" dirty="0" smtClean="0">
                <a:latin typeface="Arial" charset="0"/>
                <a:ea typeface="msgothic" charset="0"/>
                <a:cs typeface="msgothic" charset="0"/>
              </a:rPr>
              <a:t>+</a:t>
            </a:r>
            <a:r>
              <a:rPr lang="en-GB" dirty="0" smtClean="0">
                <a:latin typeface="Arial" charset="0"/>
                <a:ea typeface="msgothic" charset="0"/>
                <a:cs typeface="msgothic" charset="0"/>
              </a:rPr>
              <a:t> and CD8</a:t>
            </a:r>
            <a:r>
              <a:rPr lang="en-GB" baseline="33000" dirty="0" smtClean="0">
                <a:latin typeface="Arial" charset="0"/>
                <a:ea typeface="msgothic" charset="0"/>
                <a:cs typeface="msgothic" charset="0"/>
              </a:rPr>
              <a:t>+</a:t>
            </a:r>
            <a:r>
              <a:rPr lang="en-GB" dirty="0" smtClean="0">
                <a:latin typeface="Arial" charset="0"/>
                <a:ea typeface="msgothic" charset="0"/>
                <a:cs typeface="msgothic" charset="0"/>
              </a:rPr>
              <a:t> T cells or interferon-γ. Immunodeficiency has also been found to increase the susceptibility of untreated mice to spontaneously arising </a:t>
            </a:r>
            <a:r>
              <a:rPr lang="en-GB" dirty="0" err="1" smtClean="0">
                <a:latin typeface="Arial" charset="0"/>
                <a:ea typeface="msgothic" charset="0"/>
                <a:cs typeface="msgothic" charset="0"/>
              </a:rPr>
              <a:t>tumors</a:t>
            </a:r>
            <a:r>
              <a:rPr lang="en-GB" dirty="0" smtClean="0">
                <a:latin typeface="Arial" charset="0"/>
                <a:ea typeface="msgothic" charset="0"/>
                <a:cs typeface="msgothic" charset="0"/>
              </a:rPr>
              <a:t> and to increase the incidence of </a:t>
            </a:r>
            <a:r>
              <a:rPr lang="en-GB" dirty="0" err="1" smtClean="0">
                <a:latin typeface="Arial" charset="0"/>
                <a:ea typeface="msgothic" charset="0"/>
                <a:cs typeface="msgothic" charset="0"/>
              </a:rPr>
              <a:t>tumor</a:t>
            </a:r>
            <a:r>
              <a:rPr lang="en-GB" dirty="0" smtClean="0">
                <a:latin typeface="Arial" charset="0"/>
                <a:ea typeface="msgothic" charset="0"/>
                <a:cs typeface="msgothic" charset="0"/>
              </a:rPr>
              <a:t> formation in mouse genetic models of cancer. Schematic is based on experiments described in (</a:t>
            </a:r>
            <a:r>
              <a:rPr lang="en-GB" i="1" dirty="0" smtClean="0">
                <a:latin typeface="Arial" charset="0"/>
                <a:ea typeface="msgothic" charset="0"/>
                <a:cs typeface="msgothic" charset="0"/>
              </a:rPr>
              <a:t>13</a:t>
            </a:r>
            <a:r>
              <a:rPr lang="en-GB" dirty="0" smtClean="0">
                <a:latin typeface="Arial" charset="0"/>
                <a:ea typeface="msgothic" charset="0"/>
                <a:cs typeface="msgothic" charset="0"/>
              </a:rPr>
              <a:t>).</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concept.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is an extrinsic tumor suppressor</a:t>
            </a:r>
          </a:p>
          <a:p>
            <a:r>
              <a:rPr lang="en-US" sz="1200" kern="1200" baseline="0" dirty="0" smtClean="0">
                <a:solidFill>
                  <a:schemeClr val="tx1"/>
                </a:solidFill>
                <a:latin typeface="+mn-lt"/>
                <a:ea typeface="+mn-ea"/>
                <a:cs typeface="+mn-cs"/>
              </a:rPr>
              <a:t>mechanism that engages only after cellular transformation has occurred and intrinsic tumor suppressor</a:t>
            </a:r>
          </a:p>
          <a:p>
            <a:r>
              <a:rPr lang="en-US" sz="1200" kern="1200" baseline="0" dirty="0" smtClean="0">
                <a:solidFill>
                  <a:schemeClr val="tx1"/>
                </a:solidFill>
                <a:latin typeface="+mn-lt"/>
                <a:ea typeface="+mn-ea"/>
                <a:cs typeface="+mn-cs"/>
              </a:rPr>
              <a:t>mechanisms have failed. In its most complex form,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consists of three sequential</a:t>
            </a:r>
          </a:p>
          <a:p>
            <a:r>
              <a:rPr lang="en-US" sz="1200" kern="1200" baseline="0" dirty="0" smtClean="0">
                <a:solidFill>
                  <a:schemeClr val="tx1"/>
                </a:solidFill>
                <a:latin typeface="+mn-lt"/>
                <a:ea typeface="+mn-ea"/>
                <a:cs typeface="+mn-cs"/>
              </a:rPr>
              <a:t>phases: elimination, equilibrium, and escape. In the elimination phase, innate and adaptive immunity</a:t>
            </a:r>
          </a:p>
          <a:p>
            <a:r>
              <a:rPr lang="en-US" sz="1200" kern="1200" baseline="0" dirty="0" smtClean="0">
                <a:solidFill>
                  <a:schemeClr val="tx1"/>
                </a:solidFill>
                <a:latin typeface="+mn-lt"/>
                <a:ea typeface="+mn-ea"/>
                <a:cs typeface="+mn-cs"/>
              </a:rPr>
              <a:t>work together to destroy developing tumors long before they become clinically apparent. Many of the</a:t>
            </a:r>
          </a:p>
          <a:p>
            <a:r>
              <a:rPr lang="en-US" sz="1200" kern="1200" baseline="0" dirty="0" smtClean="0">
                <a:solidFill>
                  <a:schemeClr val="tx1"/>
                </a:solidFill>
                <a:latin typeface="+mn-lt"/>
                <a:ea typeface="+mn-ea"/>
                <a:cs typeface="+mn-cs"/>
              </a:rPr>
              <a:t>immune molecules and cells that participate in the elimination phase have been identified, but more work</a:t>
            </a:r>
          </a:p>
          <a:p>
            <a:r>
              <a:rPr lang="en-US" sz="1200" kern="1200" baseline="0" dirty="0" smtClean="0">
                <a:solidFill>
                  <a:schemeClr val="tx1"/>
                </a:solidFill>
                <a:latin typeface="+mn-lt"/>
                <a:ea typeface="+mn-ea"/>
                <a:cs typeface="+mn-cs"/>
              </a:rPr>
              <a:t>is needed to determine their exact sequence of action. If this phase goes to completion, then the host</a:t>
            </a:r>
          </a:p>
          <a:p>
            <a:r>
              <a:rPr lang="en-US" sz="1200" kern="1200" baseline="0" dirty="0" smtClean="0">
                <a:solidFill>
                  <a:schemeClr val="tx1"/>
                </a:solidFill>
                <a:latin typeface="+mn-lt"/>
                <a:ea typeface="+mn-ea"/>
                <a:cs typeface="+mn-cs"/>
              </a:rPr>
              <a:t>remains free of cancer, and elimination thus represents the full extent of the process. If, however, a rare</a:t>
            </a:r>
          </a:p>
          <a:p>
            <a:r>
              <a:rPr lang="en-US" sz="1200" kern="1200" baseline="0" dirty="0" smtClean="0">
                <a:solidFill>
                  <a:schemeClr val="tx1"/>
                </a:solidFill>
                <a:latin typeface="+mn-lt"/>
                <a:ea typeface="+mn-ea"/>
                <a:cs typeface="+mn-cs"/>
              </a:rPr>
              <a:t>cancer cell variant is not destroyed in the elimination phase, it may then enter the equilibrium phase, in</a:t>
            </a:r>
          </a:p>
          <a:p>
            <a:r>
              <a:rPr lang="en-US" sz="1200" kern="1200" baseline="0" dirty="0" smtClean="0">
                <a:solidFill>
                  <a:schemeClr val="tx1"/>
                </a:solidFill>
                <a:latin typeface="+mn-lt"/>
                <a:ea typeface="+mn-ea"/>
                <a:cs typeface="+mn-cs"/>
              </a:rPr>
              <a:t>which its outgrowth is prevented by immunologic mechanisms. T cells, IL-12, and IFN-g are required to</a:t>
            </a:r>
          </a:p>
          <a:p>
            <a:r>
              <a:rPr lang="en-US" sz="1200" kern="1200" baseline="0" dirty="0" smtClean="0">
                <a:solidFill>
                  <a:schemeClr val="tx1"/>
                </a:solidFill>
                <a:latin typeface="+mn-lt"/>
                <a:ea typeface="+mn-ea"/>
                <a:cs typeface="+mn-cs"/>
              </a:rPr>
              <a:t>maintain tumor cells in a state of functional dormancy, whereas NK cells and molecules that participate in</a:t>
            </a:r>
          </a:p>
          <a:p>
            <a:r>
              <a:rPr lang="en-US" sz="1200" kern="1200" baseline="0" dirty="0" smtClean="0">
                <a:solidFill>
                  <a:schemeClr val="tx1"/>
                </a:solidFill>
                <a:latin typeface="+mn-lt"/>
                <a:ea typeface="+mn-ea"/>
                <a:cs typeface="+mn-cs"/>
              </a:rPr>
              <a:t>the recognition or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function of cells of innate immunity are not required; this indicates that</a:t>
            </a:r>
          </a:p>
          <a:p>
            <a:r>
              <a:rPr lang="en-US" sz="1200" kern="1200" baseline="0" dirty="0" smtClean="0">
                <a:solidFill>
                  <a:schemeClr val="tx1"/>
                </a:solidFill>
                <a:latin typeface="+mn-lt"/>
                <a:ea typeface="+mn-ea"/>
                <a:cs typeface="+mn-cs"/>
              </a:rPr>
              <a:t>equilibrium is a function of adaptive immunity only. Editing of tumor immunogenicity occurs in the</a:t>
            </a:r>
          </a:p>
          <a:p>
            <a:r>
              <a:rPr lang="en-US" sz="1200" kern="1200" baseline="0" dirty="0" smtClean="0">
                <a:solidFill>
                  <a:schemeClr val="tx1"/>
                </a:solidFill>
                <a:latin typeface="+mn-lt"/>
                <a:ea typeface="+mn-ea"/>
                <a:cs typeface="+mn-cs"/>
              </a:rPr>
              <a:t>equilibrium phase. </a:t>
            </a:r>
            <a:r>
              <a:rPr lang="en-US" sz="1200" kern="1200" baseline="0" dirty="0" err="1" smtClean="0">
                <a:solidFill>
                  <a:schemeClr val="tx1"/>
                </a:solidFill>
                <a:latin typeface="+mn-lt"/>
                <a:ea typeface="+mn-ea"/>
                <a:cs typeface="+mn-cs"/>
              </a:rPr>
              <a:t>Equilibriummay</a:t>
            </a:r>
            <a:r>
              <a:rPr lang="en-US" sz="1200" kern="1200" baseline="0" dirty="0" smtClean="0">
                <a:solidFill>
                  <a:schemeClr val="tx1"/>
                </a:solidFill>
                <a:latin typeface="+mn-lt"/>
                <a:ea typeface="+mn-ea"/>
                <a:cs typeface="+mn-cs"/>
              </a:rPr>
              <a:t> also represent an end stage of 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process and</a:t>
            </a:r>
          </a:p>
          <a:p>
            <a:r>
              <a:rPr lang="en-US" sz="1200" kern="1200" baseline="0" dirty="0" smtClean="0">
                <a:solidFill>
                  <a:schemeClr val="tx1"/>
                </a:solidFill>
                <a:latin typeface="+mn-lt"/>
                <a:ea typeface="+mn-ea"/>
                <a:cs typeface="+mn-cs"/>
              </a:rPr>
              <a:t>may restrain outgrowth of occult cancers for the lifetime of the host. However, as a consequence of</a:t>
            </a:r>
          </a:p>
          <a:p>
            <a:r>
              <a:rPr lang="en-US" sz="1200" kern="1200" baseline="0" dirty="0" smtClean="0">
                <a:solidFill>
                  <a:schemeClr val="tx1"/>
                </a:solidFill>
                <a:latin typeface="+mn-lt"/>
                <a:ea typeface="+mn-ea"/>
                <a:cs typeface="+mn-cs"/>
              </a:rPr>
              <a:t>constant immune selection pressure placed on genetically unstable tumor cells held in equilibrium, tumor</a:t>
            </a:r>
          </a:p>
          <a:p>
            <a:r>
              <a:rPr lang="en-US" sz="1200" kern="1200" baseline="0" dirty="0" smtClean="0">
                <a:solidFill>
                  <a:schemeClr val="tx1"/>
                </a:solidFill>
                <a:latin typeface="+mn-lt"/>
                <a:ea typeface="+mn-ea"/>
                <a:cs typeface="+mn-cs"/>
              </a:rPr>
              <a:t>cell variants may emerge that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are no longer recognized by adaptive immunity (antigen loss variants or</a:t>
            </a:r>
          </a:p>
          <a:p>
            <a:r>
              <a:rPr lang="en-US" sz="1200" kern="1200" baseline="0" dirty="0" smtClean="0">
                <a:solidFill>
                  <a:schemeClr val="tx1"/>
                </a:solidFill>
                <a:latin typeface="+mn-lt"/>
                <a:ea typeface="+mn-ea"/>
                <a:cs typeface="+mn-cs"/>
              </a:rPr>
              <a:t>tumors cells that develop defects in antigen processing or presentation), (ii) become insensitive to</a:t>
            </a:r>
          </a:p>
          <a:p>
            <a:r>
              <a:rPr lang="en-US" sz="1200" kern="1200" baseline="0" dirty="0" smtClean="0">
                <a:solidFill>
                  <a:schemeClr val="tx1"/>
                </a:solidFill>
                <a:latin typeface="+mn-lt"/>
                <a:ea typeface="+mn-ea"/>
                <a:cs typeface="+mn-cs"/>
              </a:rPr>
              <a:t>immune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mechanisms, or (iii) induce an immunosuppressive state within the tumor microenvironment.</a:t>
            </a:r>
          </a:p>
          <a:p>
            <a:r>
              <a:rPr lang="en-US" sz="1200" kern="1200" baseline="0" dirty="0" smtClean="0">
                <a:solidFill>
                  <a:schemeClr val="tx1"/>
                </a:solidFill>
                <a:latin typeface="+mn-lt"/>
                <a:ea typeface="+mn-ea"/>
                <a:cs typeface="+mn-cs"/>
              </a:rPr>
              <a:t>These tumor cells may then enter the escape phase, in which their outgrowth is no longer blocked</a:t>
            </a:r>
          </a:p>
          <a:p>
            <a:r>
              <a:rPr lang="en-US" sz="1200" kern="1200" baseline="0" dirty="0" smtClean="0">
                <a:solidFill>
                  <a:schemeClr val="tx1"/>
                </a:solidFill>
                <a:latin typeface="+mn-lt"/>
                <a:ea typeface="+mn-ea"/>
                <a:cs typeface="+mn-cs"/>
              </a:rPr>
              <a:t>by immunity. These tumor cells emerge to cause clinically apparent disease.</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Tumors in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are qualitatively different from tumors in </a:t>
            </a:r>
            <a:r>
              <a:rPr lang="en-US" sz="1200" kern="1200" baseline="0" dirty="0" err="1" smtClean="0">
                <a:solidFill>
                  <a:schemeClr val="tx1"/>
                </a:solidFill>
                <a:latin typeface="+mn-lt"/>
                <a:ea typeface="+mn-ea"/>
                <a:cs typeface="+mn-cs"/>
              </a:rPr>
              <a:t>immunodeficient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mice. This observation, which led to the formulation of 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hypothesis, is based on</a:t>
            </a:r>
          </a:p>
          <a:p>
            <a:r>
              <a:rPr lang="en-US" sz="1200" kern="1200" baseline="0" dirty="0" smtClean="0">
                <a:solidFill>
                  <a:schemeClr val="tx1"/>
                </a:solidFill>
                <a:latin typeface="+mn-lt"/>
                <a:ea typeface="+mn-ea"/>
                <a:cs typeface="+mn-cs"/>
              </a:rPr>
              <a:t>comparative analyses of carcinogen-induced tumors harvested from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immunodeficient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mice. In these experiments, tumor cell lines were established from tumors arising in each group</a:t>
            </a:r>
          </a:p>
          <a:p>
            <a:r>
              <a:rPr lang="en-US" sz="1200" kern="1200" baseline="0" dirty="0" smtClean="0">
                <a:solidFill>
                  <a:schemeClr val="tx1"/>
                </a:solidFill>
                <a:latin typeface="+mn-lt"/>
                <a:ea typeface="+mn-ea"/>
                <a:cs typeface="+mn-cs"/>
              </a:rPr>
              <a:t>of mice, and these cells were then injected into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recipient mice or </a:t>
            </a:r>
            <a:r>
              <a:rPr lang="en-US" sz="1200" kern="1200" baseline="0" dirty="0" err="1" smtClean="0">
                <a:solidFill>
                  <a:schemeClr val="tx1"/>
                </a:solidFill>
                <a:latin typeface="+mn-lt"/>
                <a:ea typeface="+mn-ea"/>
                <a:cs typeface="+mn-cs"/>
              </a:rPr>
              <a:t>immunocompetent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wild-type (WT) recipient mice. Tumor cells from carcinogen-</a:t>
            </a:r>
            <a:r>
              <a:rPr lang="en-US" sz="1200" kern="1200" baseline="0" dirty="0" err="1" smtClean="0">
                <a:solidFill>
                  <a:schemeClr val="tx1"/>
                </a:solidFill>
                <a:latin typeface="+mn-lt"/>
                <a:ea typeface="+mn-ea"/>
                <a:cs typeface="+mn-cs"/>
              </a:rPr>
              <a:t>treatedWT</a:t>
            </a:r>
            <a:r>
              <a:rPr lang="en-US" sz="1200" kern="1200" baseline="0" dirty="0" smtClean="0">
                <a:solidFill>
                  <a:schemeClr val="tx1"/>
                </a:solidFill>
                <a:latin typeface="+mn-lt"/>
                <a:ea typeface="+mn-ea"/>
                <a:cs typeface="+mn-cs"/>
              </a:rPr>
              <a:t> mice formed progressively growing</a:t>
            </a:r>
          </a:p>
          <a:p>
            <a:r>
              <a:rPr lang="en-US" sz="1200" kern="1200" baseline="0" dirty="0" smtClean="0">
                <a:solidFill>
                  <a:schemeClr val="tx1"/>
                </a:solidFill>
                <a:latin typeface="+mn-lt"/>
                <a:ea typeface="+mn-ea"/>
                <a:cs typeface="+mn-cs"/>
              </a:rPr>
              <a:t>tumors in both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(not shown) and naïve </a:t>
            </a:r>
            <a:r>
              <a:rPr lang="en-US" sz="1200" kern="1200" baseline="0" dirty="0" err="1" smtClean="0">
                <a:solidFill>
                  <a:schemeClr val="tx1"/>
                </a:solidFill>
                <a:latin typeface="+mn-lt"/>
                <a:ea typeface="+mn-ea"/>
                <a:cs typeface="+mn-cs"/>
              </a:rPr>
              <a:t>syngeneic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(blue)</a:t>
            </a:r>
          </a:p>
          <a:p>
            <a:r>
              <a:rPr lang="en-US" sz="1200" kern="1200" baseline="0" dirty="0" smtClean="0">
                <a:solidFill>
                  <a:schemeClr val="tx1"/>
                </a:solidFill>
                <a:latin typeface="+mn-lt"/>
                <a:ea typeface="+mn-ea"/>
                <a:cs typeface="+mn-cs"/>
              </a:rPr>
              <a:t>100%of the time. In contrast, although tumor cells from carcinogen-treated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grew</a:t>
            </a:r>
          </a:p>
          <a:p>
            <a:r>
              <a:rPr lang="en-US" sz="1200" kern="1200" baseline="0" dirty="0" smtClean="0">
                <a:solidFill>
                  <a:schemeClr val="tx1"/>
                </a:solidFill>
                <a:latin typeface="+mn-lt"/>
                <a:ea typeface="+mn-ea"/>
                <a:cs typeface="+mn-cs"/>
              </a:rPr>
              <a:t>progressively when transplanted into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(not shown), only half of the tumor cell lines</a:t>
            </a:r>
          </a:p>
          <a:p>
            <a:r>
              <a:rPr lang="en-US" sz="1200" kern="1200" baseline="0" dirty="0" smtClean="0">
                <a:solidFill>
                  <a:schemeClr val="tx1"/>
                </a:solidFill>
                <a:latin typeface="+mn-lt"/>
                <a:ea typeface="+mn-ea"/>
                <a:cs typeface="+mn-cs"/>
              </a:rPr>
              <a:t>were capable of forming progressively growing tumors in naïve </a:t>
            </a:r>
            <a:r>
              <a:rPr lang="en-US" sz="1200" kern="1200" baseline="0" dirty="0" err="1" smtClean="0">
                <a:solidFill>
                  <a:schemeClr val="tx1"/>
                </a:solidFill>
                <a:latin typeface="+mn-lt"/>
                <a:ea typeface="+mn-ea"/>
                <a:cs typeface="+mn-cs"/>
              </a:rPr>
              <a:t>syngeneic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recipients</a:t>
            </a:r>
          </a:p>
          <a:p>
            <a:r>
              <a:rPr lang="en-US" sz="1200" kern="1200" baseline="0" dirty="0" smtClean="0">
                <a:solidFill>
                  <a:schemeClr val="tx1"/>
                </a:solidFill>
                <a:latin typeface="+mn-lt"/>
                <a:ea typeface="+mn-ea"/>
                <a:cs typeface="+mn-cs"/>
              </a:rPr>
              <a:t>(purple), whereas the other half of the cell lines were rejected by the recipients (red). Thus, tumors from</a:t>
            </a:r>
          </a:p>
          <a:p>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are termed “unedited” and further designated as “</a:t>
            </a:r>
            <a:r>
              <a:rPr lang="en-US" sz="1200" kern="1200" baseline="0" dirty="0" err="1" smtClean="0">
                <a:solidFill>
                  <a:schemeClr val="tx1"/>
                </a:solidFill>
                <a:latin typeface="+mn-lt"/>
                <a:ea typeface="+mn-ea"/>
                <a:cs typeface="+mn-cs"/>
              </a:rPr>
              <a:t>progressor</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regressor</a:t>
            </a:r>
            <a:r>
              <a:rPr lang="en-US" sz="1200" kern="1200" baseline="0" dirty="0" smtClean="0">
                <a:solidFill>
                  <a:schemeClr val="tx1"/>
                </a:solidFill>
                <a:latin typeface="+mn-lt"/>
                <a:ea typeface="+mn-ea"/>
                <a:cs typeface="+mn-cs"/>
              </a:rPr>
              <a:t>” to</a:t>
            </a:r>
          </a:p>
          <a:p>
            <a:r>
              <a:rPr lang="en-US" sz="1200" kern="1200" baseline="0" dirty="0" smtClean="0">
                <a:solidFill>
                  <a:schemeClr val="tx1"/>
                </a:solidFill>
                <a:latin typeface="+mn-lt"/>
                <a:ea typeface="+mn-ea"/>
                <a:cs typeface="+mn-cs"/>
              </a:rPr>
              <a:t>denote their growth phenotypes after injection into naïve WT recipients. Carcinogen-induced tumors from</a:t>
            </a:r>
          </a:p>
          <a:p>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are termed “edited” because they are less immunogenic and show only a</a:t>
            </a:r>
          </a:p>
          <a:p>
            <a:r>
              <a:rPr lang="en-US" sz="1200" kern="1200" baseline="0" dirty="0" err="1" smtClean="0">
                <a:solidFill>
                  <a:schemeClr val="tx1"/>
                </a:solidFill>
                <a:latin typeface="+mn-lt"/>
                <a:ea typeface="+mn-ea"/>
                <a:cs typeface="+mn-cs"/>
              </a:rPr>
              <a:t>progressor</a:t>
            </a:r>
            <a:r>
              <a:rPr lang="en-US" sz="1200" kern="1200" baseline="0" dirty="0" smtClean="0">
                <a:solidFill>
                  <a:schemeClr val="tx1"/>
                </a:solidFill>
                <a:latin typeface="+mn-lt"/>
                <a:ea typeface="+mn-ea"/>
                <a:cs typeface="+mn-cs"/>
              </a:rPr>
              <a:t> growth phenotype.</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isolated from blood, lymph nodes, or tumors of patients with melanoma are propagated in culture by stimulating them with melanoma cell lines derived from the patient’s tumor. Single T cells from these cultures are expanded into </a:t>
            </a:r>
            <a:r>
              <a:rPr lang="en-US" sz="1200" b="0" i="0" kern="1200" dirty="0" err="1" smtClean="0">
                <a:solidFill>
                  <a:schemeClr val="tx1"/>
                </a:solidFill>
                <a:latin typeface="+mn-lt"/>
                <a:ea typeface="+mn-ea"/>
                <a:cs typeface="+mn-cs"/>
              </a:rPr>
              <a:t>clonal</a:t>
            </a:r>
            <a:r>
              <a:rPr lang="en-US" sz="1200" b="0" i="0" kern="1200" dirty="0" smtClean="0">
                <a:solidFill>
                  <a:schemeClr val="tx1"/>
                </a:solidFill>
                <a:latin typeface="+mn-lt"/>
                <a:ea typeface="+mn-ea"/>
                <a:cs typeface="+mn-cs"/>
              </a:rPr>
              <a:t> CTL lines.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DNA from melanoma gene libraries is </a:t>
            </a:r>
            <a:r>
              <a:rPr lang="en-US" sz="1200" b="0" i="0" kern="1200" dirty="0" err="1" smtClean="0">
                <a:solidFill>
                  <a:schemeClr val="tx1"/>
                </a:solidFill>
                <a:latin typeface="+mn-lt"/>
                <a:ea typeface="+mn-ea"/>
                <a:cs typeface="+mn-cs"/>
              </a:rPr>
              <a:t>transfected</a:t>
            </a:r>
            <a:r>
              <a:rPr lang="en-US" sz="1200" b="0" i="0" kern="1200" dirty="0" smtClean="0">
                <a:solidFill>
                  <a:schemeClr val="tx1"/>
                </a:solidFill>
                <a:latin typeface="+mn-lt"/>
                <a:ea typeface="+mn-ea"/>
                <a:cs typeface="+mn-cs"/>
              </a:rPr>
              <a:t> into class I MHC–expressing target cells. Genes that sensitize the target cells for </a:t>
            </a:r>
            <a:r>
              <a:rPr lang="en-US" sz="1200" b="0" i="0" kern="1200" dirty="0" err="1" smtClean="0">
                <a:solidFill>
                  <a:schemeClr val="tx1"/>
                </a:solidFill>
                <a:latin typeface="+mn-lt"/>
                <a:ea typeface="+mn-ea"/>
                <a:cs typeface="+mn-cs"/>
              </a:rPr>
              <a:t>lysis</a:t>
            </a:r>
            <a:r>
              <a:rPr lang="en-US" sz="1200" b="0" i="0" kern="1200" dirty="0" smtClean="0">
                <a:solidFill>
                  <a:schemeClr val="tx1"/>
                </a:solidFill>
                <a:latin typeface="+mn-lt"/>
                <a:ea typeface="+mn-ea"/>
                <a:cs typeface="+mn-cs"/>
              </a:rPr>
              <a:t> by the melanoma-specific CTL clones are analyzed to identify the melanoma protein antigens recognized by the patient’s CTLs.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 responses to tumors may be induced by cross-priming (cross-presentation), in which the tumor cells or tumor antigens are taken up, processed, and presented to T cells by professional antigen-presenting cells (APCs). In some cases, B7 </a:t>
            </a:r>
            <a:r>
              <a:rPr lang="en-US" sz="1200" b="0" i="0" kern="1200" dirty="0" err="1" smtClean="0">
                <a:solidFill>
                  <a:schemeClr val="tx1"/>
                </a:solidFill>
                <a:latin typeface="+mn-lt"/>
                <a:ea typeface="+mn-ea"/>
                <a:cs typeface="+mn-cs"/>
              </a:rPr>
              <a:t>costimulators</a:t>
            </a:r>
            <a:r>
              <a:rPr lang="en-US" sz="1200" b="0" i="0" kern="1200" dirty="0" smtClean="0">
                <a:solidFill>
                  <a:schemeClr val="tx1"/>
                </a:solidFill>
                <a:latin typeface="+mn-lt"/>
                <a:ea typeface="+mn-ea"/>
                <a:cs typeface="+mn-cs"/>
              </a:rPr>
              <a:t> expressed by the APCs provide the second signals for differentiation of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 APCs may also stimulate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helper T cells, which provide the second signals for CTL development.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killer (NK) cells are tolerant to healthy host cells, as the strength of the activating signals they receive on encountering these cells is dampened by the engagement of inhibitory receptors (tolerance).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cells may lose expression of MHC class I molecules. NK cells become activated in response to these cells, as they are no longer held in check by the inhibitory signal delivered by MHC class I molecule engagement. This is known as 'missing-self' triggering of NK cell activation.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 | In addition, NK cells are selectively activated by 'stressed' cells, which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cells and thereby overcome the inhibitory </a:t>
            </a:r>
            <a:r>
              <a:rPr lang="en-US" sz="1200" b="0" i="0" kern="1200" dirty="0" err="1" smtClean="0">
                <a:solidFill>
                  <a:schemeClr val="tx1"/>
                </a:solidFill>
                <a:latin typeface="+mn-lt"/>
                <a:ea typeface="+mn-ea"/>
                <a:cs typeface="+mn-cs"/>
              </a:rPr>
              <a:t>signalling</a:t>
            </a:r>
            <a:r>
              <a:rPr lang="en-US" sz="1200" b="0" i="0" kern="1200" dirty="0" smtClean="0">
                <a:solidFill>
                  <a:schemeClr val="tx1"/>
                </a:solidFill>
                <a:latin typeface="+mn-lt"/>
                <a:ea typeface="+mn-ea"/>
                <a:cs typeface="+mn-cs"/>
              </a:rPr>
              <a:t> delivered by MHC class I molecules. This is known as 'stress-induced self' triggering of NK cell activation. In both conditions, NK cell activation leads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elimination directly (through NK cell-mediated </a:t>
            </a:r>
            <a:r>
              <a:rPr lang="en-US" sz="1200" b="0" i="0" kern="1200" dirty="0" err="1" smtClean="0">
                <a:solidFill>
                  <a:schemeClr val="tx1"/>
                </a:solidFill>
                <a:latin typeface="+mn-lt"/>
                <a:ea typeface="+mn-ea"/>
                <a:cs typeface="+mn-cs"/>
              </a:rPr>
              <a:t>cytotoxicity</a:t>
            </a:r>
            <a:r>
              <a:rPr lang="en-US" sz="1200" b="0" i="0" kern="1200" dirty="0" smtClean="0">
                <a:solidFill>
                  <a:schemeClr val="tx1"/>
                </a:solidFill>
                <a:latin typeface="+mn-lt"/>
                <a:ea typeface="+mn-ea"/>
                <a:cs typeface="+mn-cs"/>
              </a:rPr>
              <a:t>) or indirectly (through the production of pro-inflammatory cytokines, such as interferon-γ).</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NKT cells are a relatively newly recognized member of the immune community, with profound effects on the rest of the immune system despite their small numbers. They are true T cells with a T cell receptor (TCR), but unlike conventional T cells that detect peptide antigens presented by conventional major </a:t>
            </a:r>
            <a:r>
              <a:rPr lang="en-US" sz="1200" b="0" i="0" kern="1200" dirty="0" err="1" smtClean="0">
                <a:solidFill>
                  <a:schemeClr val="tx1"/>
                </a:solidFill>
                <a:latin typeface="+mn-lt"/>
                <a:ea typeface="+mn-ea"/>
                <a:cs typeface="+mn-cs"/>
              </a:rPr>
              <a:t>histocompatibility</a:t>
            </a:r>
            <a:r>
              <a:rPr lang="en-US" sz="1200" b="0" i="0" kern="1200" dirty="0" smtClean="0">
                <a:solidFill>
                  <a:schemeClr val="tx1"/>
                </a:solidFill>
                <a:latin typeface="+mn-lt"/>
                <a:ea typeface="+mn-ea"/>
                <a:cs typeface="+mn-cs"/>
              </a:rPr>
              <a:t> (MHC) molecules, NKT cells recognize lipid antigens presented by CD1d, a </a:t>
            </a:r>
            <a:r>
              <a:rPr lang="en-US" sz="1200" b="0" i="0" kern="1200" dirty="0" err="1" smtClean="0">
                <a:solidFill>
                  <a:schemeClr val="tx1"/>
                </a:solidFill>
                <a:latin typeface="+mn-lt"/>
                <a:ea typeface="+mn-ea"/>
                <a:cs typeface="+mn-cs"/>
              </a:rPr>
              <a:t>nonclassical</a:t>
            </a:r>
            <a:r>
              <a:rPr lang="en-US" sz="1200" b="0" i="0" kern="1200" dirty="0" smtClean="0">
                <a:solidFill>
                  <a:schemeClr val="tx1"/>
                </a:solidFill>
                <a:latin typeface="+mn-lt"/>
                <a:ea typeface="+mn-ea"/>
                <a:cs typeface="+mn-cs"/>
              </a:rPr>
              <a:t> MHC molecule. As members of both the innate and adaptive immune systems, they bridge the gap between these, and respond rapidly to set the tone for subsequent immune responses. They fill a unique niche in providing the immune system a cellular arm to recognize lipid antigens. They play both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and regulatory roles in infectious and autoimmune diseases. Furthermore, subsets of NKT cells can play distinct and sometimes opposing roles. In cancer, type I NKT cells, defined by their invariant TCR using Valpha14Jalpha18 in mice and Valpha24Jalpha18 in humans, are mostly protective, by producing interferon-gamma to activate NK and CD8(+) T cells and by activating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to make IL-12. In contrast, type II NKT cells, characterized by more diverse TCRs recognizing lipids presented by CD1d, primarily inhibit tumor immunity. Moreover, type I and type II NKT cells counter-regulate each other, forming a new </a:t>
            </a:r>
            <a:r>
              <a:rPr lang="en-US" sz="1200" b="0" i="0" kern="1200" dirty="0" err="1" smtClean="0">
                <a:solidFill>
                  <a:schemeClr val="tx1"/>
                </a:solidFill>
                <a:latin typeface="+mn-lt"/>
                <a:ea typeface="+mn-ea"/>
                <a:cs typeface="+mn-cs"/>
              </a:rPr>
              <a:t>immunoregulatory</a:t>
            </a:r>
            <a:r>
              <a:rPr lang="en-US" sz="1200" b="0" i="0" kern="1200" dirty="0" smtClean="0">
                <a:solidFill>
                  <a:schemeClr val="tx1"/>
                </a:solidFill>
                <a:latin typeface="+mn-lt"/>
                <a:ea typeface="+mn-ea"/>
                <a:cs typeface="+mn-cs"/>
              </a:rPr>
              <a:t> axis. Because NKT cells respond rapidly, the balance along this axis can greatly influence other immune responses that follow. Therefore, learning to manipulate the balance along the NKT regulatory axis may be critical to devising successful </a:t>
            </a:r>
            <a:r>
              <a:rPr lang="en-US" sz="1200" b="0" i="0" kern="1200" dirty="0" err="1" smtClean="0">
                <a:solidFill>
                  <a:schemeClr val="tx1"/>
                </a:solidFill>
                <a:latin typeface="+mn-lt"/>
                <a:ea typeface="+mn-ea"/>
                <a:cs typeface="+mn-cs"/>
              </a:rPr>
              <a:t>immunotherapies</a:t>
            </a:r>
            <a:r>
              <a:rPr lang="en-US" sz="1200" b="0" i="0" kern="1200" dirty="0" smtClean="0">
                <a:solidFill>
                  <a:schemeClr val="tx1"/>
                </a:solidFill>
                <a:latin typeface="+mn-lt"/>
                <a:ea typeface="+mn-ea"/>
                <a:cs typeface="+mn-cs"/>
              </a:rPr>
              <a:t> for cancer.</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Type I NKT cells promote tumor immunity.</a:t>
            </a:r>
            <a:r>
              <a:rPr lang="en-US" dirty="0" smtClean="0"/>
              <a:t/>
            </a:r>
            <a:br>
              <a:rPr lang="en-US" dirty="0" smtClean="0"/>
            </a:br>
            <a:r>
              <a:rPr lang="en-US" sz="1200" b="0" i="0" kern="1200" dirty="0" smtClean="0">
                <a:solidFill>
                  <a:schemeClr val="tx1"/>
                </a:solidFill>
                <a:latin typeface="+mn-lt"/>
                <a:ea typeface="+mn-ea"/>
                <a:cs typeface="+mn-cs"/>
              </a:rPr>
              <a:t>When type I NKT cells are activated by α-</a:t>
            </a:r>
            <a:r>
              <a:rPr lang="en-US" sz="1200" b="0" i="0" kern="1200" dirty="0" err="1" smtClean="0">
                <a:solidFill>
                  <a:schemeClr val="tx1"/>
                </a:solidFill>
                <a:latin typeface="+mn-lt"/>
                <a:ea typeface="+mn-ea"/>
                <a:cs typeface="+mn-cs"/>
              </a:rPr>
              <a:t>GalCer</a:t>
            </a:r>
            <a:r>
              <a:rPr lang="en-US" sz="1200" b="0" i="0" kern="1200" dirty="0" smtClean="0">
                <a:solidFill>
                  <a:schemeClr val="tx1"/>
                </a:solidFill>
                <a:latin typeface="+mn-lt"/>
                <a:ea typeface="+mn-ea"/>
                <a:cs typeface="+mn-cs"/>
              </a:rPr>
              <a:t> or endogenous </a:t>
            </a:r>
            <a:r>
              <a:rPr lang="en-US" sz="1200" b="0" i="0" kern="1200" dirty="0" err="1" smtClean="0">
                <a:solidFill>
                  <a:schemeClr val="tx1"/>
                </a:solidFill>
                <a:latin typeface="+mn-lt"/>
                <a:ea typeface="+mn-ea"/>
                <a:cs typeface="+mn-cs"/>
              </a:rPr>
              <a:t>glycolipids</a:t>
            </a:r>
            <a:r>
              <a:rPr lang="en-US" sz="1200" b="0" i="0" kern="1200" dirty="0" smtClean="0">
                <a:solidFill>
                  <a:schemeClr val="tx1"/>
                </a:solidFill>
                <a:latin typeface="+mn-lt"/>
                <a:ea typeface="+mn-ea"/>
                <a:cs typeface="+mn-cs"/>
              </a:rPr>
              <a:t> (may be tumor derived) presented by CD1d on immature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(DCs), they produce interferon-γ (IFN-γ). The type I NKT cells may also interact with the immature DCs through CD40-CD40L. This interaction and IFN-γ induce maturation of the DCs. The mature DCs produce IL-12, which augments IFN-γ and IL-2 production by type I NKT cells. IFN-γ and IL-2 from the type I NKT cells and IL-12 from the mature DCs activate NK cells,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and macrophages. Exogenous IL-12 may bypass the process of DC maturation induced by the activated type I NKT cells. Providing exogenous Toll-like receptor (TLR)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may strengthen the cytokine production. Cross-presentation of tumor antigens by antigen presenting cells to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when activated by the type I NKT cells may enhance induction of tumor antigen-specific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These activated T cells </a:t>
            </a:r>
            <a:r>
              <a:rPr lang="en-US" sz="1200" b="0" i="0" kern="1200" dirty="0" err="1" smtClean="0">
                <a:solidFill>
                  <a:schemeClr val="tx1"/>
                </a:solidFill>
                <a:latin typeface="+mn-lt"/>
                <a:ea typeface="+mn-ea"/>
                <a:cs typeface="+mn-cs"/>
              </a:rPr>
              <a:t>lyse</a:t>
            </a:r>
            <a:r>
              <a:rPr lang="en-US" sz="1200" b="0" i="0" kern="1200" dirty="0" smtClean="0">
                <a:solidFill>
                  <a:schemeClr val="tx1"/>
                </a:solidFill>
                <a:latin typeface="+mn-lt"/>
                <a:ea typeface="+mn-ea"/>
                <a:cs typeface="+mn-cs"/>
              </a:rPr>
              <a:t> tumor cells by employing multiple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mechanisms including </a:t>
            </a:r>
            <a:r>
              <a:rPr lang="en-US" sz="1200" b="0" i="0" kern="1200" dirty="0" err="1" smtClean="0">
                <a:solidFill>
                  <a:schemeClr val="tx1"/>
                </a:solidFill>
                <a:latin typeface="+mn-lt"/>
                <a:ea typeface="+mn-ea"/>
                <a:cs typeface="+mn-cs"/>
              </a:rPr>
              <a:t>perforin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granzyme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FasL</a:t>
            </a:r>
            <a:r>
              <a:rPr lang="en-US" sz="1200" b="0" i="0" kern="1200" dirty="0" smtClean="0">
                <a:solidFill>
                  <a:schemeClr val="tx1"/>
                </a:solidFill>
                <a:latin typeface="+mn-lt"/>
                <a:ea typeface="+mn-ea"/>
                <a:cs typeface="+mn-cs"/>
              </a:rPr>
              <a:t>, and nitric oxide.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Type II NKT cells suppress tumor immunity.</a:t>
            </a:r>
            <a:r>
              <a:rPr lang="en-US" dirty="0" smtClean="0"/>
              <a:t/>
            </a:r>
            <a:br>
              <a:rPr lang="en-US" dirty="0" smtClean="0"/>
            </a:br>
            <a:r>
              <a:rPr lang="en-US" sz="1200" b="0" i="0" kern="1200" dirty="0" smtClean="0">
                <a:solidFill>
                  <a:schemeClr val="tx1"/>
                </a:solidFill>
                <a:latin typeface="+mn-lt"/>
                <a:ea typeface="+mn-ea"/>
                <a:cs typeface="+mn-cs"/>
              </a:rPr>
              <a:t>When type II NKT cells (mostly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are activated by tumor-derived </a:t>
            </a:r>
            <a:r>
              <a:rPr lang="en-US" sz="1200" b="0" i="0" kern="1200" dirty="0" err="1" smtClean="0">
                <a:solidFill>
                  <a:schemeClr val="tx1"/>
                </a:solidFill>
                <a:latin typeface="+mn-lt"/>
                <a:ea typeface="+mn-ea"/>
                <a:cs typeface="+mn-cs"/>
              </a:rPr>
              <a:t>glycolipids</a:t>
            </a:r>
            <a:r>
              <a:rPr lang="en-US" sz="1200" b="0" i="0" kern="1200" dirty="0" smtClean="0">
                <a:solidFill>
                  <a:schemeClr val="tx1"/>
                </a:solidFill>
                <a:latin typeface="+mn-lt"/>
                <a:ea typeface="+mn-ea"/>
                <a:cs typeface="+mn-cs"/>
              </a:rPr>
              <a:t> presented by CD1d, they produce IL-13. Together with TNF-α in the microenvironment signaling through TNF-receptor (TNFR) and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IL-13 signals through a type II IL-4 receptor (IL-4R), a </a:t>
            </a:r>
            <a:r>
              <a:rPr lang="en-US" sz="1200" b="0" i="0" kern="1200" dirty="0" err="1" smtClean="0">
                <a:solidFill>
                  <a:schemeClr val="tx1"/>
                </a:solidFill>
                <a:latin typeface="+mn-lt"/>
                <a:ea typeface="+mn-ea"/>
                <a:cs typeface="+mn-cs"/>
              </a:rPr>
              <a:t>heterodimer</a:t>
            </a:r>
            <a:r>
              <a:rPr lang="en-US" sz="1200" b="0" i="0" kern="1200" dirty="0" smtClean="0">
                <a:solidFill>
                  <a:schemeClr val="tx1"/>
                </a:solidFill>
                <a:latin typeface="+mn-lt"/>
                <a:ea typeface="+mn-ea"/>
                <a:cs typeface="+mn-cs"/>
              </a:rPr>
              <a:t> of an IL-4Rα and an IL-13Rα1, and STAT6 to induce expression of the IL-13Rα2 on a CD11b</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Gr-1</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myeloid cell. The IL-13Rα2 binding to IL-13 </a:t>
            </a:r>
            <a:r>
              <a:rPr lang="en-US" sz="1200" b="0" i="0" kern="1200" dirty="0" err="1" smtClean="0">
                <a:solidFill>
                  <a:schemeClr val="tx1"/>
                </a:solidFill>
                <a:latin typeface="+mn-lt"/>
                <a:ea typeface="+mn-ea"/>
                <a:cs typeface="+mn-cs"/>
              </a:rPr>
              <a:t>transduces</a:t>
            </a:r>
            <a:r>
              <a:rPr lang="en-US" sz="1200" b="0" i="0" kern="1200" dirty="0" smtClean="0">
                <a:solidFill>
                  <a:schemeClr val="tx1"/>
                </a:solidFill>
                <a:latin typeface="+mn-lt"/>
                <a:ea typeface="+mn-ea"/>
                <a:cs typeface="+mn-cs"/>
              </a:rPr>
              <a:t> a signal through AP-1, which induces expression of TGF-β. TGF-β suppresses activation of tumor 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which mediate regression of tumors. In some tumor settings, IL-13 may induce M2 macrophages that also suppress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Blockade of either IL-13 by an IL-13 inhibitor such as soluble IL-13Rα2, or TGF-β with anti-TGF-β antibodies, or TNF-α with a TNF-α antagonist can remove the suppression.</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4/7/2014</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4/7/2014</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4/7/2014</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4/7/2014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pubmed/12407406" TargetMode="External"/><Relationship Id="rId2" Type="http://schemas.openxmlformats.org/officeDocument/2006/relationships/hyperlink" Target="http://www.ncbi.nlm.nih.gov/pubmed/21436444" TargetMode="External"/><Relationship Id="rId1" Type="http://schemas.openxmlformats.org/officeDocument/2006/relationships/slideLayout" Target="../slideLayouts/slideLayout7.xml"/><Relationship Id="rId4" Type="http://schemas.openxmlformats.org/officeDocument/2006/relationships/hyperlink" Target="http://www.ncbi.nlm.nih.gov/pubmed/1856586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 y="152400"/>
            <a:ext cx="8001000" cy="1723549"/>
          </a:xfrm>
          <a:prstGeom prst="rect">
            <a:avLst/>
          </a:prstGeom>
        </p:spPr>
        <p:txBody>
          <a:bodyPr wrap="squar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Pret-vēža imūnā atbilde un </a:t>
            </a:r>
            <a:r>
              <a:rPr lang="lv-LV" sz="4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endParaRPr lang="en-US" dirty="0"/>
          </a:p>
        </p:txBody>
      </p:sp>
      <p:sp>
        <p:nvSpPr>
          <p:cNvPr id="7" name="Text Box 5"/>
          <p:cNvSpPr txBox="1">
            <a:spLocks noChangeArrowheads="1"/>
          </p:cNvSpPr>
          <p:nvPr/>
        </p:nvSpPr>
        <p:spPr bwMode="auto">
          <a:xfrm>
            <a:off x="2878931" y="6172200"/>
            <a:ext cx="3386138" cy="396875"/>
          </a:xfrm>
          <a:prstGeom prst="rect">
            <a:avLst/>
          </a:prstGeom>
          <a:noFill/>
          <a:ln w="9525">
            <a:noFill/>
            <a:miter lim="800000"/>
            <a:headEnd/>
            <a:tailEnd/>
          </a:ln>
          <a:effectLst/>
        </p:spPr>
        <p:txBody>
          <a:bodyPr wrap="square">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smtClean="0">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1026" name="Picture 2" descr="What if you could help the immune system target cancer ce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845" y="2059362"/>
            <a:ext cx="5774709" cy="3864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89255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antigēni</a:t>
            </a:r>
          </a:p>
          <a:p>
            <a:pPr algn="ct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jeb kā adaptīvā imūnsistēma pazīst vēža šūnas?</a:t>
            </a:r>
            <a:endParaRPr lang="en-US" sz="2400" dirty="0">
              <a:solidFill>
                <a:srgbClr val="003300"/>
              </a:solidFill>
            </a:endParaRPr>
          </a:p>
        </p:txBody>
      </p:sp>
      <p:sp>
        <p:nvSpPr>
          <p:cNvPr id="4" name="Rectangle 3"/>
          <p:cNvSpPr/>
          <p:nvPr/>
        </p:nvSpPr>
        <p:spPr>
          <a:xfrm>
            <a:off x="419100" y="1524000"/>
            <a:ext cx="8458200" cy="4401205"/>
          </a:xfrm>
          <a:prstGeom prst="rect">
            <a:avLst/>
          </a:prstGeom>
        </p:spPr>
        <p:txBody>
          <a:bodyPr wrap="square">
            <a:spAutoFit/>
          </a:bodyPr>
          <a:lstStyle/>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Strukturāli izmainīti antigēni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neoepitopi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Mutācijas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nomaiņas)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Ras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p53)</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Splaisinga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defekti (TACC1, SPAG17)</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Hibrīdie proteīni (BCR-ABL)</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Post-</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translacionālas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modifikācijas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mucīni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Ekspresijas līmeņa izmaiņas</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Pārproducēti normāli proteīni (HER2/</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Cancer-testis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antigēni (NY-ESO1, MAGEA, SSX)</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Onkofetāli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/diferenciācijas antigēni (CEA,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tirozināze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Onkogēnu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vīrusu epitopi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Papilomas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vīrusa E6, E7;EBV)</a:t>
            </a:r>
          </a:p>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Ne-proteīnu dabas antigēni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gliproteīni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glikolipīdi u.c.)</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šūnu  antigēnu identificēšanas metodika</a:t>
            </a:r>
          </a:p>
        </p:txBody>
      </p:sp>
      <p:pic>
        <p:nvPicPr>
          <p:cNvPr id="5122" name="Picture 2"/>
          <p:cNvPicPr>
            <a:picLocks noChangeAspect="1" noChangeArrowheads="1"/>
          </p:cNvPicPr>
          <p:nvPr/>
        </p:nvPicPr>
        <p:blipFill>
          <a:blip r:embed="rId3" cstate="print"/>
          <a:srcRect/>
          <a:stretch>
            <a:fillRect/>
          </a:stretch>
        </p:blipFill>
        <p:spPr bwMode="auto">
          <a:xfrm>
            <a:off x="1347421" y="704850"/>
            <a:ext cx="638981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Kā audzēju antigēnu profils atšķiras pirms un pēc imūnās rediģēšanas? </a:t>
            </a:r>
          </a:p>
        </p:txBody>
      </p:sp>
      <p:pic>
        <p:nvPicPr>
          <p:cNvPr id="6146" name="Picture 2"/>
          <p:cNvPicPr>
            <a:picLocks noChangeAspect="1" noChangeArrowheads="1"/>
          </p:cNvPicPr>
          <p:nvPr/>
        </p:nvPicPr>
        <p:blipFill>
          <a:blip r:embed="rId2" cstate="print"/>
          <a:srcRect/>
          <a:stretch>
            <a:fillRect/>
          </a:stretch>
        </p:blipFill>
        <p:spPr bwMode="auto">
          <a:xfrm>
            <a:off x="1262062" y="990600"/>
            <a:ext cx="6772275" cy="2276475"/>
          </a:xfrm>
          <a:prstGeom prst="rect">
            <a:avLst/>
          </a:prstGeom>
          <a:noFill/>
          <a:ln w="9525">
            <a:noFill/>
            <a:miter lim="800000"/>
            <a:headEnd/>
            <a:tailEnd/>
          </a:ln>
        </p:spPr>
      </p:pic>
      <p:sp>
        <p:nvSpPr>
          <p:cNvPr id="4" name="Rectangle 3"/>
          <p:cNvSpPr/>
          <p:nvPr/>
        </p:nvSpPr>
        <p:spPr>
          <a:xfrm>
            <a:off x="419100" y="3276600"/>
            <a:ext cx="8458200" cy="3477875"/>
          </a:xfrm>
          <a:prstGeom prst="rect">
            <a:avLst/>
          </a:prstGeom>
        </p:spPr>
        <p:txBody>
          <a:bodyPr wrap="square">
            <a:spAutoFit/>
          </a:bodyPr>
          <a:lstStyle/>
          <a:p>
            <a:pPr algn="just">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Sekvenē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eksomu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MCA-inducētās sarkomas šūnu līnijās, kas iegūtas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Rag-</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pelēs (ne-rediģēts audzējs)</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Atrod 3737 ne-</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sinonīmas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mutācijas (to skaitā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Kras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TP53)</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Transplantējot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wt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pelēs, ~20% gadījumu izveidojas audzēji, pārējos gadījumos atgrūž.</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Klonos, kas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wt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pelēs regresē atrod mutāciju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spektrīna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el-GR" sz="2000" b="1" dirty="0" smtClean="0">
                <a:solidFill>
                  <a:srgbClr val="003300"/>
                </a:solidFill>
                <a:effectLst>
                  <a:outerShdw blurRad="38100" dist="38100" dir="2700000" algn="tl">
                    <a:srgbClr val="000000"/>
                  </a:outerShdw>
                </a:effectLst>
                <a:latin typeface="Arial" pitchFamily="34" charset="0"/>
                <a:cs typeface="Arial" pitchFamily="34" charset="0"/>
              </a:rPr>
              <a:t>β</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-2 gēnā; tajos klonos, kas aug – mutācijas nav.</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Identificē mutāciju saturošo peptīdu, kas spēj aktivēt CTL – pierāda T šūnu atkarīgu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imunoselekciju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mikrovide</a:t>
            </a:r>
          </a:p>
        </p:txBody>
      </p:sp>
      <p:pic>
        <p:nvPicPr>
          <p:cNvPr id="10242" name="Picture 2"/>
          <p:cNvPicPr>
            <a:picLocks noChangeAspect="1" noChangeArrowheads="1"/>
          </p:cNvPicPr>
          <p:nvPr/>
        </p:nvPicPr>
        <p:blipFill>
          <a:blip r:embed="rId2" cstate="print"/>
          <a:srcRect/>
          <a:stretch>
            <a:fillRect/>
          </a:stretch>
        </p:blipFill>
        <p:spPr bwMode="auto">
          <a:xfrm>
            <a:off x="1767334" y="609600"/>
            <a:ext cx="5761731" cy="467201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952500" y="5263991"/>
            <a:ext cx="7391400" cy="1594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0"/>
            <a:ext cx="86677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 (I) CTL</a:t>
            </a:r>
          </a:p>
        </p:txBody>
      </p:sp>
      <p:pic>
        <p:nvPicPr>
          <p:cNvPr id="41986" name="Picture 2"/>
          <p:cNvPicPr>
            <a:picLocks noChangeAspect="1" noChangeArrowheads="1"/>
          </p:cNvPicPr>
          <p:nvPr/>
        </p:nvPicPr>
        <p:blipFill>
          <a:blip r:embed="rId3" cstate="print"/>
          <a:srcRect/>
          <a:stretch>
            <a:fillRect/>
          </a:stretch>
        </p:blipFill>
        <p:spPr bwMode="auto">
          <a:xfrm>
            <a:off x="904586" y="762000"/>
            <a:ext cx="7487228" cy="3679155"/>
          </a:xfrm>
          <a:prstGeom prst="rect">
            <a:avLst/>
          </a:prstGeom>
          <a:noFill/>
          <a:ln w="9525">
            <a:noFill/>
            <a:miter lim="800000"/>
            <a:headEnd/>
            <a:tailEnd/>
          </a:ln>
        </p:spPr>
      </p:pic>
      <p:sp>
        <p:nvSpPr>
          <p:cNvPr id="4" name="Rectangle 3"/>
          <p:cNvSpPr/>
          <p:nvPr/>
        </p:nvSpPr>
        <p:spPr>
          <a:xfrm>
            <a:off x="285750" y="4495800"/>
            <a:ext cx="8724900" cy="2169825"/>
          </a:xfrm>
          <a:prstGeom prst="rect">
            <a:avLst/>
          </a:prstGeom>
        </p:spPr>
        <p:txBody>
          <a:bodyPr wrap="square">
            <a:spAutoFit/>
          </a:bodyPr>
          <a:lstStyle/>
          <a:p>
            <a:pPr algn="just">
              <a:spcBef>
                <a:spcPct val="50000"/>
              </a:spcBef>
              <a:buClr>
                <a:srgbClr val="800000"/>
              </a:buClr>
              <a:defRPr/>
            </a:pPr>
            <a:r>
              <a:rPr lang="lv-LV" b="1" dirty="0" smtClean="0">
                <a:solidFill>
                  <a:srgbClr val="003300"/>
                </a:solidFill>
                <a:effectLst>
                  <a:outerShdw blurRad="38100" dist="38100" dir="2700000" algn="tl">
                    <a:srgbClr val="000000"/>
                  </a:outerShdw>
                </a:effectLst>
                <a:latin typeface="Arial" pitchFamily="34" charset="0"/>
                <a:cs typeface="Arial" pitchFamily="34" charset="0"/>
              </a:rPr>
              <a:t>Pašlaik uzskata, ka  galvenā loma vēža šūnu iznīcināšanā ir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CTLiem</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Lai tie aktivētos, nepieciešamas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DCs</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kas uzņem audzēja antigēnus, aktivējas,  migrē uz LN, prezentē antigēnu CD8+ T šūnām un nodrošina ko-stimulāciju.</a:t>
            </a:r>
          </a:p>
          <a:p>
            <a:pPr algn="just">
              <a:spcBef>
                <a:spcPct val="50000"/>
              </a:spcBef>
              <a:buClr>
                <a:srgbClr val="800000"/>
              </a:buClr>
              <a:defRPr/>
            </a:pPr>
            <a:r>
              <a:rPr lang="lv-LV" b="1" dirty="0" smtClean="0">
                <a:solidFill>
                  <a:srgbClr val="003300"/>
                </a:solidFill>
                <a:effectLst>
                  <a:outerShdw blurRad="38100" dist="38100" dir="2700000" algn="tl">
                    <a:srgbClr val="000000"/>
                  </a:outerShdw>
                </a:effectLst>
                <a:latin typeface="Arial" pitchFamily="34" charset="0"/>
                <a:cs typeface="Arial" pitchFamily="34" charset="0"/>
              </a:rPr>
              <a:t>Lai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darbotos, nepieciešams, lai audzēja šūnas prezentē audzēju antigēnus uz MHC I.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nogalina vēža šūnas,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sekretējot</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perforīnu</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granzīmu</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vai  aktivējot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Fas</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vai TRAIL receptorus uz audzēja šūnām un producē IFN</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kas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inhibē</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vēža šūnu proliferāciju,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angiģenēzi</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un aktivē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makrofāgus</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4076700" cy="2677656"/>
          </a:xfrm>
          <a:prstGeom prst="rect">
            <a:avLst/>
          </a:prstGeom>
        </p:spPr>
        <p:txBody>
          <a:bodyPr wrap="square">
            <a:spAutoFit/>
          </a:bodyPr>
          <a:lstStyle/>
          <a:p>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NK šūnas nogalina vēža šūnas, kas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neekspersē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MHC vai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šūnu aktivējošo receptoru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(Stresa-inducētas molekulas: MIC-A, MIC-B u.c.) </a:t>
            </a:r>
          </a:p>
        </p:txBody>
      </p:sp>
      <p:pic>
        <p:nvPicPr>
          <p:cNvPr id="44036" name="Picture 4" descr="Targeting natural killer cells and natural killer T cells in cancer"/>
          <p:cNvPicPr>
            <a:picLocks noChangeAspect="1" noChangeArrowheads="1"/>
          </p:cNvPicPr>
          <p:nvPr/>
        </p:nvPicPr>
        <p:blipFill>
          <a:blip r:embed="rId3" cstate="print"/>
          <a:srcRect/>
          <a:stretch>
            <a:fillRect/>
          </a:stretch>
        </p:blipFill>
        <p:spPr bwMode="auto">
          <a:xfrm>
            <a:off x="4876801" y="533400"/>
            <a:ext cx="4267200" cy="6324600"/>
          </a:xfrm>
          <a:prstGeom prst="rect">
            <a:avLst/>
          </a:prstGeom>
          <a:noFill/>
        </p:spPr>
      </p:pic>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(II) NK šūnas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(III)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54274" name="Picture 2" descr="http://www.hindawi.com/journals/jo/2010/201026.fig.001.jpg"/>
          <p:cNvPicPr>
            <a:picLocks noChangeAspect="1" noChangeArrowheads="1"/>
          </p:cNvPicPr>
          <p:nvPr/>
        </p:nvPicPr>
        <p:blipFill>
          <a:blip r:embed="rId3" cstate="print"/>
          <a:srcRect/>
          <a:stretch>
            <a:fillRect/>
          </a:stretch>
        </p:blipFill>
        <p:spPr bwMode="auto">
          <a:xfrm>
            <a:off x="0" y="933958"/>
            <a:ext cx="9208355" cy="59240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4495800" cy="5078313"/>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NKT – T šūnas, kurām ir TCR , kas pazīst nevis peptīdus, bet lipīdus, kas prezentēti uz CD1d (neklasiskā MHC). Var būt gan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gan regulatora loma. </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Aktivētas I tipa NKT  producē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IL-12, kas aktivē NK, CD8+ T šūnas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II tipa NKT (CD4+), producē IL-13, kas stimulē M2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polarizāciju un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mieloīdās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supresor</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šūnas producēt TGF</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β</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CTLus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(IV) NKT šūnas</a:t>
            </a:r>
          </a:p>
        </p:txBody>
      </p:sp>
      <p:pic>
        <p:nvPicPr>
          <p:cNvPr id="2050" name="Picture 2" descr="An external file that holds a picture, illustration, etc.&#10;Object name is nihms90102f1.jpg"/>
          <p:cNvPicPr>
            <a:picLocks noChangeAspect="1" noChangeArrowheads="1"/>
          </p:cNvPicPr>
          <p:nvPr/>
        </p:nvPicPr>
        <p:blipFill>
          <a:blip r:embed="rId3" cstate="print"/>
          <a:srcRect/>
          <a:stretch>
            <a:fillRect/>
          </a:stretch>
        </p:blipFill>
        <p:spPr bwMode="auto">
          <a:xfrm>
            <a:off x="4502038" y="1005006"/>
            <a:ext cx="4527662" cy="51671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1692771"/>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šūnas, kuru TCR veido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ķēdes; nav MHC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restrikcijas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var pazīt lipīdu antigēnus un stresa-inducētus antigēnus.  T šūnas var aktivēties arī TCR-neatkarīgā ceļā caur NKG2D vai TLR receptoriem.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 </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šūnas</a:t>
            </a:r>
          </a:p>
        </p:txBody>
      </p:sp>
      <p:pic>
        <p:nvPicPr>
          <p:cNvPr id="6" name="Picture 7" descr="Screen shot 2012-04-25 at 4.35.17 PM.png"/>
          <p:cNvPicPr>
            <a:picLocks noChangeAspect="1"/>
          </p:cNvPicPr>
          <p:nvPr/>
        </p:nvPicPr>
        <p:blipFill>
          <a:blip r:embed="rId3" cstate="print"/>
          <a:srcRect/>
          <a:stretch>
            <a:fillRect/>
          </a:stretch>
        </p:blipFill>
        <p:spPr bwMode="auto">
          <a:xfrm>
            <a:off x="830961" y="2286000"/>
            <a:ext cx="803629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8690"/>
            <a:ext cx="5105400" cy="5909310"/>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Peļu eksperimenti liecina, ka B šūnas stimulē audzēju veidošanos; turpretī cilvēku audzējos tās biežāk ir asociētas ar labvēlīgu prognozi.</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šūnām audzēja mikrovidē var būt antivielu atkarīgas un neatkarīgas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funkcijas. </a:t>
            </a:r>
          </a:p>
          <a:p>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 atkarīgās:</a:t>
            </a:r>
            <a:endPar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Saistās pie vēža šūnu receptoriem</a:t>
            </a:r>
          </a:p>
          <a:p>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Opsonizē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vēža šūnas</a:t>
            </a:r>
          </a:p>
          <a:p>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Opsonizē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antigēnus un stimulē to uzņemšanu DC vai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makrofāgos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stimulē DC aktivāciju</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Komplementa vai antivielu atkarīgā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celulārā</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citotoksicitāte</a:t>
            </a: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Antivielu neatkarīgās:</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Prezentē antigēnus</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Producē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veicina terciāro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limfoīdo</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struktūru veidošanos audzējā</a:t>
            </a: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(VI) B šūnas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694" y="1296074"/>
            <a:ext cx="3983089" cy="411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48400" y="5334000"/>
            <a:ext cx="2895600" cy="307777"/>
          </a:xfrm>
          <a:prstGeom prst="rect">
            <a:avLst/>
          </a:prstGeom>
          <a:noFill/>
        </p:spPr>
        <p:txBody>
          <a:bodyPr wrap="square" rtlCol="0">
            <a:spAutoFit/>
          </a:bodyPr>
          <a:lstStyle/>
          <a:p>
            <a:r>
              <a:rPr lang="lv-LV" sz="1400" dirty="0" err="1" smtClean="0"/>
              <a:t>Fridman</a:t>
            </a:r>
            <a:r>
              <a:rPr lang="lv-LV" sz="1400" dirty="0" smtClean="0"/>
              <a:t> WH, </a:t>
            </a:r>
            <a:r>
              <a:rPr lang="lv-LV" sz="1400" dirty="0" err="1" smtClean="0"/>
              <a:t>NatRevCancer</a:t>
            </a:r>
            <a:r>
              <a:rPr lang="lv-LV" sz="1400" dirty="0" smtClean="0"/>
              <a:t>, 2012</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imūnās uzraudzības hipotēzes attīstība</a:t>
            </a:r>
            <a:endParaRPr lang="en-US" dirty="0"/>
          </a:p>
        </p:txBody>
      </p:sp>
      <p:sp>
        <p:nvSpPr>
          <p:cNvPr id="5" name="Rectangle 4"/>
          <p:cNvSpPr/>
          <p:nvPr/>
        </p:nvSpPr>
        <p:spPr>
          <a:xfrm>
            <a:off x="342900" y="1524000"/>
            <a:ext cx="8458200" cy="4555093"/>
          </a:xfrm>
          <a:prstGeom prst="rect">
            <a:avLst/>
          </a:prstGeom>
        </p:spPr>
        <p:txBody>
          <a:bodyPr wrap="square">
            <a:spAutoFit/>
          </a:bodyPr>
          <a:lstStyle/>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1891. gadā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William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Coley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mēģina ārstēt vēzi, injicējot audzējā baktērijas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Streptococcus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pyogenes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Pauls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Ērlihs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izsaka domu, ka imūnsistēma kontrolē/ierobežo karcinomu attīstību (~1909. g)</a:t>
            </a:r>
          </a:p>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Veicot eksperimentus ar peļu audzēju transplantāciju, tika novērots, ka ne-radniecīgā pelē transplantēts audzējs tiek iznīcināts. MHC atklāšana parādīja, ka tas ir pateicoties nevis vēža-specifiskai imunitātei, bet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allograftu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atgrūšanai . </a:t>
            </a:r>
          </a:p>
          <a:p>
            <a:pPr marL="342900" indent="-342900" algn="just">
              <a:spcBef>
                <a:spcPct val="50000"/>
              </a:spcBef>
              <a:buClr>
                <a:srgbClr val="800000"/>
              </a:buClr>
              <a:buFont typeface="Wingdings" panose="05000000000000000000"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Macferlane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Burnet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Lewis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Thomas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~1950. gados izvirza  imūnās uzraudzības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Immune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surveillance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hipotēzi – nelieli audzēju šūnu sakopojumi veidojas bieži, bet imūnsistēma tos efektīvi iznīcina, bez klīniski detektējama audzēja pazīmēm.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Celulārās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imunitātes galvenā funkcija ir uzturēt audu homeostāzi.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audzēju mikrovide</a:t>
            </a:r>
          </a:p>
        </p:txBody>
      </p:sp>
      <p:pic>
        <p:nvPicPr>
          <p:cNvPr id="12289" name="Picture 1"/>
          <p:cNvPicPr>
            <a:picLocks noChangeAspect="1" noChangeArrowheads="1"/>
          </p:cNvPicPr>
          <p:nvPr/>
        </p:nvPicPr>
        <p:blipFill>
          <a:blip r:embed="rId3" cstate="print"/>
          <a:srcRect/>
          <a:stretch>
            <a:fillRect/>
          </a:stretch>
        </p:blipFill>
        <p:spPr bwMode="auto">
          <a:xfrm>
            <a:off x="647818" y="561975"/>
            <a:ext cx="8000763" cy="6296025"/>
          </a:xfrm>
          <a:prstGeom prst="rect">
            <a:avLst/>
          </a:prstGeom>
          <a:noFill/>
          <a:ln w="9525">
            <a:noFill/>
            <a:miter lim="800000"/>
            <a:headEnd/>
            <a:tailEnd/>
          </a:ln>
        </p:spPr>
      </p:pic>
      <p:sp>
        <p:nvSpPr>
          <p:cNvPr id="4" name="TextBox 3"/>
          <p:cNvSpPr txBox="1"/>
          <p:nvPr/>
        </p:nvSpPr>
        <p:spPr>
          <a:xfrm>
            <a:off x="0" y="6396335"/>
            <a:ext cx="2590800" cy="461665"/>
          </a:xfrm>
          <a:prstGeom prst="rect">
            <a:avLst/>
          </a:prstGeom>
          <a:noFill/>
        </p:spPr>
        <p:txBody>
          <a:bodyPr wrap="square" rtlCol="0">
            <a:spAutoFit/>
          </a:bodyPr>
          <a:lstStyle/>
          <a:p>
            <a:r>
              <a:rPr lang="lv-LV" sz="1200" dirty="0" err="1" smtClean="0">
                <a:latin typeface="Arial" pitchFamily="34" charset="0"/>
                <a:cs typeface="Arial" pitchFamily="34" charset="0"/>
              </a:rPr>
              <a:t>Mittal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Current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Opinion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2014</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šūnu iekšējie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escape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pic>
        <p:nvPicPr>
          <p:cNvPr id="12289" name="Picture 1"/>
          <p:cNvPicPr>
            <a:picLocks noChangeAspect="1" noChangeArrowheads="1"/>
          </p:cNvPicPr>
          <p:nvPr/>
        </p:nvPicPr>
        <p:blipFill>
          <a:blip r:embed="rId2" cstate="print"/>
          <a:srcRect/>
          <a:stretch>
            <a:fillRect/>
          </a:stretch>
        </p:blipFill>
        <p:spPr bwMode="auto">
          <a:xfrm>
            <a:off x="0" y="546283"/>
            <a:ext cx="6019800" cy="6317687"/>
          </a:xfrm>
          <a:prstGeom prst="rect">
            <a:avLst/>
          </a:prstGeom>
          <a:noFill/>
          <a:ln w="9525">
            <a:noFill/>
            <a:miter lim="800000"/>
            <a:headEnd/>
            <a:tailEnd/>
          </a:ln>
        </p:spPr>
      </p:pic>
      <p:sp>
        <p:nvSpPr>
          <p:cNvPr id="5" name="Rectangle 4"/>
          <p:cNvSpPr/>
          <p:nvPr/>
        </p:nvSpPr>
        <p:spPr>
          <a:xfrm>
            <a:off x="6019800" y="609600"/>
            <a:ext cx="3124200" cy="6309420"/>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Iespējams, ja antigēns nav svarīgs vēža šūnu izdzīvošanai</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Visbiežāk, pazemina MHC I ekspresiju, </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β</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 vai antigēnu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procesēšanas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mašinērijas komponentus;</a:t>
            </a: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Kļūst neredzams T šūnām, taču mērķis NK šūnām.</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TGF</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β</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IL-10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u.c</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Ārējie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sp>
        <p:nvSpPr>
          <p:cNvPr id="5" name="Rectangle 4"/>
          <p:cNvSpPr/>
          <p:nvPr/>
        </p:nvSpPr>
        <p:spPr>
          <a:xfrm>
            <a:off x="609600" y="838200"/>
            <a:ext cx="8077200" cy="1877437"/>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M2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polarizācija</a:t>
            </a:r>
          </a:p>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reg</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infiltrācija: </a:t>
            </a:r>
          </a:p>
          <a:p>
            <a:pPr>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55298" name="Picture 2"/>
          <p:cNvPicPr>
            <a:picLocks noChangeAspect="1" noChangeArrowheads="1"/>
          </p:cNvPicPr>
          <p:nvPr/>
        </p:nvPicPr>
        <p:blipFill>
          <a:blip r:embed="rId3" cstate="print"/>
          <a:srcRect/>
          <a:stretch>
            <a:fillRect/>
          </a:stretch>
        </p:blipFill>
        <p:spPr bwMode="auto">
          <a:xfrm>
            <a:off x="698274" y="1828800"/>
            <a:ext cx="7759926" cy="47320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Ārējie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sp>
        <p:nvSpPr>
          <p:cNvPr id="5" name="Rectangle 4"/>
          <p:cNvSpPr/>
          <p:nvPr/>
        </p:nvSpPr>
        <p:spPr>
          <a:xfrm>
            <a:off x="152400" y="838200"/>
            <a:ext cx="8991600" cy="2246769"/>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M2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polarizācija</a:t>
            </a:r>
          </a:p>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reg</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infiltrācija</a:t>
            </a:r>
          </a:p>
          <a:p>
            <a:pPr>
              <a:buClr>
                <a:srgbClr val="800000"/>
              </a:buClr>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Mieloīdās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supresor</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Myeloid-derived</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supprressor</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cells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a:p>
            <a:pPr>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11266" name="Picture 2" descr="Myeloid-derived suppressor cells as regulators of the immune system"/>
          <p:cNvPicPr>
            <a:picLocks noChangeAspect="1" noChangeArrowheads="1"/>
          </p:cNvPicPr>
          <p:nvPr/>
        </p:nvPicPr>
        <p:blipFill>
          <a:blip r:embed="rId3" cstate="print"/>
          <a:srcRect/>
          <a:stretch>
            <a:fillRect/>
          </a:stretch>
        </p:blipFill>
        <p:spPr bwMode="auto">
          <a:xfrm>
            <a:off x="268255" y="2209800"/>
            <a:ext cx="8759889" cy="4441319"/>
          </a:xfrm>
          <a:prstGeom prst="rect">
            <a:avLst/>
          </a:prstGeom>
          <a:noFill/>
        </p:spPr>
      </p:pic>
      <p:sp>
        <p:nvSpPr>
          <p:cNvPr id="6" name="TextBox 5"/>
          <p:cNvSpPr txBox="1"/>
          <p:nvPr/>
        </p:nvSpPr>
        <p:spPr>
          <a:xfrm>
            <a:off x="609600" y="5791200"/>
            <a:ext cx="4038600" cy="584775"/>
          </a:xfrm>
          <a:prstGeom prst="rect">
            <a:avLst/>
          </a:prstGeom>
          <a:noFill/>
        </p:spPr>
        <p:txBody>
          <a:bodyPr wrap="square" rtlCol="0">
            <a:spAutoFit/>
          </a:bodyPr>
          <a:lstStyle/>
          <a:p>
            <a:r>
              <a:rPr lang="lv-LV" sz="1600" dirty="0" err="1" smtClean="0">
                <a:latin typeface="Arial" pitchFamily="34" charset="0"/>
                <a:cs typeface="Arial" pitchFamily="34" charset="0"/>
              </a:rPr>
              <a:t>Argināze</a:t>
            </a:r>
            <a:r>
              <a:rPr lang="lv-LV" sz="1600" dirty="0" smtClean="0">
                <a:latin typeface="Arial" pitchFamily="34" charset="0"/>
                <a:cs typeface="Arial" pitchFamily="34" charset="0"/>
              </a:rPr>
              <a:t> 1 samazina CD3 </a:t>
            </a:r>
            <a:r>
              <a:rPr lang="lv-LV" sz="1600" dirty="0" err="1" smtClean="0">
                <a:latin typeface="Arial" pitchFamily="34" charset="0"/>
                <a:cs typeface="Arial" pitchFamily="34" charset="0"/>
              </a:rPr>
              <a:t>zeta</a:t>
            </a:r>
            <a:r>
              <a:rPr lang="lv-LV" sz="1600" dirty="0" smtClean="0">
                <a:latin typeface="Arial" pitchFamily="34" charset="0"/>
                <a:cs typeface="Arial" pitchFamily="34" charset="0"/>
              </a:rPr>
              <a:t> ķēdes ekspresiju un </a:t>
            </a:r>
            <a:r>
              <a:rPr lang="lv-LV" sz="1600" dirty="0" err="1" smtClean="0">
                <a:latin typeface="Arial" pitchFamily="34" charset="0"/>
                <a:cs typeface="Arial" pitchFamily="34" charset="0"/>
              </a:rPr>
              <a:t>inhibē</a:t>
            </a:r>
            <a:r>
              <a:rPr lang="lv-LV" sz="1600" dirty="0" smtClean="0">
                <a:latin typeface="Arial" pitchFamily="34" charset="0"/>
                <a:cs typeface="Arial" pitchFamily="34" charset="0"/>
              </a:rPr>
              <a:t> T šūnu proliferāciju</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Ārējie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sp>
        <p:nvSpPr>
          <p:cNvPr id="5" name="Rectangle 4"/>
          <p:cNvSpPr/>
          <p:nvPr/>
        </p:nvSpPr>
        <p:spPr>
          <a:xfrm>
            <a:off x="152400" y="838200"/>
            <a:ext cx="8991600" cy="5262979"/>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M2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polarizācija</a:t>
            </a:r>
          </a:p>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reg</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infiltrācija</a:t>
            </a:r>
          </a:p>
          <a:p>
            <a:pPr>
              <a:buClr>
                <a:srgbClr val="800000"/>
              </a:buClr>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Mieloīdās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supresor</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Myeloid-derived</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supprressor</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cells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Audzēju mikrovidē producētās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imunosupresīvās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molekulas:</a:t>
            </a:r>
          </a:p>
          <a:p>
            <a:pPr lvl="1">
              <a:buClr>
                <a:srgbClr val="800000"/>
              </a:buClr>
              <a:buFont typeface="Wingdings" pitchFamily="2" charset="2"/>
              <a:buChar cha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IDO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indoleamine-2,3-dioxygenase</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enzīms, kas metabolizē triptofānu; samazina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trp</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pieejamību vidē; T šūnas ir īpaši jutīgas pret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trp</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samazināšanos – šūnas cikla arests un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apoptoze</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buClr>
                <a:srgbClr val="800000"/>
              </a:buClr>
              <a:buFont typeface="Wingdings" pitchFamily="2" charset="2"/>
              <a:buChar cha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CD73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ekto</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5’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nukleotidāze</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producē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adenozīnu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NK,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makrofāgus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lvl="1">
              <a:buClr>
                <a:srgbClr val="800000"/>
              </a:buClr>
              <a:buFont typeface="Wingdings" pitchFamily="2" charset="2"/>
              <a:buChar char="§"/>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Ekstracelulārā</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pH</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regulācijas sistēma – audzēju mikrovidē ir pazemināts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pH</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IFN</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produkciju</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461665"/>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Hronisks iekaisums stimulē audzēja veidošanos</a:t>
            </a:r>
          </a:p>
        </p:txBody>
      </p:sp>
      <p:sp>
        <p:nvSpPr>
          <p:cNvPr id="5" name="Text Box 3"/>
          <p:cNvSpPr txBox="1">
            <a:spLocks noChangeArrowheads="1"/>
          </p:cNvSpPr>
          <p:nvPr/>
        </p:nvSpPr>
        <p:spPr bwMode="auto">
          <a:xfrm>
            <a:off x="400050" y="685800"/>
            <a:ext cx="8496300" cy="2616101"/>
          </a:xfrm>
          <a:prstGeom prst="rect">
            <a:avLst/>
          </a:prstGeom>
          <a:noFill/>
          <a:ln w="9525">
            <a:noFill/>
            <a:miter lim="800000"/>
            <a:headEnd/>
            <a:tailEnd/>
          </a:ln>
          <a:effectLst/>
        </p:spPr>
        <p:txBody>
          <a:bodyPr>
            <a:spAutoFit/>
          </a:bodyPr>
          <a:lstStyle/>
          <a:p>
            <a:pPr algn="just">
              <a:spcBef>
                <a:spcPct val="50000"/>
              </a:spcBef>
              <a:defRPr/>
            </a:pP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Hronisks </a:t>
            </a:r>
            <a:r>
              <a:rPr lang="lv-LV" b="1" dirty="0">
                <a:solidFill>
                  <a:srgbClr val="003300"/>
                </a:solidFill>
                <a:effectLst>
                  <a:outerShdw blurRad="38100" dist="38100" dir="2700000" algn="tl">
                    <a:srgbClr val="000000">
                      <a:alpha val="43137"/>
                    </a:srgbClr>
                  </a:outerShdw>
                </a:effectLst>
                <a:latin typeface="Arial" pitchFamily="34" charset="0"/>
                <a:cs typeface="Arial" pitchFamily="34" charset="0"/>
              </a:rPr>
              <a:t>iekaisums ir daudzu audzēju priekš-vēža stāvoklis (piemēram, hronisks atrofisks gastrīts ir kuņģa vēža priekš-vēža </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stāvoklis, aknu ciroze – aknu vēzis, hronisks kolīts –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kolorektālais</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vēzis). Hroniska iekaisuma gadījumā imūnsistēmas šūnas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makrofāgi</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neitrofili</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daļēji diferenciētas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mieloīdās</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šūnas  u.c.) var producēt: augšanas faktorus, apoptozes inhibitorus,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angioģenēzes</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stimulatorus,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ekstracelulāro</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matriksu</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modificējošus enzīmus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u.c</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kas veicina vēža šūnu proliferāciju, izdzīvošanu,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invazivitāti</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un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metastazēšanu</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un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angioģenēzi</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Turklāt, iekaisuma procesos tiek producētas mutagēnas vielas, piemēram ROS, </a:t>
            </a:r>
            <a:r>
              <a:rPr lang="lv-LV"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iNOS</a:t>
            </a:r>
            <a:r>
              <a:rPr lang="lv-LV"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endParaRPr lang="en-GB" sz="2400" b="1" dirty="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6" name="Picture 2" descr="http://www.springerimages.com/img/Images/Springer/JOU=00018/VOL=2010.67/ISU=17/ART=383/MediaObjects/MEDIUM_18_2010_383_Fig1_HTML.jpg"/>
          <p:cNvPicPr>
            <a:picLocks noChangeAspect="1" noChangeArrowheads="1"/>
          </p:cNvPicPr>
          <p:nvPr/>
        </p:nvPicPr>
        <p:blipFill>
          <a:blip r:embed="rId3" cstate="print"/>
          <a:srcRect/>
          <a:stretch>
            <a:fillRect/>
          </a:stretch>
        </p:blipFill>
        <p:spPr bwMode="auto">
          <a:xfrm>
            <a:off x="2307448" y="3429000"/>
            <a:ext cx="452910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Imunosupresējoša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audzēju mikrovide</a:t>
            </a:r>
          </a:p>
        </p:txBody>
      </p:sp>
      <p:pic>
        <p:nvPicPr>
          <p:cNvPr id="47106" name="Picture 2"/>
          <p:cNvPicPr>
            <a:picLocks noChangeAspect="1" noChangeArrowheads="1"/>
          </p:cNvPicPr>
          <p:nvPr/>
        </p:nvPicPr>
        <p:blipFill>
          <a:blip r:embed="rId3" cstate="print"/>
          <a:srcRect/>
          <a:stretch>
            <a:fillRect/>
          </a:stretch>
        </p:blipFill>
        <p:spPr bwMode="auto">
          <a:xfrm>
            <a:off x="713292" y="600074"/>
            <a:ext cx="7869816" cy="6257926"/>
          </a:xfrm>
          <a:prstGeom prst="rect">
            <a:avLst/>
          </a:prstGeom>
          <a:noFill/>
          <a:ln w="9525">
            <a:noFill/>
            <a:miter lim="800000"/>
            <a:headEnd/>
            <a:tailEnd/>
          </a:ln>
        </p:spPr>
      </p:pic>
      <p:sp>
        <p:nvSpPr>
          <p:cNvPr id="4" name="TextBox 3"/>
          <p:cNvSpPr txBox="1"/>
          <p:nvPr/>
        </p:nvSpPr>
        <p:spPr>
          <a:xfrm>
            <a:off x="0" y="6396335"/>
            <a:ext cx="2590800" cy="461665"/>
          </a:xfrm>
          <a:prstGeom prst="rect">
            <a:avLst/>
          </a:prstGeom>
          <a:noFill/>
        </p:spPr>
        <p:txBody>
          <a:bodyPr wrap="square" rtlCol="0">
            <a:spAutoFit/>
          </a:bodyPr>
          <a:lstStyle/>
          <a:p>
            <a:r>
              <a:rPr lang="lv-LV" sz="1200" dirty="0" err="1" smtClean="0">
                <a:latin typeface="Arial" pitchFamily="34" charset="0"/>
                <a:cs typeface="Arial" pitchFamily="34" charset="0"/>
              </a:rPr>
              <a:t>Mittal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Current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Opinion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2014</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789995" y="1395339"/>
            <a:ext cx="7716410" cy="5462661"/>
          </a:xfrm>
          <a:prstGeom prst="rect">
            <a:avLst/>
          </a:prstGeom>
          <a:noFill/>
          <a:ln w="9525">
            <a:noFill/>
            <a:miter lim="800000"/>
            <a:headEnd/>
            <a:tailEnd/>
          </a:ln>
        </p:spPr>
      </p:pic>
      <p:sp>
        <p:nvSpPr>
          <p:cNvPr id="3" name="Rectangle 2"/>
          <p:cNvSpPr/>
          <p:nvPr/>
        </p:nvSpPr>
        <p:spPr>
          <a:xfrm>
            <a:off x="190500" y="0"/>
            <a:ext cx="8763000" cy="1384995"/>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mērķis: novirzīt balansu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vides virzienā un stimulēt efektīvu pret-vēža imūno atbildi</a:t>
            </a:r>
          </a:p>
        </p:txBody>
      </p:sp>
      <p:sp>
        <p:nvSpPr>
          <p:cNvPr id="4" name="TextBox 3"/>
          <p:cNvSpPr txBox="1"/>
          <p:nvPr/>
        </p:nvSpPr>
        <p:spPr>
          <a:xfrm>
            <a:off x="7086600" y="5638800"/>
            <a:ext cx="2057400" cy="523220"/>
          </a:xfrm>
          <a:prstGeom prst="rect">
            <a:avLst/>
          </a:prstGeom>
          <a:noFill/>
        </p:spPr>
        <p:txBody>
          <a:bodyPr wrap="square" rtlCol="0">
            <a:spAutoFit/>
          </a:bodyPr>
          <a:lstStyle/>
          <a:p>
            <a:pPr algn="r"/>
            <a:r>
              <a:rPr lang="lv-LV" sz="1400" dirty="0" smtClean="0">
                <a:solidFill>
                  <a:schemeClr val="tx1">
                    <a:lumMod val="75000"/>
                    <a:lumOff val="25000"/>
                  </a:schemeClr>
                </a:solidFill>
              </a:rPr>
              <a:t>Olivera J </a:t>
            </a:r>
            <a:r>
              <a:rPr lang="lv-LV" sz="1400" dirty="0" err="1" smtClean="0">
                <a:solidFill>
                  <a:schemeClr val="tx1">
                    <a:lumMod val="75000"/>
                    <a:lumOff val="25000"/>
                  </a:schemeClr>
                </a:solidFill>
              </a:rPr>
              <a:t>Finn</a:t>
            </a:r>
            <a:r>
              <a:rPr lang="lv-LV" sz="1400" dirty="0" smtClean="0">
                <a:solidFill>
                  <a:schemeClr val="tx1">
                    <a:lumMod val="75000"/>
                    <a:lumOff val="25000"/>
                  </a:schemeClr>
                </a:solidFill>
              </a:rPr>
              <a:t>, N </a:t>
            </a:r>
            <a:r>
              <a:rPr lang="lv-LV" sz="1400" dirty="0" err="1" smtClean="0">
                <a:solidFill>
                  <a:schemeClr val="tx1">
                    <a:lumMod val="75000"/>
                    <a:lumOff val="25000"/>
                  </a:schemeClr>
                </a:solidFill>
              </a:rPr>
              <a:t>Engl</a:t>
            </a:r>
            <a:r>
              <a:rPr lang="lv-LV" sz="1400" dirty="0" smtClean="0">
                <a:solidFill>
                  <a:schemeClr val="tx1">
                    <a:lumMod val="75000"/>
                    <a:lumOff val="25000"/>
                  </a:schemeClr>
                </a:solidFill>
              </a:rPr>
              <a:t> J </a:t>
            </a:r>
            <a:r>
              <a:rPr lang="lv-LV" sz="1400" dirty="0" err="1" smtClean="0">
                <a:solidFill>
                  <a:schemeClr val="tx1">
                    <a:lumMod val="75000"/>
                    <a:lumOff val="25000"/>
                  </a:schemeClr>
                </a:solidFill>
              </a:rPr>
              <a:t>Med</a:t>
            </a:r>
            <a:r>
              <a:rPr lang="lv-LV" sz="1400" dirty="0" smtClean="0">
                <a:solidFill>
                  <a:schemeClr val="tx1">
                    <a:lumMod val="75000"/>
                    <a:lumOff val="25000"/>
                  </a:schemeClr>
                </a:solidFill>
              </a:rPr>
              <a:t>, 2008</a:t>
            </a:r>
            <a:endParaRPr lang="en-US" sz="1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stratēģijas</a:t>
            </a:r>
          </a:p>
        </p:txBody>
      </p:sp>
      <p:sp>
        <p:nvSpPr>
          <p:cNvPr id="4" name="Rectangle 3"/>
          <p:cNvSpPr/>
          <p:nvPr/>
        </p:nvSpPr>
        <p:spPr>
          <a:xfrm>
            <a:off x="457200" y="996821"/>
            <a:ext cx="8382000" cy="5693866"/>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Nespecifiskie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imunomodulatori</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(IL-2, IL7, IL-12,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adjuvanti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CpG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Monoklonālās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a:t>
            </a:r>
          </a:p>
          <a:p>
            <a:pPr lvl="1">
              <a:buClr>
                <a:srgbClr val="800000"/>
              </a:buClr>
              <a:buFont typeface="Wingdings" pitchFamily="2" charset="2"/>
              <a:buChar char="v"/>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pret audzēja šūnu virsmas receptoriem</a:t>
            </a:r>
          </a:p>
          <a:p>
            <a:pPr marL="463550">
              <a:buClr>
                <a:srgbClr val="800000"/>
              </a:buClr>
              <a:buFont typeface="Wingdings" pitchFamily="2" charset="2"/>
              <a:buChar cha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audzēja šūnu &amp; stimulē ADCC</a:t>
            </a:r>
          </a:p>
          <a:p>
            <a:pPr marL="463550">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Konjugētas ar zālēm vai toksīnu </a:t>
            </a:r>
          </a:p>
          <a:p>
            <a:pPr lvl="1">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Bloķē vēža šūnai svarīgu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signālceļu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Herceptīns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lvl="1">
              <a:buClr>
                <a:srgbClr val="800000"/>
              </a:buClr>
              <a:buFont typeface="Wingdings" pitchFamily="2" charset="2"/>
              <a:buChar char="v"/>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Imunostimulējošas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pret imūnšūnu aktivējošiem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a:t>
            </a:r>
          </a:p>
          <a:p>
            <a:pPr lvl="1">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bloķē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signālus (CTLA4, PD-L1) </a:t>
            </a:r>
          </a:p>
          <a:p>
            <a:pPr lvl="1">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 aktivējošos signālus (CD40, OX40) uz T šūnām</a:t>
            </a:r>
          </a:p>
          <a:p>
            <a:pPr marL="287338" lvl="1" indent="-287338">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Vakcīnas:</a:t>
            </a:r>
          </a:p>
          <a:p>
            <a:pPr marL="744538" lvl="2" indent="-287338">
              <a:buClr>
                <a:srgbClr val="800000"/>
              </a:buClr>
              <a:buFont typeface="Wingdings" pitchFamily="2" charset="2"/>
              <a:buChar cha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vai ko-stimulatorus producējošas, apstarotas vēža šūnas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lizāts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744538" lvl="2" indent="-287338">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Audzēju Ag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vakvīnas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744538" lvl="2" indent="-287338">
              <a:buClr>
                <a:srgbClr val="800000"/>
              </a:buClr>
              <a:buFont typeface="Wingdings" pitchFamily="2" charset="2"/>
              <a:buChar cha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vakcīnas</a:t>
            </a:r>
          </a:p>
          <a:p>
            <a:pPr marL="287338" lvl="1" indent="-287338">
              <a:buClr>
                <a:srgbClr val="800000"/>
              </a:buClr>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Adoptīvā</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pārnese: TIL, TCR,CAR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97312" y="0"/>
            <a:ext cx="8549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Eksperiments, kas pierāda pret-vēža imunitāti</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280" y="1077218"/>
            <a:ext cx="6205839" cy="578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114800"/>
            <a:ext cx="1524000" cy="1384995"/>
          </a:xfrm>
          <a:prstGeom prst="rect">
            <a:avLst/>
          </a:prstGeom>
          <a:noFill/>
        </p:spPr>
        <p:txBody>
          <a:bodyPr wrap="square" rtlCol="0">
            <a:spAutoFit/>
          </a:bodyPr>
          <a:lstStyle/>
          <a:p>
            <a:r>
              <a:rPr lang="lv-LV" sz="1200" dirty="0" err="1" smtClean="0">
                <a:latin typeface="Arial" pitchFamily="34" charset="0"/>
                <a:cs typeface="Arial" pitchFamily="34" charset="0"/>
              </a:rPr>
              <a:t>Old</a:t>
            </a:r>
            <a:r>
              <a:rPr lang="lv-LV" sz="1200" dirty="0" smtClean="0">
                <a:latin typeface="Arial" pitchFamily="34" charset="0"/>
                <a:cs typeface="Arial" pitchFamily="34" charset="0"/>
              </a:rPr>
              <a:t> L &amp; </a:t>
            </a:r>
            <a:r>
              <a:rPr lang="lv-LV" sz="1200" dirty="0" err="1" smtClean="0">
                <a:latin typeface="Arial" pitchFamily="34" charset="0"/>
                <a:cs typeface="Arial" pitchFamily="34" charset="0"/>
              </a:rPr>
              <a:t>Boyse</a:t>
            </a:r>
            <a:r>
              <a:rPr lang="lv-LV" sz="1200" dirty="0" smtClean="0">
                <a:latin typeface="Arial" pitchFamily="34" charset="0"/>
                <a:cs typeface="Arial" pitchFamily="34" charset="0"/>
              </a:rPr>
              <a:t> EA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of</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experimental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tumors</a:t>
            </a:r>
            <a:r>
              <a:rPr lang="lv-LV" sz="1200" dirty="0" smtClean="0">
                <a:latin typeface="Arial" pitchFamily="34" charset="0"/>
                <a:cs typeface="Arial" pitchFamily="34" charset="0"/>
              </a:rPr>
              <a:t>, 1964.</a:t>
            </a:r>
          </a:p>
          <a:p>
            <a:endParaRPr lang="lv-LV" sz="1200" dirty="0" smtClean="0">
              <a:latin typeface="Arial" pitchFamily="34" charset="0"/>
              <a:cs typeface="Arial" pitchFamily="34" charset="0"/>
            </a:endParaRPr>
          </a:p>
          <a:p>
            <a:r>
              <a:rPr lang="lv-LV" sz="1200" dirty="0" err="1" smtClean="0">
                <a:latin typeface="Arial" pitchFamily="34" charset="0"/>
                <a:cs typeface="Arial" pitchFamily="34" charset="0"/>
              </a:rPr>
              <a:t>Klein</a:t>
            </a:r>
            <a:r>
              <a:rPr lang="lv-LV" sz="1200" dirty="0" smtClean="0">
                <a:latin typeface="Arial" pitchFamily="34" charset="0"/>
                <a:cs typeface="Arial" pitchFamily="34" charset="0"/>
              </a:rPr>
              <a:t> G </a:t>
            </a:r>
            <a:r>
              <a:rPr lang="lv-LV" sz="1200" dirty="0" err="1" smtClean="0">
                <a:latin typeface="Arial" pitchFamily="34" charset="0"/>
                <a:cs typeface="Arial" pitchFamily="34" charset="0"/>
              </a:rPr>
              <a:t>Tumor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antigens</a:t>
            </a:r>
            <a:r>
              <a:rPr lang="lv-LV" sz="1200" dirty="0" smtClean="0">
                <a:latin typeface="Arial" pitchFamily="34" charset="0"/>
                <a:cs typeface="Arial" pitchFamily="34" charset="0"/>
              </a:rPr>
              <a:t>, 1966</a:t>
            </a:r>
            <a:endParaRPr lang="en-US" sz="1200" dirty="0">
              <a:latin typeface="Arial" pitchFamily="34" charset="0"/>
              <a:cs typeface="Arial" pitchFamily="34" charset="0"/>
            </a:endParaRPr>
          </a:p>
        </p:txBody>
      </p:sp>
      <p:sp>
        <p:nvSpPr>
          <p:cNvPr id="5" name="TextBox 4"/>
          <p:cNvSpPr txBox="1"/>
          <p:nvPr/>
        </p:nvSpPr>
        <p:spPr>
          <a:xfrm>
            <a:off x="7315200" y="5903893"/>
            <a:ext cx="1828800" cy="954107"/>
          </a:xfrm>
          <a:prstGeom prst="rect">
            <a:avLst/>
          </a:prstGeom>
          <a:noFill/>
        </p:spPr>
        <p:txBody>
          <a:bodyPr wrap="square" rtlCol="0">
            <a:spAutoFit/>
          </a:bodyPr>
          <a:lstStyle/>
          <a:p>
            <a:pPr algn="ctr"/>
            <a:r>
              <a:rPr lang="lv-LV" sz="1400" dirty="0" err="1" smtClean="0">
                <a:latin typeface="Arial" panose="020B0604020202020204" pitchFamily="34" charset="0"/>
                <a:cs typeface="Arial" panose="020B0604020202020204" pitchFamily="34" charset="0"/>
              </a:rPr>
              <a:t>Abbas</a:t>
            </a:r>
            <a:r>
              <a:rPr lang="lv-LV" sz="1400" dirty="0" smtClean="0">
                <a:latin typeface="Arial" panose="020B0604020202020204" pitchFamily="34" charset="0"/>
                <a:cs typeface="Arial" panose="020B0604020202020204" pitchFamily="34" charset="0"/>
              </a:rPr>
              <a:t> AK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Cellular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Molecular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a:t>
            </a:r>
            <a:r>
              <a:rPr lang="lv-LV" sz="1200" dirty="0" smtClean="0">
                <a:latin typeface="Arial" panose="020B0604020202020204" pitchFamily="34" charset="0"/>
                <a:cs typeface="Arial" panose="020B0604020202020204" pitchFamily="34" charset="0"/>
              </a:rPr>
              <a:t>2012</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305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aimatmelanoma.org/images/content/1/1/11283.png"/>
          <p:cNvPicPr>
            <a:picLocks noChangeAspect="1" noChangeArrowheads="1"/>
          </p:cNvPicPr>
          <p:nvPr/>
        </p:nvPicPr>
        <p:blipFill>
          <a:blip r:embed="rId2" cstate="print"/>
          <a:srcRect/>
          <a:stretch>
            <a:fillRect/>
          </a:stretch>
        </p:blipFill>
        <p:spPr bwMode="auto">
          <a:xfrm>
            <a:off x="1392011" y="0"/>
            <a:ext cx="6512378" cy="4798595"/>
          </a:xfrm>
          <a:prstGeom prst="rect">
            <a:avLst/>
          </a:prstGeom>
          <a:noFill/>
        </p:spPr>
      </p:pic>
      <p:sp>
        <p:nvSpPr>
          <p:cNvPr id="5" name="Rectangle 4"/>
          <p:cNvSpPr/>
          <p:nvPr/>
        </p:nvSpPr>
        <p:spPr>
          <a:xfrm>
            <a:off x="6412418" y="6550223"/>
            <a:ext cx="2731582" cy="307777"/>
          </a:xfrm>
          <a:prstGeom prst="rect">
            <a:avLst/>
          </a:prstGeom>
        </p:spPr>
        <p:txBody>
          <a:bodyPr wrap="none">
            <a:spAutoFit/>
          </a:bodyPr>
          <a:lstStyle/>
          <a:p>
            <a:r>
              <a:rPr lang="en-US" sz="1400" dirty="0" smtClean="0">
                <a:solidFill>
                  <a:schemeClr val="tx1">
                    <a:lumMod val="75000"/>
                    <a:lumOff val="25000"/>
                  </a:schemeClr>
                </a:solidFill>
                <a:latin typeface="Arial" pitchFamily="34" charset="0"/>
                <a:cs typeface="Arial" pitchFamily="34" charset="0"/>
              </a:rPr>
              <a:t>https://www.aimatmelanoma.org</a:t>
            </a:r>
            <a:endParaRPr lang="en-US" sz="1400" dirty="0">
              <a:solidFill>
                <a:schemeClr val="tx1">
                  <a:lumMod val="75000"/>
                  <a:lumOff val="25000"/>
                </a:schemeClr>
              </a:solidFill>
              <a:latin typeface="Arial" pitchFamily="34" charset="0"/>
              <a:cs typeface="Arial" pitchFamily="34" charset="0"/>
            </a:endParaRPr>
          </a:p>
        </p:txBody>
      </p:sp>
      <p:pic>
        <p:nvPicPr>
          <p:cNvPr id="4104" name="Picture 8" descr="http://www.ipmglobal.org/sites/default/files/Stages-Clinical-Trials2.png"/>
          <p:cNvPicPr>
            <a:picLocks noChangeAspect="1" noChangeArrowheads="1"/>
          </p:cNvPicPr>
          <p:nvPr/>
        </p:nvPicPr>
        <p:blipFill>
          <a:blip r:embed="rId3" cstate="print"/>
          <a:srcRect/>
          <a:stretch>
            <a:fillRect/>
          </a:stretch>
        </p:blipFill>
        <p:spPr bwMode="auto">
          <a:xfrm>
            <a:off x="1371600" y="4658370"/>
            <a:ext cx="5181600" cy="219963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728432" y="0"/>
            <a:ext cx="783953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antigēnu vakcīnas</a:t>
            </a:r>
          </a:p>
        </p:txBody>
      </p:sp>
      <p:sp>
        <p:nvSpPr>
          <p:cNvPr id="3" name="Rectangle 2"/>
          <p:cNvSpPr/>
          <p:nvPr/>
        </p:nvSpPr>
        <p:spPr>
          <a:xfrm>
            <a:off x="419100" y="990600"/>
            <a:ext cx="8458200" cy="5755422"/>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Antigēni: zināmi audzēju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antigeni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piemēram, NY-ESO-1, MAGEA,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survivin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tyrosinase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telomerāze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TP53 u.c. vai peptīdu kokteilis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eluēti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no audzēja MHC I)</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Īsi (MHC –saistības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gari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DNS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vīrusu vektori</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Glikānu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modificēti peptīdi vai proteīni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glikāni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mērķē peptīdu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Imunizācijas shēmas</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 un II fāzes klīniskie izmēģinājumi rāda, ka šīs pieejas ir drošas, taču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response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rate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5-15%</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Viens no pašlaik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persepktīvākajiem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mēģinājumiem: MHC peptīdu kokteilis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cikofosfamīds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RCC, III fāzē,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survival</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benefit</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Dendrītisko</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šūnu vakcīnas</a:t>
            </a:r>
          </a:p>
        </p:txBody>
      </p:sp>
      <p:pic>
        <p:nvPicPr>
          <p:cNvPr id="5122" name="Picture 2" descr="http://www.nature.com/nri/journal/v7/n10/images/nri2173-i1.jpg"/>
          <p:cNvPicPr>
            <a:picLocks noChangeAspect="1" noChangeArrowheads="1"/>
          </p:cNvPicPr>
          <p:nvPr/>
        </p:nvPicPr>
        <p:blipFill>
          <a:blip r:embed="rId3" cstate="print"/>
          <a:srcRect/>
          <a:stretch>
            <a:fillRect/>
          </a:stretch>
        </p:blipFill>
        <p:spPr bwMode="auto">
          <a:xfrm>
            <a:off x="0" y="990600"/>
            <a:ext cx="5358982" cy="5029200"/>
          </a:xfrm>
          <a:prstGeom prst="rect">
            <a:avLst/>
          </a:prstGeom>
          <a:noFill/>
        </p:spPr>
      </p:pic>
      <p:pic>
        <p:nvPicPr>
          <p:cNvPr id="8193" name="Picture 1"/>
          <p:cNvPicPr>
            <a:picLocks noChangeAspect="1" noChangeArrowheads="1"/>
          </p:cNvPicPr>
          <p:nvPr/>
        </p:nvPicPr>
        <p:blipFill>
          <a:blip r:embed="rId4" cstate="print"/>
          <a:srcRect/>
          <a:stretch>
            <a:fillRect/>
          </a:stretch>
        </p:blipFill>
        <p:spPr bwMode="auto">
          <a:xfrm>
            <a:off x="5102502" y="3276601"/>
            <a:ext cx="4041498" cy="3002566"/>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000" y="604351"/>
            <a:ext cx="5595938" cy="6253649"/>
          </a:xfrm>
          <a:prstGeom prst="rect">
            <a:avLst/>
          </a:prstGeom>
          <a:noFill/>
          <a:ln w="9525">
            <a:noFill/>
            <a:miter lim="800000"/>
            <a:headEnd/>
            <a:tailEnd/>
          </a:ln>
        </p:spPr>
      </p:pic>
      <p:sp>
        <p:nvSpPr>
          <p:cNvPr id="3" name="Rectangle 2"/>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Adoptīvā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šūnu pārnese </a:t>
            </a:r>
          </a:p>
        </p:txBody>
      </p:sp>
      <p:sp>
        <p:nvSpPr>
          <p:cNvPr id="4" name="Rectangle 3"/>
          <p:cNvSpPr/>
          <p:nvPr/>
        </p:nvSpPr>
        <p:spPr>
          <a:xfrm>
            <a:off x="6019800" y="609600"/>
            <a:ext cx="2781300" cy="6093976"/>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TCR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transficē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 šūnas ar TCR pret audzēju antigēniem; problēma: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TCRiem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jāatbilst pacienta MHC.</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CAR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himērie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antigēnu receptori. Sastāv no antivielas daļas, kas saistās ar antigēnu,  receptora daļa, kas aktivē T šūnu un molekulas, kas stimulē to proliferāciju un izdzīvošanu.</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1384995"/>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Provenge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Sipuleucel-T</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pirmā FDA apstiprinātā terapeitiskā pret-vēža vakcīna</a:t>
            </a:r>
          </a:p>
        </p:txBody>
      </p:sp>
      <p:sp>
        <p:nvSpPr>
          <p:cNvPr id="3" name="Rectangle 2"/>
          <p:cNvSpPr/>
          <p:nvPr/>
        </p:nvSpPr>
        <p:spPr>
          <a:xfrm>
            <a:off x="476250" y="1841242"/>
            <a:ext cx="8343900" cy="4555093"/>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Indikācija: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asimptomātisks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vai minimāli simptomātisks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metastatisks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castrate-resistant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prostatas vēzis</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Princips:  no pacienta asinīm izolē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monocītu-bagātinātu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šūnu frakciju (nenobriedušas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APCs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ex</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vivo</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kultivē kopā ar PAP (prostatas skābā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fosfatāze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GM-CSF hibrīdo proteīnu.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Targetē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GM-CSF receptoru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ekspresējošas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APC  -  tās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ex</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vivo</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aktivējas un nobriest (pieaug CD54 ),  ievada atpakaļ pacientam.</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Efektivitāte:  paildzina dzīvildzi par 4.1 mēnesi, salīdzinot ar standarta terapiju</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Ražotājs: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Dendreon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2010. gadā saņem FDA apstiprinājumu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Ipilimumab</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(YERVOY) – pirmā FDA apstiprinātā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antiviela</a:t>
            </a:r>
          </a:p>
        </p:txBody>
      </p:sp>
      <p:sp>
        <p:nvSpPr>
          <p:cNvPr id="3" name="Rectangle 2"/>
          <p:cNvSpPr/>
          <p:nvPr/>
        </p:nvSpPr>
        <p:spPr>
          <a:xfrm>
            <a:off x="304800" y="1143000"/>
            <a:ext cx="8343900" cy="2400657"/>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Indikācija: melanoma;  pašlaik tiek mēģināta arī plaušu un prostatas vēža ārstēšanai</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Princips:  saistās pie CTLA-4 receptora, kas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inhibē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 šūnu aktivāciju:  palīdz aktivēt T šūnas, bloķējot inhibitoru</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Efektivitāte:</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71684" name="Picture 4" descr="Response Rates with YERVOY vs gp100"/>
          <p:cNvPicPr>
            <a:picLocks noChangeAspect="1" noChangeArrowheads="1"/>
          </p:cNvPicPr>
          <p:nvPr/>
        </p:nvPicPr>
        <p:blipFill>
          <a:blip r:embed="rId2" cstate="print"/>
          <a:srcRect/>
          <a:stretch>
            <a:fillRect/>
          </a:stretch>
        </p:blipFill>
        <p:spPr bwMode="auto">
          <a:xfrm>
            <a:off x="-228600" y="3006744"/>
            <a:ext cx="6096000" cy="2137208"/>
          </a:xfrm>
          <a:prstGeom prst="rect">
            <a:avLst/>
          </a:prstGeom>
          <a:noFill/>
        </p:spPr>
      </p:pic>
      <p:pic>
        <p:nvPicPr>
          <p:cNvPr id="71682" name="Picture 2" descr="http://cancergrace.org/lung/files/2012/06/Slide08.jpg"/>
          <p:cNvPicPr>
            <a:picLocks noChangeAspect="1" noChangeArrowheads="1"/>
          </p:cNvPicPr>
          <p:nvPr/>
        </p:nvPicPr>
        <p:blipFill>
          <a:blip r:embed="rId3" cstate="print"/>
          <a:srcRect/>
          <a:stretch>
            <a:fillRect/>
          </a:stretch>
        </p:blipFill>
        <p:spPr bwMode="auto">
          <a:xfrm>
            <a:off x="5181159" y="3886200"/>
            <a:ext cx="3962841" cy="2971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28600" y="1333221"/>
            <a:ext cx="5029200" cy="5524779"/>
          </a:xfrm>
          <a:prstGeom prst="rect">
            <a:avLst/>
          </a:prstGeom>
          <a:noFill/>
          <a:ln w="9525">
            <a:noFill/>
            <a:miter lim="800000"/>
            <a:headEnd/>
            <a:tailEnd/>
          </a:ln>
        </p:spPr>
      </p:pic>
      <p:sp>
        <p:nvSpPr>
          <p:cNvPr id="3" name="Rectangle 2"/>
          <p:cNvSpPr/>
          <p:nvPr/>
        </p:nvSpPr>
        <p:spPr>
          <a:xfrm>
            <a:off x="190500" y="0"/>
            <a:ext cx="8763000" cy="1384995"/>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Pašreizējās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attīstības tendences: kombinācijas un sinerģijas meklēšana</a:t>
            </a:r>
          </a:p>
        </p:txBody>
      </p:sp>
      <p:sp>
        <p:nvSpPr>
          <p:cNvPr id="4" name="Rectangle 3"/>
          <p:cNvSpPr/>
          <p:nvPr/>
        </p:nvSpPr>
        <p:spPr>
          <a:xfrm>
            <a:off x="5486400" y="1981200"/>
            <a:ext cx="3467100" cy="4401205"/>
          </a:xfrm>
          <a:prstGeom prst="rect">
            <a:avLst/>
          </a:prstGeom>
        </p:spPr>
        <p:txBody>
          <a:bodyPr wrap="square">
            <a:spAutoFit/>
          </a:bodyPr>
          <a:lstStyle/>
          <a:p>
            <a:pPr>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Dažādu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imunoterapijas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pieeju  kombinācijas</a:t>
            </a:r>
          </a:p>
          <a:p>
            <a:pPr>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Imunoterapijas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kombinācijas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citotoksiskām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zālēm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Treg</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eliminēšana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imunogēna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šūnu nāve)</a:t>
            </a:r>
          </a:p>
          <a:p>
            <a:pPr>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Imunoterapijas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kombinācija ar molekulāri mērķētām zālēm</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4154984"/>
          </a:xfrm>
          <a:prstGeom prst="rect">
            <a:avLst/>
          </a:prstGeom>
          <a:noFill/>
        </p:spPr>
        <p:txBody>
          <a:bodyPr wrap="square" rtlCol="0">
            <a:spAutoFit/>
          </a:bodyPr>
          <a:lstStyle/>
          <a:p>
            <a:pPr algn="just"/>
            <a:r>
              <a:rPr lang="en-US" sz="1400" dirty="0" smtClean="0">
                <a:latin typeface="Arial" pitchFamily="34" charset="0"/>
                <a:cs typeface="Arial" pitchFamily="34" charset="0"/>
                <a:hlinkClick r:id="rId2"/>
              </a:rPr>
              <a:t>Cancer </a:t>
            </a:r>
            <a:r>
              <a:rPr lang="en-US" sz="1400" dirty="0" err="1" smtClean="0">
                <a:latin typeface="Arial" pitchFamily="34" charset="0"/>
                <a:cs typeface="Arial" pitchFamily="34" charset="0"/>
                <a:hlinkClick r:id="rId2"/>
              </a:rPr>
              <a:t>immunoediting</a:t>
            </a:r>
            <a:r>
              <a:rPr lang="en-US" sz="1400" dirty="0" smtClean="0">
                <a:latin typeface="Arial" pitchFamily="34" charset="0"/>
                <a:cs typeface="Arial" pitchFamily="34" charset="0"/>
                <a:hlinkClick r:id="rId2"/>
              </a:rPr>
              <a:t>: integrating immunity's roles in cancer suppression and promotion.</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Schreiber RD, Old LJ, Smyth MJ.</a:t>
            </a:r>
            <a:r>
              <a:rPr lang="lv-LV" sz="1400" dirty="0" smtClean="0">
                <a:latin typeface="Arial" pitchFamily="34" charset="0"/>
                <a:cs typeface="Arial" pitchFamily="34" charset="0"/>
              </a:rPr>
              <a:t> </a:t>
            </a:r>
            <a:r>
              <a:rPr lang="en-US" sz="1400" dirty="0" smtClean="0">
                <a:latin typeface="Arial" pitchFamily="34" charset="0"/>
                <a:cs typeface="Arial" pitchFamily="34" charset="0"/>
              </a:rPr>
              <a:t>Science. 2011 Mar 25;331(6024):1565-70. </a:t>
            </a:r>
            <a:r>
              <a:rPr lang="en-US" sz="1400" dirty="0" err="1" smtClean="0">
                <a:latin typeface="Arial" pitchFamily="34" charset="0"/>
                <a:cs typeface="Arial" pitchFamily="34" charset="0"/>
              </a:rPr>
              <a:t>doi</a:t>
            </a:r>
            <a:r>
              <a:rPr lang="en-US" sz="1400" dirty="0" smtClean="0">
                <a:latin typeface="Arial" pitchFamily="34" charset="0"/>
                <a:cs typeface="Arial" pitchFamily="34" charset="0"/>
              </a:rPr>
              <a:t>: 10.1126/science.1203486. Review.</a:t>
            </a:r>
            <a:endParaRPr lang="lv-LV" sz="1400" dirty="0" smtClean="0">
              <a:latin typeface="Arial" pitchFamily="34" charset="0"/>
              <a:cs typeface="Arial" pitchFamily="34" charset="0"/>
            </a:endParaRPr>
          </a:p>
          <a:p>
            <a:pPr algn="just"/>
            <a:endParaRPr lang="lv-LV" sz="1400" dirty="0" smtClean="0">
              <a:latin typeface="Arial" pitchFamily="34" charset="0"/>
              <a:cs typeface="Arial" pitchFamily="34" charset="0"/>
            </a:endParaRPr>
          </a:p>
          <a:p>
            <a:pPr algn="just"/>
            <a:r>
              <a:rPr lang="en-US" sz="1400" dirty="0" smtClean="0">
                <a:latin typeface="Arial" pitchFamily="34" charset="0"/>
                <a:cs typeface="Arial" pitchFamily="34" charset="0"/>
                <a:hlinkClick r:id="rId3"/>
              </a:rPr>
              <a:t>Cancer </a:t>
            </a:r>
            <a:r>
              <a:rPr lang="en-US" sz="1400" dirty="0" err="1" smtClean="0">
                <a:latin typeface="Arial" pitchFamily="34" charset="0"/>
                <a:cs typeface="Arial" pitchFamily="34" charset="0"/>
                <a:hlinkClick r:id="rId3"/>
              </a:rPr>
              <a:t>immunoediting</a:t>
            </a:r>
            <a:r>
              <a:rPr lang="en-US" sz="1400" dirty="0" smtClean="0">
                <a:latin typeface="Arial" pitchFamily="34" charset="0"/>
                <a:cs typeface="Arial" pitchFamily="34" charset="0"/>
                <a:hlinkClick r:id="rId3"/>
              </a:rPr>
              <a:t>: from </a:t>
            </a:r>
            <a:r>
              <a:rPr lang="en-US" sz="1400" dirty="0" err="1" smtClean="0">
                <a:latin typeface="Arial" pitchFamily="34" charset="0"/>
                <a:cs typeface="Arial" pitchFamily="34" charset="0"/>
                <a:hlinkClick r:id="rId3"/>
              </a:rPr>
              <a:t>immunosurveillance</a:t>
            </a:r>
            <a:r>
              <a:rPr lang="en-US" sz="1400" dirty="0" smtClean="0">
                <a:latin typeface="Arial" pitchFamily="34" charset="0"/>
                <a:cs typeface="Arial" pitchFamily="34" charset="0"/>
                <a:hlinkClick r:id="rId3"/>
              </a:rPr>
              <a:t> to tumor escape.</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Dunn GP, Bruce AT, Ikeda H, Old LJ, Schreiber RD.</a:t>
            </a:r>
            <a:r>
              <a:rPr lang="lv-LV" sz="1400" dirty="0" smtClean="0">
                <a:latin typeface="Arial" pitchFamily="34" charset="0"/>
                <a:cs typeface="Arial" pitchFamily="34" charset="0"/>
              </a:rPr>
              <a:t> </a:t>
            </a:r>
            <a:r>
              <a:rPr lang="en-US" sz="1400" dirty="0" smtClean="0">
                <a:latin typeface="Arial" pitchFamily="34" charset="0"/>
                <a:cs typeface="Arial" pitchFamily="34" charset="0"/>
              </a:rPr>
              <a:t>Nat </a:t>
            </a:r>
            <a:r>
              <a:rPr lang="en-US" sz="1400" dirty="0" err="1" smtClean="0">
                <a:latin typeface="Arial" pitchFamily="34" charset="0"/>
                <a:cs typeface="Arial" pitchFamily="34" charset="0"/>
              </a:rPr>
              <a:t>Immunol</a:t>
            </a:r>
            <a:r>
              <a:rPr lang="en-US" sz="1400" dirty="0" smtClean="0">
                <a:latin typeface="Arial" pitchFamily="34" charset="0"/>
                <a:cs typeface="Arial" pitchFamily="34" charset="0"/>
              </a:rPr>
              <a:t>. 2002 Nov;3(11):991-8. Review.</a:t>
            </a:r>
            <a:endParaRPr lang="lv-LV" sz="1400" dirty="0" smtClean="0">
              <a:latin typeface="Arial" pitchFamily="34" charset="0"/>
              <a:cs typeface="Arial" pitchFamily="34" charset="0"/>
            </a:endParaRPr>
          </a:p>
          <a:p>
            <a:pPr algn="just"/>
            <a:endParaRPr lang="lv-LV" sz="1400" dirty="0" smtClean="0">
              <a:latin typeface="Arial" pitchFamily="34" charset="0"/>
              <a:cs typeface="Arial" pitchFamily="34" charset="0"/>
            </a:endParaRPr>
          </a:p>
          <a:p>
            <a:pPr algn="just"/>
            <a:r>
              <a:rPr lang="en-US" sz="1400" b="1" dirty="0" smtClean="0">
                <a:latin typeface="Arial" pitchFamily="34" charset="0"/>
                <a:cs typeface="Arial" pitchFamily="34" charset="0"/>
                <a:hlinkClick r:id="rId4"/>
              </a:rPr>
              <a:t>Cancer</a:t>
            </a:r>
            <a:r>
              <a:rPr lang="en-US" sz="1400" dirty="0" smtClean="0">
                <a:latin typeface="Arial" pitchFamily="34" charset="0"/>
                <a:cs typeface="Arial" pitchFamily="34" charset="0"/>
                <a:hlinkClick r:id="rId4"/>
              </a:rPr>
              <a:t> </a:t>
            </a:r>
            <a:r>
              <a:rPr lang="en-US" sz="1400" b="1" dirty="0" smtClean="0">
                <a:latin typeface="Arial" pitchFamily="34" charset="0"/>
                <a:cs typeface="Arial" pitchFamily="34" charset="0"/>
                <a:hlinkClick r:id="rId4"/>
              </a:rPr>
              <a:t>immunology</a:t>
            </a:r>
            <a:r>
              <a:rPr lang="en-US" sz="1400" dirty="0" smtClean="0">
                <a:latin typeface="Arial" pitchFamily="34" charset="0"/>
                <a:cs typeface="Arial" pitchFamily="34" charset="0"/>
                <a:hlinkClick r:id="rId4"/>
              </a:rPr>
              <a:t>.</a:t>
            </a:r>
            <a:r>
              <a:rPr lang="lv-LV" sz="1400" dirty="0" smtClean="0">
                <a:latin typeface="Arial" pitchFamily="34" charset="0"/>
                <a:cs typeface="Arial" pitchFamily="34" charset="0"/>
              </a:rPr>
              <a:t> </a:t>
            </a:r>
            <a:r>
              <a:rPr lang="en-US" sz="1400" dirty="0" smtClean="0">
                <a:latin typeface="Arial" pitchFamily="34" charset="0"/>
                <a:cs typeface="Arial" pitchFamily="34" charset="0"/>
              </a:rPr>
              <a:t>Finn OJ.</a:t>
            </a:r>
            <a:r>
              <a:rPr lang="lv-LV" sz="1400" dirty="0" smtClean="0">
                <a:latin typeface="Arial" pitchFamily="34" charset="0"/>
                <a:cs typeface="Arial" pitchFamily="34" charset="0"/>
              </a:rPr>
              <a:t> </a:t>
            </a:r>
            <a:r>
              <a:rPr lang="en-US" sz="1400" dirty="0" smtClean="0">
                <a:latin typeface="Arial" pitchFamily="34" charset="0"/>
                <a:cs typeface="Arial" pitchFamily="34" charset="0"/>
              </a:rPr>
              <a:t>N </a:t>
            </a:r>
            <a:r>
              <a:rPr lang="en-US" sz="1400" dirty="0" err="1" smtClean="0">
                <a:latin typeface="Arial" pitchFamily="34" charset="0"/>
                <a:cs typeface="Arial" pitchFamily="34" charset="0"/>
              </a:rPr>
              <a:t>Engl</a:t>
            </a:r>
            <a:r>
              <a:rPr lang="en-US" sz="1400" dirty="0" smtClean="0">
                <a:latin typeface="Arial" pitchFamily="34" charset="0"/>
                <a:cs typeface="Arial" pitchFamily="34" charset="0"/>
              </a:rPr>
              <a:t> J Med. 2008 Jun 19;358(25):2704-15. </a:t>
            </a:r>
            <a:r>
              <a:rPr lang="en-US" sz="1400" dirty="0" err="1" smtClean="0">
                <a:latin typeface="Arial" pitchFamily="34" charset="0"/>
                <a:cs typeface="Arial" pitchFamily="34" charset="0"/>
              </a:rPr>
              <a:t>doi</a:t>
            </a:r>
            <a:r>
              <a:rPr lang="en-US" sz="1400" dirty="0" smtClean="0">
                <a:latin typeface="Arial" pitchFamily="34" charset="0"/>
                <a:cs typeface="Arial" pitchFamily="34" charset="0"/>
              </a:rPr>
              <a:t>: 10.1056/NEJMra072739. Review.</a:t>
            </a:r>
            <a:endParaRPr lang="lv-LV" sz="1400" dirty="0" smtClean="0">
              <a:latin typeface="Arial" pitchFamily="34" charset="0"/>
              <a:cs typeface="Arial" pitchFamily="34" charset="0"/>
            </a:endParaRPr>
          </a:p>
          <a:p>
            <a:pPr algn="just"/>
            <a:endParaRPr lang="lv-LV" sz="1400" dirty="0" smtClean="0">
              <a:latin typeface="Arial" pitchFamily="34" charset="0"/>
              <a:cs typeface="Arial" pitchFamily="34" charset="0"/>
            </a:endParaRPr>
          </a:p>
          <a:p>
            <a:pPr algn="just"/>
            <a:r>
              <a:rPr lang="lv-LV" sz="1400" dirty="0" err="1" smtClean="0"/>
              <a:t>Cellular</a:t>
            </a:r>
            <a:r>
              <a:rPr lang="lv-LV" sz="1400" dirty="0" smtClean="0"/>
              <a:t> </a:t>
            </a:r>
            <a:r>
              <a:rPr lang="lv-LV" sz="1400" dirty="0" err="1" smtClean="0"/>
              <a:t>and</a:t>
            </a:r>
            <a:r>
              <a:rPr lang="lv-LV" sz="1400" dirty="0" smtClean="0"/>
              <a:t> </a:t>
            </a:r>
            <a:r>
              <a:rPr lang="lv-LV" sz="1400" dirty="0" err="1" smtClean="0"/>
              <a:t>Molecular</a:t>
            </a:r>
            <a:r>
              <a:rPr lang="lv-LV" sz="1400" dirty="0" smtClean="0"/>
              <a:t> </a:t>
            </a:r>
            <a:r>
              <a:rPr lang="lv-LV" sz="1400" dirty="0" err="1" smtClean="0"/>
              <a:t>Immunology</a:t>
            </a:r>
            <a:r>
              <a:rPr lang="lv-LV" sz="1400" dirty="0" smtClean="0"/>
              <a:t>, 7th </a:t>
            </a:r>
            <a:r>
              <a:rPr lang="lv-LV" sz="1400" dirty="0" err="1" smtClean="0"/>
              <a:t>edition</a:t>
            </a:r>
            <a:r>
              <a:rPr lang="lv-LV" sz="1400" dirty="0" smtClean="0"/>
              <a:t>, </a:t>
            </a:r>
            <a:r>
              <a:rPr lang="lv-LV" sz="1400" dirty="0" err="1" smtClean="0"/>
              <a:t>Abul</a:t>
            </a:r>
            <a:r>
              <a:rPr lang="lv-LV" sz="1400" dirty="0" smtClean="0"/>
              <a:t> K. </a:t>
            </a:r>
            <a:r>
              <a:rPr lang="lv-LV" sz="1400" dirty="0" err="1" smtClean="0"/>
              <a:t>Abbas</a:t>
            </a:r>
            <a:r>
              <a:rPr lang="lv-LV" sz="1400" dirty="0" smtClean="0"/>
              <a:t>, </a:t>
            </a:r>
            <a:r>
              <a:rPr lang="lv-LV" sz="1400" dirty="0" err="1" smtClean="0"/>
              <a:t>Andrew</a:t>
            </a:r>
            <a:r>
              <a:rPr lang="lv-LV" sz="1400" dirty="0" smtClean="0"/>
              <a:t> H. </a:t>
            </a:r>
            <a:r>
              <a:rPr lang="lv-LV" sz="1400" dirty="0" err="1" smtClean="0"/>
              <a:t>Lichtman</a:t>
            </a:r>
            <a:r>
              <a:rPr lang="lv-LV" sz="1400" dirty="0" smtClean="0"/>
              <a:t>, </a:t>
            </a:r>
            <a:r>
              <a:rPr lang="lv-LV" sz="1400" dirty="0" err="1" smtClean="0"/>
              <a:t>Shiv</a:t>
            </a:r>
            <a:r>
              <a:rPr lang="lv-LV" sz="1400" dirty="0" smtClean="0"/>
              <a:t> </a:t>
            </a:r>
            <a:r>
              <a:rPr lang="lv-LV" sz="1400" dirty="0" err="1" smtClean="0"/>
              <a:t>Pillai</a:t>
            </a:r>
            <a:r>
              <a:rPr lang="lv-LV" sz="1400" dirty="0" smtClean="0"/>
              <a:t>, </a:t>
            </a:r>
            <a:r>
              <a:rPr lang="lv-LV" sz="1400" dirty="0" err="1" smtClean="0"/>
              <a:t>Elsevier</a:t>
            </a:r>
            <a:r>
              <a:rPr lang="lv-LV" sz="1400" dirty="0" smtClean="0"/>
              <a:t>, 2012, </a:t>
            </a:r>
            <a:endParaRPr lang="lv-LV" sz="1400" dirty="0" smtClean="0">
              <a:latin typeface="Arial" pitchFamily="34" charset="0"/>
              <a:cs typeface="Arial" pitchFamily="34" charset="0"/>
            </a:endParaRPr>
          </a:p>
          <a:p>
            <a:pPr algn="just"/>
            <a:endParaRPr lang="en-US" sz="1400" dirty="0" smtClean="0">
              <a:latin typeface="Arial" pitchFamily="34" charset="0"/>
              <a:cs typeface="Arial" pitchFamily="34" charset="0"/>
            </a:endParaRPr>
          </a:p>
          <a:p>
            <a:endParaRPr lang="lv-LV" sz="1400" dirty="0" smtClean="0">
              <a:latin typeface="Arial" pitchFamily="34" charset="0"/>
              <a:cs typeface="Arial" pitchFamily="34" charset="0"/>
            </a:endParaRPr>
          </a:p>
          <a:p>
            <a:endParaRPr lang="lv-LV"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imūnās uzraudzības hipotēzes attīstība</a:t>
            </a:r>
            <a:endParaRPr lang="en-US" dirty="0"/>
          </a:p>
        </p:txBody>
      </p:sp>
      <p:sp>
        <p:nvSpPr>
          <p:cNvPr id="5" name="Rectangle 4"/>
          <p:cNvSpPr/>
          <p:nvPr/>
        </p:nvSpPr>
        <p:spPr>
          <a:xfrm>
            <a:off x="342900" y="1524000"/>
            <a:ext cx="8458200" cy="4708981"/>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Seko virkne eksperimentu, kuros tiek pētīts kā eksperimentāli izraisīta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ietekmē audzēju veidošanos.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tiek panākta  veicot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neonatālu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tīmektomiju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ievadot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anti-limfocītu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antivielas vai lietojot farmakoloģiskus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imunosupresantus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Iegūtie rezultāti – pretrunīgi un neviennozīmīgi; dominējošais viedoklis: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rezultātā dzīvnieki kļūst jutīgāki pret infekcijām, to skaitā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onkogēniem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vīrusiem.</a:t>
            </a:r>
          </a:p>
          <a:p>
            <a:pPr algn="just">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Stutman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al</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Ar MCA inducējot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karcinoģenēzi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nu-/nu-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pelēs ir ģenētisks defekts FOXN1 gēnā, kā rezultātā veidojas defektīvs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tīmuss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normālās pelēs, nenovēro būtiskas atšķirības audzēju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incidencē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(1973-1979);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Rygeerd</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&amp;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Povlsen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iekļauj pētījumā 10 800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peles – neatrod atšķirības spontāno audzēju veidošanā.</a:t>
            </a:r>
          </a:p>
          <a:p>
            <a:pPr algn="just">
              <a:spcBef>
                <a:spcPct val="50000"/>
              </a:spcBef>
              <a:buClr>
                <a:srgbClr val="800000"/>
              </a:buClr>
              <a:defRPr/>
            </a:pP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Secinājums: imūnajai sistēmai nav būtiskas lomas aizsardzībā pret vēzi... </a:t>
            </a:r>
          </a:p>
        </p:txBody>
      </p:sp>
    </p:spTree>
    <p:extLst>
      <p:ext uri="{BB962C8B-B14F-4D97-AF65-F5344CB8AC3E}">
        <p14:creationId xmlns:p14="http://schemas.microsoft.com/office/powerpoint/2010/main" val="4178486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Bet... Varbūt tomēr ir?</a:t>
            </a:r>
            <a:endParaRPr lang="en-US" dirty="0"/>
          </a:p>
        </p:txBody>
      </p:sp>
      <p:sp>
        <p:nvSpPr>
          <p:cNvPr id="5" name="Rectangle 4"/>
          <p:cNvSpPr/>
          <p:nvPr/>
        </p:nvSpPr>
        <p:spPr>
          <a:xfrm>
            <a:off x="419100" y="685800"/>
            <a:ext cx="8458200" cy="5632311"/>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Līdz ~1995. gadam  vēža imūnās uzraudzības hipotēze tiek noliegta.</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Tomēr...</a:t>
            </a:r>
          </a:p>
          <a:p>
            <a:pPr marL="341313" indent="-341313"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pelēs tomēr ir daļēji funkcionējoša imūnā sistēma  -  zināms daudzums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-T šūnu un pilnībā funkcionējošas NK un T šūnas.</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Eksperimentos izmantoto peļu  šķirne ir ļoti jutīga pret MCA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karcinoģenēzi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ja izmanto BALB/c peles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pelēs audzēji veidojas biežāk kā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wt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BALB/c.</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Cilvēkiem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imunodeficītu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vai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imunosupresiju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paaugstinās risks saslimt ar vēzi; transplantēto orgānu recipientiem pieaug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limfomu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melanomas u.c. audzēju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incidence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(gan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onkogēnu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vīrusu saistītu, gan nesaistītu audzēju)</a:t>
            </a:r>
          </a:p>
          <a:p>
            <a:pPr marL="341313" indent="-341313"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Efektoro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limfocītu (CTL, Th1) infiltrācija un IFN   produkcija audzējos ir saistīta ar labvēlīgu prognozi</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Gadījumi, kuros melanomas metastāzes ir pārnestas no orgānu donora uz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imunosupresēto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recipientu.</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417848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791450" y="6138863"/>
            <a:ext cx="1352550" cy="719137"/>
          </a:xfrm>
          <a:prstGeom prst="rect">
            <a:avLst/>
          </a:prstGeom>
          <a:noFill/>
          <a:ln w="9525">
            <a:noFill/>
            <a:round/>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592137" y="1219200"/>
            <a:ext cx="8112125" cy="5012456"/>
          </a:xfrm>
          <a:prstGeom prst="rect">
            <a:avLst/>
          </a:prstGeom>
          <a:noFill/>
          <a:ln w="9525">
            <a:noFill/>
            <a:round/>
            <a:headEnd/>
            <a:tailEnd/>
          </a:ln>
          <a:effectLst/>
        </p:spPr>
      </p:pic>
      <p:sp>
        <p:nvSpPr>
          <p:cNvPr id="4" name="Text Box 4"/>
          <p:cNvSpPr txBox="1">
            <a:spLocks noChangeArrowheads="1"/>
          </p:cNvSpPr>
          <p:nvPr/>
        </p:nvSpPr>
        <p:spPr bwMode="auto">
          <a:xfrm>
            <a:off x="328612" y="6324600"/>
            <a:ext cx="4319588"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a:solidFill>
                  <a:srgbClr val="000000"/>
                </a:solidFill>
                <a:latin typeface="Arial" charset="0"/>
                <a:ea typeface="msgothic" charset="0"/>
                <a:cs typeface="msgothic" charset="0"/>
              </a:rPr>
              <a:t>R D Schreiber et al. Science 2011;331:1565-1570</a:t>
            </a:r>
          </a:p>
        </p:txBody>
      </p:sp>
      <p:sp>
        <p:nvSpPr>
          <p:cNvPr id="5" name="Rectangle 4"/>
          <p:cNvSpPr/>
          <p:nvPr/>
        </p:nvSpPr>
        <p:spPr>
          <a:xfrm>
            <a:off x="304800" y="0"/>
            <a:ext cx="8686800" cy="923330"/>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Pelēs, kurās, izmantojot neitralizējošas antivielas tiek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inaktivētas</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CD4+, CD8+ šūnas vai IFN,  vai arī ir mutācija IFN receptorā  ir ievērojami augstāka MCA-inducētu audzēju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incidence</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kā kontroles pelēs.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08499" y="0"/>
            <a:ext cx="6135501" cy="6858000"/>
          </a:xfrm>
          <a:prstGeom prst="rect">
            <a:avLst/>
          </a:prstGeom>
          <a:noFill/>
          <a:ln w="9525">
            <a:noFill/>
            <a:miter lim="800000"/>
            <a:headEnd/>
            <a:tailEnd/>
          </a:ln>
        </p:spPr>
      </p:pic>
      <p:sp>
        <p:nvSpPr>
          <p:cNvPr id="3" name="Rectangle 2"/>
          <p:cNvSpPr/>
          <p:nvPr/>
        </p:nvSpPr>
        <p:spPr>
          <a:xfrm>
            <a:off x="0" y="919877"/>
            <a:ext cx="2895600" cy="2862322"/>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Virkne eksperimentu pierāda, ka ģenētiska,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imunoķīmiska</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vai funkcionāla imūnsistēmas komponentu iznīcināšana, noved pie paaugstinātas ķīmiski-inducētas vai spontānas vēža veidošanās</a:t>
            </a:r>
            <a:endParaRPr lang="en-US" dirty="0"/>
          </a:p>
        </p:txBody>
      </p:sp>
      <p:sp>
        <p:nvSpPr>
          <p:cNvPr id="4" name="TextBox 3"/>
          <p:cNvSpPr txBox="1"/>
          <p:nvPr/>
        </p:nvSpPr>
        <p:spPr>
          <a:xfrm>
            <a:off x="0" y="6400800"/>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Dunn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Nat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a:t>
            </a:r>
            <a:r>
              <a:rPr lang="lv-LV" sz="1200" dirty="0" smtClean="0">
                <a:latin typeface="Arial" pitchFamily="34" charset="0"/>
                <a:cs typeface="Arial" pitchFamily="34" charset="0"/>
              </a:rPr>
              <a:t>, 2002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2628900" cy="181588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Mūsdienu imūnās rediģēšanas hipotēze</a:t>
            </a: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2743200" y="0"/>
            <a:ext cx="5895703" cy="6847885"/>
          </a:xfrm>
          <a:prstGeom prst="rect">
            <a:avLst/>
          </a:prstGeom>
          <a:noFill/>
          <a:ln w="9525">
            <a:noFill/>
            <a:miter lim="800000"/>
            <a:headEnd/>
            <a:tailEnd/>
          </a:ln>
        </p:spPr>
      </p:pic>
      <p:sp>
        <p:nvSpPr>
          <p:cNvPr id="4" name="TextBox 3"/>
          <p:cNvSpPr txBox="1"/>
          <p:nvPr/>
        </p:nvSpPr>
        <p:spPr>
          <a:xfrm>
            <a:off x="0" y="6581001"/>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Screiber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Science</a:t>
            </a:r>
            <a:r>
              <a:rPr lang="lv-LV" sz="1200" dirty="0" smtClean="0">
                <a:latin typeface="Arial" pitchFamily="34" charset="0"/>
                <a:cs typeface="Arial" pitchFamily="34" charset="0"/>
              </a:rPr>
              <a:t>, 2011</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Eksperiments, kas  pierāda imūnās rediģēšanas hipotēzi</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1269052" y="1066800"/>
            <a:ext cx="6758296" cy="5791200"/>
          </a:xfrm>
          <a:prstGeom prst="rect">
            <a:avLst/>
          </a:prstGeom>
          <a:noFill/>
          <a:ln w="9525">
            <a:noFill/>
            <a:miter lim="800000"/>
            <a:headEnd/>
            <a:tailEnd/>
          </a:ln>
        </p:spPr>
      </p:pic>
      <p:sp>
        <p:nvSpPr>
          <p:cNvPr id="4" name="TextBox 3"/>
          <p:cNvSpPr txBox="1"/>
          <p:nvPr/>
        </p:nvSpPr>
        <p:spPr>
          <a:xfrm>
            <a:off x="0" y="6581001"/>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Screiber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Science</a:t>
            </a:r>
            <a:r>
              <a:rPr lang="lv-LV" sz="1200" dirty="0" smtClean="0">
                <a:latin typeface="Arial" pitchFamily="34" charset="0"/>
                <a:cs typeface="Arial" pitchFamily="34" charset="0"/>
              </a:rPr>
              <a:t>, 2011</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5380</TotalTime>
  <Words>3788</Words>
  <Application>Microsoft Office PowerPoint</Application>
  <PresentationFormat>On-screen Show (4:3)</PresentationFormat>
  <Paragraphs>264</Paragraphs>
  <Slides>38</Slides>
  <Notes>18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cp:lastModifiedBy>
  <cp:revision>515</cp:revision>
  <dcterms:created xsi:type="dcterms:W3CDTF">2014-01-18T19:37:05Z</dcterms:created>
  <dcterms:modified xsi:type="dcterms:W3CDTF">2014-04-07T08:55:56Z</dcterms:modified>
</cp:coreProperties>
</file>