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2"/>
  </p:notesMasterIdLst>
  <p:sldIdLst>
    <p:sldId id="256" r:id="rId2"/>
    <p:sldId id="257" r:id="rId3"/>
    <p:sldId id="312" r:id="rId4"/>
    <p:sldId id="308" r:id="rId5"/>
    <p:sldId id="340" r:id="rId6"/>
    <p:sldId id="353" r:id="rId7"/>
    <p:sldId id="343" r:id="rId8"/>
    <p:sldId id="313" r:id="rId9"/>
    <p:sldId id="334" r:id="rId10"/>
    <p:sldId id="330" r:id="rId11"/>
    <p:sldId id="329" r:id="rId12"/>
    <p:sldId id="314" r:id="rId13"/>
    <p:sldId id="332" r:id="rId14"/>
    <p:sldId id="333" r:id="rId15"/>
    <p:sldId id="336" r:id="rId16"/>
    <p:sldId id="335" r:id="rId17"/>
    <p:sldId id="338" r:id="rId18"/>
    <p:sldId id="337" r:id="rId19"/>
    <p:sldId id="339" r:id="rId20"/>
    <p:sldId id="341" r:id="rId21"/>
    <p:sldId id="319" r:id="rId22"/>
    <p:sldId id="315" r:id="rId23"/>
    <p:sldId id="327" r:id="rId24"/>
    <p:sldId id="328" r:id="rId25"/>
    <p:sldId id="316" r:id="rId26"/>
    <p:sldId id="347" r:id="rId27"/>
    <p:sldId id="322" r:id="rId28"/>
    <p:sldId id="318" r:id="rId29"/>
    <p:sldId id="325" r:id="rId30"/>
    <p:sldId id="326" r:id="rId31"/>
    <p:sldId id="323" r:id="rId32"/>
    <p:sldId id="344" r:id="rId33"/>
    <p:sldId id="346" r:id="rId34"/>
    <p:sldId id="348" r:id="rId35"/>
    <p:sldId id="345" r:id="rId36"/>
    <p:sldId id="311" r:id="rId37"/>
    <p:sldId id="349" r:id="rId38"/>
    <p:sldId id="350" r:id="rId39"/>
    <p:sldId id="351" r:id="rId40"/>
    <p:sldId id="35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8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6780" autoAdjust="0"/>
  </p:normalViewPr>
  <p:slideViewPr>
    <p:cSldViewPr showGuides="1">
      <p:cViewPr>
        <p:scale>
          <a:sx n="80" d="100"/>
          <a:sy n="80" d="100"/>
        </p:scale>
        <p:origin x="-780" y="144"/>
      </p:cViewPr>
      <p:guideLst>
        <p:guide orient="horz" pos="2592"/>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58325C-814A-4AC9-B503-B42369E672C3}" type="datetimeFigureOut">
              <a:rPr lang="en-US" smtClean="0"/>
              <a:pPr/>
              <a:t>9/19/2014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C35C0C-C4A0-4BC5-9961-DFF76AA0287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cells and soluble molecules of innate immunity either exist in a fully functional state before encounter with microbes or are rapidly activated by microbes, faster than the development of adaptive immune responses</a:t>
            </a:r>
            <a:r>
              <a:rPr lang="lv-LV" sz="1200" b="0" i="0" kern="1200" dirty="0" smtClean="0">
                <a:solidFill>
                  <a:schemeClr val="tx1"/>
                </a:solidFill>
                <a:latin typeface="+mn-lt"/>
                <a:ea typeface="+mn-ea"/>
                <a:cs typeface="+mn-cs"/>
              </a:rPr>
              <a:t>.</a:t>
            </a:r>
          </a:p>
          <a:p>
            <a:r>
              <a:rPr lang="en-US" sz="1200" b="0" i="0" kern="1200" dirty="0" smtClean="0">
                <a:solidFill>
                  <a:schemeClr val="tx1"/>
                </a:solidFill>
                <a:latin typeface="+mn-lt"/>
                <a:ea typeface="+mn-ea"/>
                <a:cs typeface="+mn-cs"/>
              </a:rPr>
              <a:t>The mechanisms of innate immunity provide the initial defense against infections. Adaptive immune responses develop later and consist of activation of lymphocytes. The kinetics of the innate and adaptive immune responses are approximations and may vary in different infections.</a:t>
            </a:r>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activation of the NLRP3 </a:t>
            </a:r>
            <a:r>
              <a:rPr lang="en-US" sz="1200" b="0" i="0" kern="1200" dirty="0" err="1" smtClean="0">
                <a:solidFill>
                  <a:schemeClr val="tx1"/>
                </a:solidFill>
                <a:latin typeface="+mn-lt"/>
                <a:ea typeface="+mn-ea"/>
                <a:cs typeface="+mn-cs"/>
              </a:rPr>
              <a:t>inflammasome</a:t>
            </a:r>
            <a:r>
              <a:rPr lang="en-US" sz="1200" b="0" i="0" kern="1200" dirty="0" smtClean="0">
                <a:solidFill>
                  <a:schemeClr val="tx1"/>
                </a:solidFill>
                <a:latin typeface="+mn-lt"/>
                <a:ea typeface="+mn-ea"/>
                <a:cs typeface="+mn-cs"/>
              </a:rPr>
              <a:t>, which processes pro–IL-1</a:t>
            </a:r>
            <a:r>
              <a:rPr lang="el-GR" sz="1200" b="0" i="0" kern="1200" dirty="0" smtClean="0">
                <a:solidFill>
                  <a:schemeClr val="tx1"/>
                </a:solidFill>
                <a:latin typeface="+mn-lt"/>
                <a:ea typeface="+mn-ea"/>
                <a:cs typeface="+mn-cs"/>
              </a:rPr>
              <a:t>β </a:t>
            </a:r>
            <a:r>
              <a:rPr lang="en-US" sz="1200" b="0" i="0" kern="1200" dirty="0" smtClean="0">
                <a:solidFill>
                  <a:schemeClr val="tx1"/>
                </a:solidFill>
                <a:latin typeface="+mn-lt"/>
                <a:ea typeface="+mn-ea"/>
                <a:cs typeface="+mn-cs"/>
              </a:rPr>
              <a:t>to active IL-1, is shown. </a:t>
            </a:r>
            <a:r>
              <a:rPr lang="en-US" sz="1200" b="0" i="0" kern="1200" dirty="0" err="1" smtClean="0">
                <a:solidFill>
                  <a:schemeClr val="tx1"/>
                </a:solidFill>
                <a:latin typeface="+mn-lt"/>
                <a:ea typeface="+mn-ea"/>
                <a:cs typeface="+mn-cs"/>
              </a:rPr>
              <a:t>Inflammasomes</a:t>
            </a:r>
            <a:r>
              <a:rPr lang="en-US" sz="1200" b="0" i="0" kern="1200" dirty="0" smtClean="0">
                <a:solidFill>
                  <a:schemeClr val="tx1"/>
                </a:solidFill>
                <a:latin typeface="+mn-lt"/>
                <a:ea typeface="+mn-ea"/>
                <a:cs typeface="+mn-cs"/>
              </a:rPr>
              <a:t> with other NLRP proteins function in a similar way. Pro–IL-1</a:t>
            </a:r>
            <a:r>
              <a:rPr lang="el-GR" sz="1200" b="0" i="0" kern="1200" dirty="0" smtClean="0">
                <a:solidFill>
                  <a:schemeClr val="tx1"/>
                </a:solidFill>
                <a:latin typeface="+mn-lt"/>
                <a:ea typeface="+mn-ea"/>
                <a:cs typeface="+mn-cs"/>
              </a:rPr>
              <a:t>β </a:t>
            </a:r>
            <a:r>
              <a:rPr lang="en-US" sz="1200" b="0" i="0" kern="1200" dirty="0" smtClean="0">
                <a:solidFill>
                  <a:schemeClr val="tx1"/>
                </a:solidFill>
                <a:latin typeface="+mn-lt"/>
                <a:ea typeface="+mn-ea"/>
                <a:cs typeface="+mn-cs"/>
              </a:rPr>
              <a:t>expression is induced by various PAMPs or DAMPs through pattern recognition receptor signaling, such as a TLR, as shown. CPPD, calcium pyrophosphate </a:t>
            </a:r>
            <a:r>
              <a:rPr lang="en-US" sz="1200" b="0" i="0" kern="1200" dirty="0" err="1" smtClean="0">
                <a:solidFill>
                  <a:schemeClr val="tx1"/>
                </a:solidFill>
                <a:latin typeface="+mn-lt"/>
                <a:ea typeface="+mn-ea"/>
                <a:cs typeface="+mn-cs"/>
              </a:rPr>
              <a:t>dihydrate</a:t>
            </a:r>
            <a:r>
              <a:rPr lang="en-US" sz="1200" b="0" i="0" kern="1200" dirty="0" smtClean="0">
                <a:solidFill>
                  <a:schemeClr val="tx1"/>
                </a:solidFill>
                <a:latin typeface="+mn-lt"/>
                <a:ea typeface="+mn-ea"/>
                <a:cs typeface="+mn-cs"/>
              </a:rPr>
              <a:t>; MSU, monosodium </a:t>
            </a:r>
            <a:r>
              <a:rPr lang="en-US" sz="1200" b="0" i="0" kern="1200" dirty="0" err="1" smtClean="0">
                <a:solidFill>
                  <a:schemeClr val="tx1"/>
                </a:solidFill>
                <a:latin typeface="+mn-lt"/>
                <a:ea typeface="+mn-ea"/>
                <a:cs typeface="+mn-cs"/>
              </a:rPr>
              <a:t>urate</a:t>
            </a:r>
            <a:r>
              <a:rPr lang="en-US" sz="1200" b="0" i="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Nucleic acid sensor molecules induce type I IFN and </a:t>
            </a:r>
            <a:r>
              <a:rPr lang="en-US" sz="1200" b="1" i="0" kern="1200" dirty="0" err="1" smtClean="0">
                <a:solidFill>
                  <a:schemeClr val="tx1"/>
                </a:solidFill>
                <a:latin typeface="+mn-lt"/>
                <a:ea typeface="+mn-ea"/>
                <a:cs typeface="+mn-cs"/>
              </a:rPr>
              <a:t>proinflammatory</a:t>
            </a:r>
            <a:r>
              <a:rPr lang="en-US" sz="1200" b="1" i="0" kern="1200" dirty="0" smtClean="0">
                <a:solidFill>
                  <a:schemeClr val="tx1"/>
                </a:solidFill>
                <a:latin typeface="+mn-lt"/>
                <a:ea typeface="+mn-ea"/>
                <a:cs typeface="+mn-cs"/>
              </a:rPr>
              <a:t> cytokines.</a:t>
            </a:r>
            <a:r>
              <a:rPr lang="en-US" sz="1200" b="0" i="0" kern="1200" dirty="0" smtClean="0">
                <a:solidFill>
                  <a:schemeClr val="tx1"/>
                </a:solidFill>
                <a:latin typeface="+mn-lt"/>
                <a:ea typeface="+mn-ea"/>
                <a:cs typeface="+mn-cs"/>
              </a:rPr>
              <a:t> PRRs occupy specific intracellular sites that associate with the niche of different microbial pathogens. MDA5 and RIG-I both serve as </a:t>
            </a:r>
            <a:r>
              <a:rPr lang="en-US" sz="1200" b="0" i="0" kern="1200" dirty="0" err="1" smtClean="0">
                <a:solidFill>
                  <a:schemeClr val="tx1"/>
                </a:solidFill>
                <a:latin typeface="+mn-lt"/>
                <a:ea typeface="+mn-ea"/>
                <a:cs typeface="+mn-cs"/>
              </a:rPr>
              <a:t>cytoplasmic</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dsRNA</a:t>
            </a:r>
            <a:r>
              <a:rPr lang="en-US" sz="1200" b="0" i="0" kern="1200" dirty="0" smtClean="0">
                <a:solidFill>
                  <a:schemeClr val="tx1"/>
                </a:solidFill>
                <a:latin typeface="+mn-lt"/>
                <a:ea typeface="+mn-ea"/>
                <a:cs typeface="+mn-cs"/>
              </a:rPr>
              <a:t> receptors but distinguish their </a:t>
            </a:r>
            <a:r>
              <a:rPr lang="en-US" sz="1200" b="0" i="0" kern="1200" dirty="0" err="1" smtClean="0">
                <a:solidFill>
                  <a:schemeClr val="tx1"/>
                </a:solidFill>
                <a:latin typeface="+mn-lt"/>
                <a:ea typeface="+mn-ea"/>
                <a:cs typeface="+mn-cs"/>
              </a:rPr>
              <a:t>ligands</a:t>
            </a:r>
            <a:r>
              <a:rPr lang="en-US" sz="1200" b="0" i="0" kern="1200" dirty="0" smtClean="0">
                <a:solidFill>
                  <a:schemeClr val="tx1"/>
                </a:solidFill>
                <a:latin typeface="+mn-lt"/>
                <a:ea typeface="+mn-ea"/>
                <a:cs typeface="+mn-cs"/>
              </a:rPr>
              <a:t> in part by size; MDA5 binds to long </a:t>
            </a:r>
            <a:r>
              <a:rPr lang="en-US" sz="1200" b="0" i="0" kern="1200" dirty="0" err="1" smtClean="0">
                <a:solidFill>
                  <a:schemeClr val="tx1"/>
                </a:solidFill>
                <a:latin typeface="+mn-lt"/>
                <a:ea typeface="+mn-ea"/>
                <a:cs typeface="+mn-cs"/>
              </a:rPr>
              <a:t>dsRNA</a:t>
            </a:r>
            <a:r>
              <a:rPr lang="en-US" sz="1200" b="0" i="0" kern="1200" dirty="0" smtClean="0">
                <a:solidFill>
                  <a:schemeClr val="tx1"/>
                </a:solidFill>
                <a:latin typeface="+mn-lt"/>
                <a:ea typeface="+mn-ea"/>
                <a:cs typeface="+mn-cs"/>
              </a:rPr>
              <a:t>, whereas RIG-I binds short </a:t>
            </a:r>
            <a:r>
              <a:rPr lang="en-US" sz="1200" b="0" i="0" kern="1200" dirty="0" err="1" smtClean="0">
                <a:solidFill>
                  <a:schemeClr val="tx1"/>
                </a:solidFill>
                <a:latin typeface="+mn-lt"/>
                <a:ea typeface="+mn-ea"/>
                <a:cs typeface="+mn-cs"/>
              </a:rPr>
              <a:t>dsRNA</a:t>
            </a:r>
            <a:r>
              <a:rPr lang="en-US" sz="1200" b="0" i="0" kern="1200" dirty="0" smtClean="0">
                <a:solidFill>
                  <a:schemeClr val="tx1"/>
                </a:solidFill>
                <a:latin typeface="+mn-lt"/>
                <a:ea typeface="+mn-ea"/>
                <a:cs typeface="+mn-cs"/>
              </a:rPr>
              <a:t>. Among the TLRs, TLR3 recognizes </a:t>
            </a:r>
            <a:r>
              <a:rPr lang="en-US" sz="1200" b="0" i="0" kern="1200" dirty="0" err="1" smtClean="0">
                <a:solidFill>
                  <a:schemeClr val="tx1"/>
                </a:solidFill>
                <a:latin typeface="+mn-lt"/>
                <a:ea typeface="+mn-ea"/>
                <a:cs typeface="+mn-cs"/>
              </a:rPr>
              <a:t>dsRNA</a:t>
            </a:r>
            <a:r>
              <a:rPr lang="en-US" sz="1200" b="0" i="0" kern="1200" dirty="0" smtClean="0">
                <a:solidFill>
                  <a:schemeClr val="tx1"/>
                </a:solidFill>
                <a:latin typeface="+mn-lt"/>
                <a:ea typeface="+mn-ea"/>
                <a:cs typeface="+mn-cs"/>
              </a:rPr>
              <a:t>, TLR7/8 recognizes </a:t>
            </a:r>
            <a:r>
              <a:rPr lang="en-US" sz="1200" b="0" i="0" kern="1200" dirty="0" err="1" smtClean="0">
                <a:solidFill>
                  <a:schemeClr val="tx1"/>
                </a:solidFill>
                <a:latin typeface="+mn-lt"/>
                <a:ea typeface="+mn-ea"/>
                <a:cs typeface="+mn-cs"/>
              </a:rPr>
              <a:t>endosomal</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ssRNA</a:t>
            </a:r>
            <a:r>
              <a:rPr lang="en-US" sz="1200" b="0" i="0" kern="1200" dirty="0" smtClean="0">
                <a:solidFill>
                  <a:schemeClr val="tx1"/>
                </a:solidFill>
                <a:latin typeface="+mn-lt"/>
                <a:ea typeface="+mn-ea"/>
                <a:cs typeface="+mn-cs"/>
              </a:rPr>
              <a:t>, and TLR9 binds to </a:t>
            </a:r>
            <a:r>
              <a:rPr lang="en-US" sz="1200" b="0" i="0" kern="1200" dirty="0" err="1" smtClean="0">
                <a:solidFill>
                  <a:schemeClr val="tx1"/>
                </a:solidFill>
                <a:latin typeface="+mn-lt"/>
                <a:ea typeface="+mn-ea"/>
                <a:cs typeface="+mn-cs"/>
              </a:rPr>
              <a:t>endosomal</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CpG</a:t>
            </a:r>
            <a:r>
              <a:rPr lang="en-US" sz="1200" b="0" i="0" kern="1200" dirty="0" smtClean="0">
                <a:solidFill>
                  <a:schemeClr val="tx1"/>
                </a:solidFill>
                <a:latin typeface="+mn-lt"/>
                <a:ea typeface="+mn-ea"/>
                <a:cs typeface="+mn-cs"/>
              </a:rPr>
              <a:t> DNA. PRR activation initiates downstream signaling that in turn activates transcription factors, including IRF-3, IRF-7, and NF-</a:t>
            </a:r>
            <a:r>
              <a:rPr lang="el-GR" sz="1200" b="0" i="0" kern="1200" dirty="0" smtClean="0">
                <a:solidFill>
                  <a:schemeClr val="tx1"/>
                </a:solidFill>
                <a:latin typeface="+mn-lt"/>
                <a:ea typeface="+mn-ea"/>
                <a:cs typeface="+mn-cs"/>
              </a:rPr>
              <a:t>κ</a:t>
            </a:r>
            <a:r>
              <a:rPr lang="en-US" sz="1200" b="0" i="0" kern="1200" dirty="0" smtClean="0">
                <a:solidFill>
                  <a:schemeClr val="tx1"/>
                </a:solidFill>
                <a:latin typeface="+mn-lt"/>
                <a:ea typeface="+mn-ea"/>
                <a:cs typeface="+mn-cs"/>
              </a:rPr>
              <a:t>B. The resulting expression of type I IFNs, </a:t>
            </a:r>
            <a:r>
              <a:rPr lang="en-US" sz="1200" b="0" i="0" kern="1200" dirty="0" err="1" smtClean="0">
                <a:solidFill>
                  <a:schemeClr val="tx1"/>
                </a:solidFill>
                <a:latin typeface="+mn-lt"/>
                <a:ea typeface="+mn-ea"/>
                <a:cs typeface="+mn-cs"/>
              </a:rPr>
              <a:t>proinflammatory</a:t>
            </a:r>
            <a:r>
              <a:rPr lang="en-US" sz="1200" b="0" i="0" kern="1200" dirty="0" smtClean="0">
                <a:solidFill>
                  <a:schemeClr val="tx1"/>
                </a:solidFill>
                <a:latin typeface="+mn-lt"/>
                <a:ea typeface="+mn-ea"/>
                <a:cs typeface="+mn-cs"/>
              </a:rPr>
              <a:t> cytokines, and IFN-stimulated genes affect the innate immune response to confer pathogen resistance and enhance the adaptive immune response to infection.</a:t>
            </a:r>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Microbes may be ingested by different membrane receptors of phagocytes; some directly bind microbes, and others bind </a:t>
            </a:r>
            <a:r>
              <a:rPr lang="en-US" sz="1200" b="0" i="0" kern="1200" dirty="0" err="1" smtClean="0">
                <a:solidFill>
                  <a:schemeClr val="tx1"/>
                </a:solidFill>
                <a:latin typeface="+mn-lt"/>
                <a:ea typeface="+mn-ea"/>
                <a:cs typeface="+mn-cs"/>
              </a:rPr>
              <a:t>opsonized</a:t>
            </a:r>
            <a:r>
              <a:rPr lang="en-US" sz="1200" b="0" i="0" kern="1200" dirty="0" smtClean="0">
                <a:solidFill>
                  <a:schemeClr val="tx1"/>
                </a:solidFill>
                <a:latin typeface="+mn-lt"/>
                <a:ea typeface="+mn-ea"/>
                <a:cs typeface="+mn-cs"/>
              </a:rPr>
              <a:t> microbes. (Note that the Mac-1 </a:t>
            </a:r>
            <a:r>
              <a:rPr lang="en-US" sz="1200" b="0" i="0" kern="1200" dirty="0" err="1" smtClean="0">
                <a:solidFill>
                  <a:schemeClr val="tx1"/>
                </a:solidFill>
                <a:latin typeface="+mn-lt"/>
                <a:ea typeface="+mn-ea"/>
                <a:cs typeface="+mn-cs"/>
              </a:rPr>
              <a:t>integrin</a:t>
            </a:r>
            <a:r>
              <a:rPr lang="en-US" sz="1200" b="0" i="0" kern="1200" dirty="0" smtClean="0">
                <a:solidFill>
                  <a:schemeClr val="tx1"/>
                </a:solidFill>
                <a:latin typeface="+mn-lt"/>
                <a:ea typeface="+mn-ea"/>
                <a:cs typeface="+mn-cs"/>
              </a:rPr>
              <a:t> binds microbes </a:t>
            </a:r>
            <a:r>
              <a:rPr lang="en-US" sz="1200" b="0" i="0" kern="1200" dirty="0" err="1" smtClean="0">
                <a:solidFill>
                  <a:schemeClr val="tx1"/>
                </a:solidFill>
                <a:latin typeface="+mn-lt"/>
                <a:ea typeface="+mn-ea"/>
                <a:cs typeface="+mn-cs"/>
              </a:rPr>
              <a:t>opsonized</a:t>
            </a:r>
            <a:r>
              <a:rPr lang="en-US" sz="1200" b="0" i="0" kern="1200" dirty="0" smtClean="0">
                <a:solidFill>
                  <a:schemeClr val="tx1"/>
                </a:solidFill>
                <a:latin typeface="+mn-lt"/>
                <a:ea typeface="+mn-ea"/>
                <a:cs typeface="+mn-cs"/>
              </a:rPr>
              <a:t> with complement proteins, not shown.) The microbes are internalized into </a:t>
            </a:r>
            <a:r>
              <a:rPr lang="en-US" sz="1200" b="0" i="0" kern="1200" dirty="0" err="1" smtClean="0">
                <a:solidFill>
                  <a:schemeClr val="tx1"/>
                </a:solidFill>
                <a:latin typeface="+mn-lt"/>
                <a:ea typeface="+mn-ea"/>
                <a:cs typeface="+mn-cs"/>
              </a:rPr>
              <a:t>phagosomes</a:t>
            </a:r>
            <a:r>
              <a:rPr lang="en-US" sz="1200" b="0" i="0" kern="1200" dirty="0" smtClean="0">
                <a:solidFill>
                  <a:schemeClr val="tx1"/>
                </a:solidFill>
                <a:latin typeface="+mn-lt"/>
                <a:ea typeface="+mn-ea"/>
                <a:cs typeface="+mn-cs"/>
              </a:rPr>
              <a:t>, which fuse with </a:t>
            </a:r>
            <a:r>
              <a:rPr lang="en-US" sz="1200" b="0" i="0" kern="1200" dirty="0" err="1" smtClean="0">
                <a:solidFill>
                  <a:schemeClr val="tx1"/>
                </a:solidFill>
                <a:latin typeface="+mn-lt"/>
                <a:ea typeface="+mn-ea"/>
                <a:cs typeface="+mn-cs"/>
              </a:rPr>
              <a:t>lysosomes</a:t>
            </a:r>
            <a:r>
              <a:rPr lang="en-US" sz="1200" b="0" i="0" kern="1200" dirty="0" smtClean="0">
                <a:solidFill>
                  <a:schemeClr val="tx1"/>
                </a:solidFill>
                <a:latin typeface="+mn-lt"/>
                <a:ea typeface="+mn-ea"/>
                <a:cs typeface="+mn-cs"/>
              </a:rPr>
              <a:t> to form </a:t>
            </a:r>
            <a:r>
              <a:rPr lang="en-US" sz="1200" b="0" i="0" kern="1200" dirty="0" err="1" smtClean="0">
                <a:solidFill>
                  <a:schemeClr val="tx1"/>
                </a:solidFill>
                <a:latin typeface="+mn-lt"/>
                <a:ea typeface="+mn-ea"/>
                <a:cs typeface="+mn-cs"/>
              </a:rPr>
              <a:t>phagolysosomes</a:t>
            </a:r>
            <a:r>
              <a:rPr lang="en-US" sz="1200" b="0" i="0" kern="1200" dirty="0" smtClean="0">
                <a:solidFill>
                  <a:schemeClr val="tx1"/>
                </a:solidFill>
                <a:latin typeface="+mn-lt"/>
                <a:ea typeface="+mn-ea"/>
                <a:cs typeface="+mn-cs"/>
              </a:rPr>
              <a:t>, where the microbes are killed by reactive oxygen and nitrogen species and </a:t>
            </a:r>
            <a:r>
              <a:rPr lang="en-US" sz="1200" b="0" i="0" kern="1200" dirty="0" err="1" smtClean="0">
                <a:solidFill>
                  <a:schemeClr val="tx1"/>
                </a:solidFill>
                <a:latin typeface="+mn-lt"/>
                <a:ea typeface="+mn-ea"/>
                <a:cs typeface="+mn-cs"/>
              </a:rPr>
              <a:t>proteolytic</a:t>
            </a:r>
            <a:r>
              <a:rPr lang="en-US" sz="1200" b="0" i="0" kern="1200" dirty="0" smtClean="0">
                <a:solidFill>
                  <a:schemeClr val="tx1"/>
                </a:solidFill>
                <a:latin typeface="+mn-lt"/>
                <a:ea typeface="+mn-ea"/>
                <a:cs typeface="+mn-cs"/>
              </a:rPr>
              <a:t> enzymes. </a:t>
            </a:r>
            <a:r>
              <a:rPr lang="en-US" sz="1200" b="0" i="0" kern="1200" dirty="0" err="1" smtClean="0">
                <a:solidFill>
                  <a:schemeClr val="tx1"/>
                </a:solidFill>
                <a:latin typeface="+mn-lt"/>
                <a:ea typeface="+mn-ea"/>
                <a:cs typeface="+mn-cs"/>
              </a:rPr>
              <a:t>iNOS</a:t>
            </a:r>
            <a:r>
              <a:rPr lang="en-US" sz="1200" b="0" i="0" kern="1200" dirty="0" smtClean="0">
                <a:solidFill>
                  <a:schemeClr val="tx1"/>
                </a:solidFill>
                <a:latin typeface="+mn-lt"/>
                <a:ea typeface="+mn-ea"/>
                <a:cs typeface="+mn-cs"/>
              </a:rPr>
              <a:t>, inducible nitric oxide </a:t>
            </a:r>
            <a:r>
              <a:rPr lang="en-US" sz="1200" b="0" i="0" kern="1200" dirty="0" err="1" smtClean="0">
                <a:solidFill>
                  <a:schemeClr val="tx1"/>
                </a:solidFill>
                <a:latin typeface="+mn-lt"/>
                <a:ea typeface="+mn-ea"/>
                <a:cs typeface="+mn-cs"/>
              </a:rPr>
              <a:t>synthase</a:t>
            </a:r>
            <a:r>
              <a:rPr lang="en-US" sz="1200" b="0" i="0" kern="1200" dirty="0" smtClean="0">
                <a:solidFill>
                  <a:schemeClr val="tx1"/>
                </a:solidFill>
                <a:latin typeface="+mn-lt"/>
                <a:ea typeface="+mn-ea"/>
                <a:cs typeface="+mn-cs"/>
              </a:rPr>
              <a:t>; NO, nitric oxide; ROS, reactive oxygen species.</a:t>
            </a:r>
            <a:endParaRPr lang="lv-LV" sz="1200" b="0" i="0" kern="1200" dirty="0" smtClean="0">
              <a:solidFill>
                <a:schemeClr val="tx1"/>
              </a:solidFill>
              <a:latin typeface="+mn-lt"/>
              <a:ea typeface="+mn-ea"/>
              <a:cs typeface="+mn-cs"/>
            </a:endParaRPr>
          </a:p>
          <a:p>
            <a:endParaRPr lang="lv-LV" sz="1200" b="0" i="0" kern="1200" dirty="0" smtClean="0">
              <a:solidFill>
                <a:schemeClr val="tx1"/>
              </a:solidFill>
              <a:latin typeface="+mn-lt"/>
              <a:ea typeface="+mn-ea"/>
              <a:cs typeface="+mn-cs"/>
            </a:endParaRPr>
          </a:p>
          <a:p>
            <a:pPr marL="457200" indent="-457200">
              <a:spcBef>
                <a:spcPct val="35000"/>
              </a:spcBef>
            </a:pPr>
            <a:r>
              <a:rPr lang="en-US" sz="1200" u="sng" dirty="0" smtClean="0"/>
              <a:t>Key Concepts related to </a:t>
            </a:r>
            <a:r>
              <a:rPr lang="en-US" sz="1200" u="sng" dirty="0" err="1" smtClean="0"/>
              <a:t>phagocytosis</a:t>
            </a:r>
            <a:r>
              <a:rPr lang="en-US" sz="1200" u="sng" dirty="0" smtClean="0"/>
              <a:t>:</a:t>
            </a:r>
          </a:p>
          <a:p>
            <a:pPr marL="457200" indent="-457200">
              <a:spcBef>
                <a:spcPct val="35000"/>
              </a:spcBef>
              <a:buFont typeface="Arial" charset="0"/>
              <a:buAutoNum type="arabicPeriod"/>
            </a:pPr>
            <a:r>
              <a:rPr lang="en-US" sz="1200" u="sng" dirty="0" err="1" smtClean="0"/>
              <a:t>Opsonization</a:t>
            </a:r>
            <a:r>
              <a:rPr lang="en-US" sz="1200" u="sng" dirty="0" smtClean="0"/>
              <a:t>:</a:t>
            </a:r>
            <a:r>
              <a:rPr lang="en-US" sz="1200" dirty="0" smtClean="0"/>
              <a:t>  soluble immune recognition elements tag a particle for </a:t>
            </a:r>
            <a:r>
              <a:rPr lang="en-US" sz="1200" dirty="0" err="1" smtClean="0"/>
              <a:t>phagocytosis</a:t>
            </a:r>
            <a:r>
              <a:rPr lang="en-US" sz="1200" dirty="0" smtClean="0"/>
              <a:t> (</a:t>
            </a:r>
            <a:r>
              <a:rPr lang="en-US" sz="1200" dirty="0" err="1" smtClean="0"/>
              <a:t>opsonins</a:t>
            </a:r>
            <a:r>
              <a:rPr lang="en-US" sz="1200" dirty="0" smtClean="0"/>
              <a:t> include: </a:t>
            </a:r>
            <a:r>
              <a:rPr lang="en-US" sz="1200" dirty="0" err="1" smtClean="0"/>
              <a:t>IgG</a:t>
            </a:r>
            <a:r>
              <a:rPr lang="en-US" sz="1200" dirty="0" smtClean="0"/>
              <a:t>, C3b, Mannose-binding </a:t>
            </a:r>
            <a:r>
              <a:rPr lang="en-US" sz="1200" dirty="0" err="1" smtClean="0"/>
              <a:t>lectin</a:t>
            </a:r>
            <a:r>
              <a:rPr lang="en-US" sz="1200" dirty="0" smtClean="0"/>
              <a:t>, etc.)</a:t>
            </a:r>
          </a:p>
          <a:p>
            <a:pPr marL="457200" indent="-457200">
              <a:spcBef>
                <a:spcPct val="35000"/>
              </a:spcBef>
              <a:buFont typeface="Arial" charset="0"/>
              <a:buAutoNum type="arabicPeriod"/>
            </a:pPr>
            <a:r>
              <a:rPr lang="en-US" sz="1200" dirty="0" smtClean="0"/>
              <a:t>Interferon-</a:t>
            </a:r>
            <a:r>
              <a:rPr lang="en-US" sz="1200" dirty="0" smtClean="0">
                <a:latin typeface="Symbol" pitchFamily="1" charset="2"/>
                <a:sym typeface="Symbol" pitchFamily="1" charset="2"/>
              </a:rPr>
              <a:t></a:t>
            </a:r>
            <a:r>
              <a:rPr lang="en-US" sz="1200" dirty="0" smtClean="0"/>
              <a:t> from NK cell or Th1 cell promotes killing of internalized microbes by </a:t>
            </a:r>
            <a:r>
              <a:rPr lang="en-US" sz="1200" dirty="0" err="1" smtClean="0"/>
              <a:t>monocytes</a:t>
            </a:r>
            <a:r>
              <a:rPr lang="en-US" sz="1200" dirty="0" smtClean="0"/>
              <a:t>/macrophages</a:t>
            </a:r>
          </a:p>
          <a:p>
            <a:pPr marL="457200" indent="-457200">
              <a:spcBef>
                <a:spcPct val="35000"/>
              </a:spcBef>
              <a:buFont typeface="Arial" charset="0"/>
              <a:buAutoNum type="arabicPeriod"/>
            </a:pPr>
            <a:r>
              <a:rPr lang="en-US" sz="1200" dirty="0" smtClean="0"/>
              <a:t>Killing mechanisms: ROI, NO, proteases, anti-microbial peptides</a:t>
            </a:r>
          </a:p>
          <a:p>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Natural anti-microbial expression in the human </a:t>
            </a:r>
            <a:r>
              <a:rPr lang="en-US" sz="1200" b="0" i="0" kern="1200" dirty="0" err="1" smtClean="0">
                <a:solidFill>
                  <a:schemeClr val="tx1"/>
                </a:solidFill>
                <a:latin typeface="+mn-lt"/>
                <a:ea typeface="+mn-ea"/>
                <a:cs typeface="+mn-cs"/>
              </a:rPr>
              <a:t>neutrophil</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Neutrophils</a:t>
            </a:r>
            <a:r>
              <a:rPr lang="en-US" sz="1200" b="0" i="0" kern="1200" dirty="0" smtClean="0">
                <a:solidFill>
                  <a:schemeClr val="tx1"/>
                </a:solidFill>
                <a:latin typeface="+mn-lt"/>
                <a:ea typeface="+mn-ea"/>
                <a:cs typeface="+mn-cs"/>
              </a:rPr>
              <a:t> contain two types of granules that contain natural anti-</a:t>
            </a:r>
            <a:r>
              <a:rPr lang="en-US" sz="1200" b="0" i="0" kern="1200" dirty="0" err="1" smtClean="0">
                <a:solidFill>
                  <a:schemeClr val="tx1"/>
                </a:solidFill>
                <a:latin typeface="+mn-lt"/>
                <a:ea typeface="+mn-ea"/>
                <a:cs typeface="+mn-cs"/>
              </a:rPr>
              <a:t>microbials</a:t>
            </a:r>
            <a:r>
              <a:rPr lang="en-US" sz="1200" b="0" i="0" kern="1200" dirty="0" smtClean="0">
                <a:solidFill>
                  <a:schemeClr val="tx1"/>
                </a:solidFill>
                <a:latin typeface="+mn-lt"/>
                <a:ea typeface="+mn-ea"/>
                <a:cs typeface="+mn-cs"/>
              </a:rPr>
              <a:t>. The </a:t>
            </a:r>
            <a:r>
              <a:rPr lang="en-US" sz="1200" b="0" i="0" kern="1200" dirty="0" err="1" smtClean="0">
                <a:solidFill>
                  <a:schemeClr val="tx1"/>
                </a:solidFill>
                <a:latin typeface="+mn-lt"/>
                <a:ea typeface="+mn-ea"/>
                <a:cs typeface="+mn-cs"/>
              </a:rPr>
              <a:t>azurophil</a:t>
            </a:r>
            <a:r>
              <a:rPr lang="en-US" sz="1200" b="0" i="0" kern="1200" dirty="0" smtClean="0">
                <a:solidFill>
                  <a:schemeClr val="tx1"/>
                </a:solidFill>
                <a:latin typeface="+mn-lt"/>
                <a:ea typeface="+mn-ea"/>
                <a:cs typeface="+mn-cs"/>
              </a:rPr>
              <a:t> granules contain </a:t>
            </a:r>
            <a:r>
              <a:rPr lang="el-GR" sz="1200" b="0" i="0" kern="1200" dirty="0" smtClean="0">
                <a:solidFill>
                  <a:schemeClr val="tx1"/>
                </a:solidFill>
                <a:latin typeface="+mn-lt"/>
                <a:ea typeface="+mn-ea"/>
                <a:cs typeface="+mn-cs"/>
              </a:rPr>
              <a:t>α-</a:t>
            </a:r>
            <a:r>
              <a:rPr lang="en-US" sz="1200" b="0" i="0" kern="1200" dirty="0" err="1" smtClean="0">
                <a:solidFill>
                  <a:schemeClr val="tx1"/>
                </a:solidFill>
                <a:latin typeface="+mn-lt"/>
                <a:ea typeface="+mn-ea"/>
                <a:cs typeface="+mn-cs"/>
              </a:rPr>
              <a:t>defensins</a:t>
            </a:r>
            <a:r>
              <a:rPr lang="en-US" sz="1200" b="0" i="0" kern="1200" dirty="0" smtClean="0">
                <a:solidFill>
                  <a:schemeClr val="tx1"/>
                </a:solidFill>
                <a:latin typeface="+mn-lt"/>
                <a:ea typeface="+mn-ea"/>
                <a:cs typeface="+mn-cs"/>
              </a:rPr>
              <a:t> while specific granules contain </a:t>
            </a:r>
            <a:r>
              <a:rPr lang="en-US" sz="1200" b="0" i="0" kern="1200" dirty="0" err="1" smtClean="0">
                <a:solidFill>
                  <a:schemeClr val="tx1"/>
                </a:solidFill>
                <a:latin typeface="+mn-lt"/>
                <a:ea typeface="+mn-ea"/>
                <a:cs typeface="+mn-cs"/>
              </a:rPr>
              <a:t>lactoferrin</a:t>
            </a:r>
            <a:r>
              <a:rPr lang="en-US" sz="1200" b="0" i="0" kern="1200" dirty="0" smtClean="0">
                <a:solidFill>
                  <a:schemeClr val="tx1"/>
                </a:solidFill>
                <a:latin typeface="+mn-lt"/>
                <a:ea typeface="+mn-ea"/>
                <a:cs typeface="+mn-cs"/>
              </a:rPr>
              <a:t> and the </a:t>
            </a:r>
            <a:r>
              <a:rPr lang="en-US" sz="1200" b="0" i="0" kern="1200" dirty="0" err="1" smtClean="0">
                <a:solidFill>
                  <a:schemeClr val="tx1"/>
                </a:solidFill>
                <a:latin typeface="+mn-lt"/>
                <a:ea typeface="+mn-ea"/>
                <a:cs typeface="+mn-cs"/>
              </a:rPr>
              <a:t>cathelicidin</a:t>
            </a:r>
            <a:r>
              <a:rPr lang="en-US" sz="1200" b="0" i="0" kern="1200" dirty="0" smtClean="0">
                <a:solidFill>
                  <a:schemeClr val="tx1"/>
                </a:solidFill>
                <a:latin typeface="+mn-lt"/>
                <a:ea typeface="+mn-ea"/>
                <a:cs typeface="+mn-cs"/>
              </a:rPr>
              <a:t>, hCAP-18. </a:t>
            </a:r>
            <a:r>
              <a:rPr lang="en-US" sz="1200" b="0" i="0" kern="1200" dirty="0" err="1" smtClean="0">
                <a:solidFill>
                  <a:schemeClr val="tx1"/>
                </a:solidFill>
                <a:latin typeface="+mn-lt"/>
                <a:ea typeface="+mn-ea"/>
                <a:cs typeface="+mn-cs"/>
              </a:rPr>
              <a:t>Lysozyme</a:t>
            </a:r>
            <a:r>
              <a:rPr lang="en-US" sz="1200" b="0" i="0" kern="1200" dirty="0" smtClean="0">
                <a:solidFill>
                  <a:schemeClr val="tx1"/>
                </a:solidFill>
                <a:latin typeface="+mn-lt"/>
                <a:ea typeface="+mn-ea"/>
                <a:cs typeface="+mn-cs"/>
              </a:rPr>
              <a:t> is present in both granule types.</a:t>
            </a:r>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Natural anti-microbial expression in the human </a:t>
            </a:r>
            <a:r>
              <a:rPr lang="en-US" sz="1200" b="0" i="0" kern="1200" dirty="0" err="1" smtClean="0">
                <a:solidFill>
                  <a:schemeClr val="tx1"/>
                </a:solidFill>
                <a:latin typeface="+mn-lt"/>
                <a:ea typeface="+mn-ea"/>
                <a:cs typeface="+mn-cs"/>
              </a:rPr>
              <a:t>neutrophil</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Neutrophils</a:t>
            </a:r>
            <a:r>
              <a:rPr lang="en-US" sz="1200" b="0" i="0" kern="1200" dirty="0" smtClean="0">
                <a:solidFill>
                  <a:schemeClr val="tx1"/>
                </a:solidFill>
                <a:latin typeface="+mn-lt"/>
                <a:ea typeface="+mn-ea"/>
                <a:cs typeface="+mn-cs"/>
              </a:rPr>
              <a:t> contain two types of granules that contain natural anti-</a:t>
            </a:r>
            <a:r>
              <a:rPr lang="en-US" sz="1200" b="0" i="0" kern="1200" dirty="0" err="1" smtClean="0">
                <a:solidFill>
                  <a:schemeClr val="tx1"/>
                </a:solidFill>
                <a:latin typeface="+mn-lt"/>
                <a:ea typeface="+mn-ea"/>
                <a:cs typeface="+mn-cs"/>
              </a:rPr>
              <a:t>microbials</a:t>
            </a:r>
            <a:r>
              <a:rPr lang="en-US" sz="1200" b="0" i="0" kern="1200" dirty="0" smtClean="0">
                <a:solidFill>
                  <a:schemeClr val="tx1"/>
                </a:solidFill>
                <a:latin typeface="+mn-lt"/>
                <a:ea typeface="+mn-ea"/>
                <a:cs typeface="+mn-cs"/>
              </a:rPr>
              <a:t>. The </a:t>
            </a:r>
            <a:r>
              <a:rPr lang="en-US" sz="1200" b="0" i="0" kern="1200" dirty="0" err="1" smtClean="0">
                <a:solidFill>
                  <a:schemeClr val="tx1"/>
                </a:solidFill>
                <a:latin typeface="+mn-lt"/>
                <a:ea typeface="+mn-ea"/>
                <a:cs typeface="+mn-cs"/>
              </a:rPr>
              <a:t>azurophil</a:t>
            </a:r>
            <a:r>
              <a:rPr lang="en-US" sz="1200" b="0" i="0" kern="1200" dirty="0" smtClean="0">
                <a:solidFill>
                  <a:schemeClr val="tx1"/>
                </a:solidFill>
                <a:latin typeface="+mn-lt"/>
                <a:ea typeface="+mn-ea"/>
                <a:cs typeface="+mn-cs"/>
              </a:rPr>
              <a:t> granules contain </a:t>
            </a:r>
            <a:r>
              <a:rPr lang="el-GR" sz="1200" b="0" i="0" kern="1200" dirty="0" smtClean="0">
                <a:solidFill>
                  <a:schemeClr val="tx1"/>
                </a:solidFill>
                <a:latin typeface="+mn-lt"/>
                <a:ea typeface="+mn-ea"/>
                <a:cs typeface="+mn-cs"/>
              </a:rPr>
              <a:t>α-</a:t>
            </a:r>
            <a:r>
              <a:rPr lang="en-US" sz="1200" b="0" i="0" kern="1200" dirty="0" err="1" smtClean="0">
                <a:solidFill>
                  <a:schemeClr val="tx1"/>
                </a:solidFill>
                <a:latin typeface="+mn-lt"/>
                <a:ea typeface="+mn-ea"/>
                <a:cs typeface="+mn-cs"/>
              </a:rPr>
              <a:t>defensins</a:t>
            </a:r>
            <a:r>
              <a:rPr lang="en-US" sz="1200" b="0" i="0" kern="1200" dirty="0" smtClean="0">
                <a:solidFill>
                  <a:schemeClr val="tx1"/>
                </a:solidFill>
                <a:latin typeface="+mn-lt"/>
                <a:ea typeface="+mn-ea"/>
                <a:cs typeface="+mn-cs"/>
              </a:rPr>
              <a:t> while specific granules contain </a:t>
            </a:r>
            <a:r>
              <a:rPr lang="en-US" sz="1200" b="0" i="0" kern="1200" dirty="0" err="1" smtClean="0">
                <a:solidFill>
                  <a:schemeClr val="tx1"/>
                </a:solidFill>
                <a:latin typeface="+mn-lt"/>
                <a:ea typeface="+mn-ea"/>
                <a:cs typeface="+mn-cs"/>
              </a:rPr>
              <a:t>lactoferrin</a:t>
            </a:r>
            <a:r>
              <a:rPr lang="en-US" sz="1200" b="0" i="0" kern="1200" dirty="0" smtClean="0">
                <a:solidFill>
                  <a:schemeClr val="tx1"/>
                </a:solidFill>
                <a:latin typeface="+mn-lt"/>
                <a:ea typeface="+mn-ea"/>
                <a:cs typeface="+mn-cs"/>
              </a:rPr>
              <a:t> and the </a:t>
            </a:r>
            <a:r>
              <a:rPr lang="en-US" sz="1200" b="0" i="0" kern="1200" dirty="0" err="1" smtClean="0">
                <a:solidFill>
                  <a:schemeClr val="tx1"/>
                </a:solidFill>
                <a:latin typeface="+mn-lt"/>
                <a:ea typeface="+mn-ea"/>
                <a:cs typeface="+mn-cs"/>
              </a:rPr>
              <a:t>cathelicidin</a:t>
            </a:r>
            <a:r>
              <a:rPr lang="en-US" sz="1200" b="0" i="0" kern="1200" dirty="0" smtClean="0">
                <a:solidFill>
                  <a:schemeClr val="tx1"/>
                </a:solidFill>
                <a:latin typeface="+mn-lt"/>
                <a:ea typeface="+mn-ea"/>
                <a:cs typeface="+mn-cs"/>
              </a:rPr>
              <a:t>, hCAP-18. </a:t>
            </a:r>
            <a:r>
              <a:rPr lang="en-US" sz="1200" b="0" i="0" kern="1200" dirty="0" err="1" smtClean="0">
                <a:solidFill>
                  <a:schemeClr val="tx1"/>
                </a:solidFill>
                <a:latin typeface="+mn-lt"/>
                <a:ea typeface="+mn-ea"/>
                <a:cs typeface="+mn-cs"/>
              </a:rPr>
              <a:t>Lysozyme</a:t>
            </a:r>
            <a:r>
              <a:rPr lang="en-US" sz="1200" b="0" i="0" kern="1200" dirty="0" smtClean="0">
                <a:solidFill>
                  <a:schemeClr val="tx1"/>
                </a:solidFill>
                <a:latin typeface="+mn-lt"/>
                <a:ea typeface="+mn-ea"/>
                <a:cs typeface="+mn-cs"/>
              </a:rPr>
              <a:t> is present in both granule types.</a:t>
            </a:r>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Macrophages are activated by microbial products such as LPS and by NK cell–derived IFN-γ (described earlier in the chapter). The process of macrophage activation leads to the activation of transcription factors, the transcription of various genes, and the synthesis of proteins that mediate the functions of these cells. In adaptive cell-mediated immunity, macrophages are activated by stimuli from T lymphocytes (CD40 </a:t>
            </a:r>
            <a:r>
              <a:rPr lang="en-US" sz="1200" b="0" i="0" kern="1200" dirty="0" err="1" smtClean="0">
                <a:solidFill>
                  <a:schemeClr val="tx1"/>
                </a:solidFill>
                <a:latin typeface="+mn-lt"/>
                <a:ea typeface="+mn-ea"/>
                <a:cs typeface="+mn-cs"/>
              </a:rPr>
              <a:t>ligand</a:t>
            </a:r>
            <a:r>
              <a:rPr lang="en-US" sz="1200" b="0" i="0" kern="1200" dirty="0" smtClean="0">
                <a:solidFill>
                  <a:schemeClr val="tx1"/>
                </a:solidFill>
                <a:latin typeface="+mn-lt"/>
                <a:ea typeface="+mn-ea"/>
                <a:cs typeface="+mn-cs"/>
              </a:rPr>
              <a:t> and IFN-γ) and respond in essentially the same way</a:t>
            </a:r>
            <a:endParaRPr lang="en-US" dirty="0" smtClean="0"/>
          </a:p>
          <a:p>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Subsets of activated macrophages. Different stimuli activate </a:t>
            </a:r>
            <a:r>
              <a:rPr lang="en-US" sz="1200" b="0" i="0" kern="1200" dirty="0" err="1" smtClean="0">
                <a:solidFill>
                  <a:schemeClr val="tx1"/>
                </a:solidFill>
                <a:latin typeface="+mn-lt"/>
                <a:ea typeface="+mn-ea"/>
                <a:cs typeface="+mn-cs"/>
              </a:rPr>
              <a:t>monocytes</a:t>
            </a:r>
            <a:r>
              <a:rPr lang="en-US" sz="1200" b="0" i="0" kern="1200" dirty="0" smtClean="0">
                <a:solidFill>
                  <a:schemeClr val="tx1"/>
                </a:solidFill>
                <a:latin typeface="+mn-lt"/>
                <a:ea typeface="+mn-ea"/>
                <a:cs typeface="+mn-cs"/>
              </a:rPr>
              <a:t>-macrophages to develop into functionally distinct populations. Classically activated macrophages are induced by microbial products and cytokines, particularly IFN-γ, and are </a:t>
            </a:r>
            <a:r>
              <a:rPr lang="en-US" sz="1200" b="0" i="0" kern="1200" dirty="0" err="1" smtClean="0">
                <a:solidFill>
                  <a:schemeClr val="tx1"/>
                </a:solidFill>
                <a:latin typeface="+mn-lt"/>
                <a:ea typeface="+mn-ea"/>
                <a:cs typeface="+mn-cs"/>
              </a:rPr>
              <a:t>microbicidal</a:t>
            </a:r>
            <a:r>
              <a:rPr lang="en-US" sz="1200" b="0" i="0" kern="1200" dirty="0" smtClean="0">
                <a:solidFill>
                  <a:schemeClr val="tx1"/>
                </a:solidFill>
                <a:latin typeface="+mn-lt"/>
                <a:ea typeface="+mn-ea"/>
                <a:cs typeface="+mn-cs"/>
              </a:rPr>
              <a:t> and involved in potentially harmful inflammation. Alternatively activated macrophages are induced by IL-4 and IL-13 produced by T</a:t>
            </a:r>
            <a:r>
              <a:rPr lang="en-US" sz="1200" b="0" i="0" kern="1200" baseline="-25000" dirty="0" smtClean="0">
                <a:solidFill>
                  <a:schemeClr val="tx1"/>
                </a:solidFill>
                <a:latin typeface="+mn-lt"/>
                <a:ea typeface="+mn-ea"/>
                <a:cs typeface="+mn-cs"/>
              </a:rPr>
              <a:t>H</a:t>
            </a:r>
            <a:r>
              <a:rPr lang="en-US" sz="1200" b="0" i="0" kern="1200" dirty="0" smtClean="0">
                <a:solidFill>
                  <a:schemeClr val="tx1"/>
                </a:solidFill>
                <a:latin typeface="+mn-lt"/>
                <a:ea typeface="+mn-ea"/>
                <a:cs typeface="+mn-cs"/>
              </a:rPr>
              <a:t>2 cells and other leukocytes and are important in tissue repair and fibrosis.</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28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 The </a:t>
            </a:r>
            <a:r>
              <a:rPr lang="en-US" sz="1200" b="0" i="0" kern="1200" dirty="0" err="1" smtClean="0">
                <a:solidFill>
                  <a:schemeClr val="tx1"/>
                </a:solidFill>
                <a:latin typeface="+mn-lt"/>
                <a:ea typeface="+mn-ea"/>
                <a:cs typeface="+mn-cs"/>
              </a:rPr>
              <a:t>integrins</a:t>
            </a:r>
            <a:r>
              <a:rPr lang="en-US" sz="1200" b="0" i="0" kern="1200" dirty="0" smtClean="0">
                <a:solidFill>
                  <a:schemeClr val="tx1"/>
                </a:solidFill>
                <a:latin typeface="+mn-lt"/>
                <a:ea typeface="+mn-ea"/>
                <a:cs typeface="+mn-cs"/>
              </a:rPr>
              <a:t> on blood leukocytes are normally in a low-affinity state. If a leukocyte comes close to endothelial cells, such as when </a:t>
            </a:r>
            <a:r>
              <a:rPr lang="en-US" sz="1200" b="0" i="0" kern="1200" dirty="0" err="1" smtClean="0">
                <a:solidFill>
                  <a:schemeClr val="tx1"/>
                </a:solidFill>
                <a:latin typeface="+mn-lt"/>
                <a:ea typeface="+mn-ea"/>
                <a:cs typeface="+mn-cs"/>
              </a:rPr>
              <a:t>selectin</a:t>
            </a:r>
            <a:r>
              <a:rPr lang="en-US" sz="1200" b="0" i="0" kern="1200" dirty="0" smtClean="0">
                <a:solidFill>
                  <a:schemeClr val="tx1"/>
                </a:solidFill>
                <a:latin typeface="+mn-lt"/>
                <a:ea typeface="+mn-ea"/>
                <a:cs typeface="+mn-cs"/>
              </a:rPr>
              <a:t>-dependent rolling of leukocytes occurs, then </a:t>
            </a:r>
            <a:r>
              <a:rPr lang="en-US" sz="1200" b="0" i="0" kern="1200" dirty="0" err="1" smtClean="0">
                <a:solidFill>
                  <a:schemeClr val="tx1"/>
                </a:solidFill>
                <a:latin typeface="+mn-lt"/>
                <a:ea typeface="+mn-ea"/>
                <a:cs typeface="+mn-cs"/>
              </a:rPr>
              <a:t>chemokines</a:t>
            </a:r>
            <a:r>
              <a:rPr lang="en-US" sz="1200" b="0" i="0" kern="1200" dirty="0" smtClean="0">
                <a:solidFill>
                  <a:schemeClr val="tx1"/>
                </a:solidFill>
                <a:latin typeface="+mn-lt"/>
                <a:ea typeface="+mn-ea"/>
                <a:cs typeface="+mn-cs"/>
              </a:rPr>
              <a:t> displayed on the endothelial surface can bind </a:t>
            </a:r>
            <a:r>
              <a:rPr lang="en-US" sz="1200" b="0" i="0" kern="1200" dirty="0" err="1" smtClean="0">
                <a:solidFill>
                  <a:schemeClr val="tx1"/>
                </a:solidFill>
                <a:latin typeface="+mn-lt"/>
                <a:ea typeface="+mn-ea"/>
                <a:cs typeface="+mn-cs"/>
              </a:rPr>
              <a:t>chemokine</a:t>
            </a:r>
            <a:r>
              <a:rPr lang="en-US" sz="1200" b="0" i="0" kern="1200" dirty="0" smtClean="0">
                <a:solidFill>
                  <a:schemeClr val="tx1"/>
                </a:solidFill>
                <a:latin typeface="+mn-lt"/>
                <a:ea typeface="+mn-ea"/>
                <a:cs typeface="+mn-cs"/>
              </a:rPr>
              <a:t> receptors on the leukocyte. </a:t>
            </a:r>
            <a:r>
              <a:rPr lang="en-US" sz="1200" b="0" i="0" kern="1200" dirty="0" err="1" smtClean="0">
                <a:solidFill>
                  <a:schemeClr val="tx1"/>
                </a:solidFill>
                <a:latin typeface="+mn-lt"/>
                <a:ea typeface="+mn-ea"/>
                <a:cs typeface="+mn-cs"/>
              </a:rPr>
              <a:t>Chemokine</a:t>
            </a:r>
            <a:r>
              <a:rPr lang="en-US" sz="1200" b="0" i="0" kern="1200" dirty="0" smtClean="0">
                <a:solidFill>
                  <a:schemeClr val="tx1"/>
                </a:solidFill>
                <a:latin typeface="+mn-lt"/>
                <a:ea typeface="+mn-ea"/>
                <a:cs typeface="+mn-cs"/>
              </a:rPr>
              <a:t> receptor signaling then occurs, which activates the leukocyte </a:t>
            </a:r>
            <a:r>
              <a:rPr lang="en-US" sz="1200" b="0" i="0" kern="1200" dirty="0" err="1" smtClean="0">
                <a:solidFill>
                  <a:schemeClr val="tx1"/>
                </a:solidFill>
                <a:latin typeface="+mn-lt"/>
                <a:ea typeface="+mn-ea"/>
                <a:cs typeface="+mn-cs"/>
              </a:rPr>
              <a:t>integrins</a:t>
            </a:r>
            <a:r>
              <a:rPr lang="en-US" sz="1200" b="0" i="0" kern="1200" dirty="0" smtClean="0">
                <a:solidFill>
                  <a:schemeClr val="tx1"/>
                </a:solidFill>
                <a:latin typeface="+mn-lt"/>
                <a:ea typeface="+mn-ea"/>
                <a:cs typeface="+mn-cs"/>
              </a:rPr>
              <a:t>, increasing their affinity for their </a:t>
            </a:r>
            <a:r>
              <a:rPr lang="en-US" sz="1200" b="0" i="0" kern="1200" dirty="0" err="1" smtClean="0">
                <a:solidFill>
                  <a:schemeClr val="tx1"/>
                </a:solidFill>
                <a:latin typeface="+mn-lt"/>
                <a:ea typeface="+mn-ea"/>
                <a:cs typeface="+mn-cs"/>
              </a:rPr>
              <a:t>ligands</a:t>
            </a:r>
            <a:r>
              <a:rPr lang="en-US" sz="1200" b="0" i="0" kern="1200" dirty="0" smtClean="0">
                <a:solidFill>
                  <a:schemeClr val="tx1"/>
                </a:solidFill>
                <a:latin typeface="+mn-lt"/>
                <a:ea typeface="+mn-ea"/>
                <a:cs typeface="+mn-cs"/>
              </a:rPr>
              <a:t> on the endothelial cells. </a:t>
            </a:r>
            <a:r>
              <a:rPr lang="en-US" sz="1200" b="1" i="0" kern="1200" dirty="0" smtClean="0">
                <a:solidFill>
                  <a:schemeClr val="tx1"/>
                </a:solidFill>
                <a:latin typeface="+mn-lt"/>
                <a:ea typeface="+mn-ea"/>
                <a:cs typeface="+mn-cs"/>
              </a:rPr>
              <a:t>B,</a:t>
            </a:r>
            <a:r>
              <a:rPr lang="en-US" sz="1200" b="0" i="0" kern="1200" dirty="0" smtClean="0">
                <a:solidFill>
                  <a:schemeClr val="tx1"/>
                </a:solidFill>
                <a:latin typeface="+mn-lt"/>
                <a:ea typeface="+mn-ea"/>
                <a:cs typeface="+mn-cs"/>
              </a:rPr>
              <a:t> Ribbon diagrams are shown of bent and extended conformations of a leukocyte </a:t>
            </a:r>
            <a:r>
              <a:rPr lang="en-US" sz="1200" b="0" i="0" kern="1200" dirty="0" err="1" smtClean="0">
                <a:solidFill>
                  <a:schemeClr val="tx1"/>
                </a:solidFill>
                <a:latin typeface="+mn-lt"/>
                <a:ea typeface="+mn-ea"/>
                <a:cs typeface="+mn-cs"/>
              </a:rPr>
              <a:t>integrin</a:t>
            </a:r>
            <a:r>
              <a:rPr lang="en-US" sz="1200" b="0" i="0" kern="1200" dirty="0" smtClean="0">
                <a:solidFill>
                  <a:schemeClr val="tx1"/>
                </a:solidFill>
                <a:latin typeface="+mn-lt"/>
                <a:ea typeface="+mn-ea"/>
                <a:cs typeface="+mn-cs"/>
              </a:rPr>
              <a:t>, corresponding to low- and high-affinity states, respectively.</a:t>
            </a:r>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29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30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32</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 Natural killer (NK) cells are tolerant to healthy host cells, as the strength of the activating signals they receive on encountering these cells is dampened by the engagement of inhibitory receptors (tolerance). </a:t>
            </a:r>
            <a:r>
              <a:rPr lang="en-US" sz="1200" b="1" i="0" kern="1200" dirty="0" smtClean="0">
                <a:solidFill>
                  <a:schemeClr val="tx1"/>
                </a:solidFill>
                <a:latin typeface="+mn-lt"/>
                <a:ea typeface="+mn-ea"/>
                <a:cs typeface="+mn-cs"/>
              </a:rPr>
              <a:t>b</a:t>
            </a:r>
            <a:r>
              <a:rPr lang="en-US" sz="1200" b="0" i="0" kern="1200" dirty="0" smtClean="0">
                <a:solidFill>
                  <a:schemeClr val="tx1"/>
                </a:solidFill>
                <a:latin typeface="+mn-lt"/>
                <a:ea typeface="+mn-ea"/>
                <a:cs typeface="+mn-cs"/>
              </a:rPr>
              <a:t> | </a:t>
            </a:r>
            <a:r>
              <a:rPr lang="en-US" sz="1200" b="0" i="0" kern="1200" dirty="0" err="1" smtClean="0">
                <a:solidFill>
                  <a:schemeClr val="tx1"/>
                </a:solidFill>
                <a:latin typeface="+mn-lt"/>
                <a:ea typeface="+mn-ea"/>
                <a:cs typeface="+mn-cs"/>
              </a:rPr>
              <a:t>Tumour</a:t>
            </a:r>
            <a:r>
              <a:rPr lang="en-US" sz="1200" b="0" i="0" kern="1200" dirty="0" smtClean="0">
                <a:solidFill>
                  <a:schemeClr val="tx1"/>
                </a:solidFill>
                <a:latin typeface="+mn-lt"/>
                <a:ea typeface="+mn-ea"/>
                <a:cs typeface="+mn-cs"/>
              </a:rPr>
              <a:t> cells may lose expression of MHC class I molecules. NK cells become activated in response to these cells, as they are no longer held in check by the inhibitory signal delivered by MHC class I molecule engagement. This is known as 'missing-self' triggering of NK cell activation. </a:t>
            </a:r>
            <a:r>
              <a:rPr lang="en-US" sz="1200" b="1" i="0" kern="1200" dirty="0" smtClean="0">
                <a:solidFill>
                  <a:schemeClr val="tx1"/>
                </a:solidFill>
                <a:latin typeface="+mn-lt"/>
                <a:ea typeface="+mn-ea"/>
                <a:cs typeface="+mn-cs"/>
              </a:rPr>
              <a:t>c</a:t>
            </a:r>
            <a:r>
              <a:rPr lang="en-US" sz="1200" b="0" i="0" kern="1200" dirty="0" smtClean="0">
                <a:solidFill>
                  <a:schemeClr val="tx1"/>
                </a:solidFill>
                <a:latin typeface="+mn-lt"/>
                <a:ea typeface="+mn-ea"/>
                <a:cs typeface="+mn-cs"/>
              </a:rPr>
              <a:t> | In addition, NK cells are selectively activated by 'stressed' cells, which </a:t>
            </a:r>
            <a:r>
              <a:rPr lang="en-US" sz="1200" b="0" i="0" kern="1200" dirty="0" err="1" smtClean="0">
                <a:solidFill>
                  <a:schemeClr val="tx1"/>
                </a:solidFill>
                <a:latin typeface="+mn-lt"/>
                <a:ea typeface="+mn-ea"/>
                <a:cs typeface="+mn-cs"/>
              </a:rPr>
              <a:t>upregulate</a:t>
            </a:r>
            <a:r>
              <a:rPr lang="en-US" sz="1200" b="0" i="0" kern="1200" dirty="0" smtClean="0">
                <a:solidFill>
                  <a:schemeClr val="tx1"/>
                </a:solidFill>
                <a:latin typeface="+mn-lt"/>
                <a:ea typeface="+mn-ea"/>
                <a:cs typeface="+mn-cs"/>
              </a:rPr>
              <a:t> activating </a:t>
            </a:r>
            <a:r>
              <a:rPr lang="en-US" sz="1200" b="0" i="0" kern="1200" dirty="0" err="1" smtClean="0">
                <a:solidFill>
                  <a:schemeClr val="tx1"/>
                </a:solidFill>
                <a:latin typeface="+mn-lt"/>
                <a:ea typeface="+mn-ea"/>
                <a:cs typeface="+mn-cs"/>
              </a:rPr>
              <a:t>ligands</a:t>
            </a:r>
            <a:r>
              <a:rPr lang="en-US" sz="1200" b="0" i="0" kern="1200" dirty="0" smtClean="0">
                <a:solidFill>
                  <a:schemeClr val="tx1"/>
                </a:solidFill>
                <a:latin typeface="+mn-lt"/>
                <a:ea typeface="+mn-ea"/>
                <a:cs typeface="+mn-cs"/>
              </a:rPr>
              <a:t> for NK cells and thereby overcome the inhibitory </a:t>
            </a:r>
            <a:r>
              <a:rPr lang="en-US" sz="1200" b="0" i="0" kern="1200" dirty="0" err="1" smtClean="0">
                <a:solidFill>
                  <a:schemeClr val="tx1"/>
                </a:solidFill>
                <a:latin typeface="+mn-lt"/>
                <a:ea typeface="+mn-ea"/>
                <a:cs typeface="+mn-cs"/>
              </a:rPr>
              <a:t>signalling</a:t>
            </a:r>
            <a:r>
              <a:rPr lang="en-US" sz="1200" b="0" i="0" kern="1200" dirty="0" smtClean="0">
                <a:solidFill>
                  <a:schemeClr val="tx1"/>
                </a:solidFill>
                <a:latin typeface="+mn-lt"/>
                <a:ea typeface="+mn-ea"/>
                <a:cs typeface="+mn-cs"/>
              </a:rPr>
              <a:t> delivered by MHC class I molecules. This is known as 'stress-induced self' triggering of NK cell activation. In both conditions, NK cell activation leads to </a:t>
            </a:r>
            <a:r>
              <a:rPr lang="en-US" sz="1200" b="0" i="0" kern="1200" dirty="0" err="1" smtClean="0">
                <a:solidFill>
                  <a:schemeClr val="tx1"/>
                </a:solidFill>
                <a:latin typeface="+mn-lt"/>
                <a:ea typeface="+mn-ea"/>
                <a:cs typeface="+mn-cs"/>
              </a:rPr>
              <a:t>tumour</a:t>
            </a:r>
            <a:r>
              <a:rPr lang="en-US" sz="1200" b="0" i="0" kern="1200" dirty="0" smtClean="0">
                <a:solidFill>
                  <a:schemeClr val="tx1"/>
                </a:solidFill>
                <a:latin typeface="+mn-lt"/>
                <a:ea typeface="+mn-ea"/>
                <a:cs typeface="+mn-cs"/>
              </a:rPr>
              <a:t> elimination directly (through NK cell-mediated </a:t>
            </a:r>
            <a:r>
              <a:rPr lang="en-US" sz="1200" b="0" i="0" kern="1200" dirty="0" err="1" smtClean="0">
                <a:solidFill>
                  <a:schemeClr val="tx1"/>
                </a:solidFill>
                <a:latin typeface="+mn-lt"/>
                <a:ea typeface="+mn-ea"/>
                <a:cs typeface="+mn-cs"/>
              </a:rPr>
              <a:t>cytotoxicity</a:t>
            </a:r>
            <a:r>
              <a:rPr lang="en-US" sz="1200" b="0" i="0" kern="1200" dirty="0" smtClean="0">
                <a:solidFill>
                  <a:schemeClr val="tx1"/>
                </a:solidFill>
                <a:latin typeface="+mn-lt"/>
                <a:ea typeface="+mn-ea"/>
                <a:cs typeface="+mn-cs"/>
              </a:rPr>
              <a:t>) or indirectly (through the production of pro-inflammatory cytokines, such as interferon-γ).</a:t>
            </a:r>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33</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 NK cell activation is mediated by a variety of cell surface inhibitory and activating receptors that recognize cell surface </a:t>
            </a:r>
            <a:r>
              <a:rPr lang="en-US" sz="1200" b="0" i="0" kern="1200" dirty="0" err="1" smtClean="0">
                <a:solidFill>
                  <a:schemeClr val="tx1"/>
                </a:solidFill>
                <a:latin typeface="+mn-lt"/>
                <a:ea typeface="+mn-ea"/>
                <a:cs typeface="+mn-cs"/>
              </a:rPr>
              <a:t>ligands</a:t>
            </a:r>
            <a:r>
              <a:rPr lang="en-US" sz="1200" b="0" i="0" kern="1200" dirty="0" smtClean="0">
                <a:solidFill>
                  <a:schemeClr val="tx1"/>
                </a:solidFill>
                <a:latin typeface="+mn-lt"/>
                <a:ea typeface="+mn-ea"/>
                <a:cs typeface="+mn-cs"/>
              </a:rPr>
              <a:t> on target cells. Viral infection, </a:t>
            </a:r>
            <a:r>
              <a:rPr lang="en-US" sz="1200" b="0" i="0" kern="1200" dirty="0" err="1" smtClean="0">
                <a:solidFill>
                  <a:schemeClr val="tx1"/>
                </a:solidFill>
                <a:latin typeface="+mn-lt"/>
                <a:ea typeface="+mn-ea"/>
                <a:cs typeface="+mn-cs"/>
              </a:rPr>
              <a:t>oncogenic</a:t>
            </a:r>
            <a:r>
              <a:rPr lang="en-US" sz="1200" b="0" i="0" kern="1200" dirty="0" smtClean="0">
                <a:solidFill>
                  <a:schemeClr val="tx1"/>
                </a:solidFill>
                <a:latin typeface="+mn-lt"/>
                <a:ea typeface="+mn-ea"/>
                <a:cs typeface="+mn-cs"/>
              </a:rPr>
              <a:t> transformation, and cellular stressors result in the </a:t>
            </a:r>
            <a:r>
              <a:rPr lang="en-US" sz="1200" b="0" i="0" kern="1200" dirty="0" err="1" smtClean="0">
                <a:solidFill>
                  <a:schemeClr val="tx1"/>
                </a:solidFill>
                <a:latin typeface="+mn-lt"/>
                <a:ea typeface="+mn-ea"/>
                <a:cs typeface="+mn-cs"/>
              </a:rPr>
              <a:t>downregulation</a:t>
            </a:r>
            <a:r>
              <a:rPr lang="en-US" sz="1200" b="0" i="0" kern="1200" dirty="0" smtClean="0">
                <a:solidFill>
                  <a:schemeClr val="tx1"/>
                </a:solidFill>
                <a:latin typeface="+mn-lt"/>
                <a:ea typeface="+mn-ea"/>
                <a:cs typeface="+mn-cs"/>
              </a:rPr>
              <a:t> in </a:t>
            </a:r>
            <a:r>
              <a:rPr lang="en-US" sz="1200" b="0" i="0" kern="1200" dirty="0" err="1" smtClean="0">
                <a:solidFill>
                  <a:schemeClr val="tx1"/>
                </a:solidFill>
                <a:latin typeface="+mn-lt"/>
                <a:ea typeface="+mn-ea"/>
                <a:cs typeface="+mn-cs"/>
              </a:rPr>
              <a:t>ligands</a:t>
            </a:r>
            <a:r>
              <a:rPr lang="en-US" sz="1200" b="0" i="0" kern="1200" dirty="0" smtClean="0">
                <a:solidFill>
                  <a:schemeClr val="tx1"/>
                </a:solidFill>
                <a:latin typeface="+mn-lt"/>
                <a:ea typeface="+mn-ea"/>
                <a:cs typeface="+mn-cs"/>
              </a:rPr>
              <a:t> for NK inhibitory receptors while concomitantly increasing the expression of NK activating </a:t>
            </a:r>
            <a:r>
              <a:rPr lang="en-US" sz="1200" b="0" i="0" kern="1200" dirty="0" err="1" smtClean="0">
                <a:solidFill>
                  <a:schemeClr val="tx1"/>
                </a:solidFill>
                <a:latin typeface="+mn-lt"/>
                <a:ea typeface="+mn-ea"/>
                <a:cs typeface="+mn-cs"/>
              </a:rPr>
              <a:t>ligands</a:t>
            </a:r>
            <a:r>
              <a:rPr lang="en-US" sz="1200" b="0" i="0" kern="1200" dirty="0" smtClean="0">
                <a:solidFill>
                  <a:schemeClr val="tx1"/>
                </a:solidFill>
                <a:latin typeface="+mn-lt"/>
                <a:ea typeface="+mn-ea"/>
                <a:cs typeface="+mn-cs"/>
              </a:rPr>
              <a:t>. Despite the presence of both activating and inhibitory signals on target cells, the overall balance of these signals dictates NK activation and target cell clearance.</a:t>
            </a:r>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34</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35</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activation of the complement system may be initiated by three distinct pathways, all of which lead to the production of C3b (the early steps). C3b initiates the late steps of complement activation, culminating in the production of peptides that stimulate inflammation (C5a) and polymerized C9, which forms the membrane attack complex, so called because it creates holes in plasma membranes. The principal functions of major proteins produced at different steps are shown. </a:t>
            </a:r>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kern="1200" dirty="0" smtClean="0">
                <a:solidFill>
                  <a:schemeClr val="tx1"/>
                </a:solidFill>
                <a:latin typeface="+mn-lt"/>
                <a:ea typeface="+mn-ea"/>
                <a:cs typeface="+mn-cs"/>
              </a:rPr>
              <a:t>TNF, IL-1, and IL-6 have multiple local and systemic inflammatory effects. TNF and IL-1 act on leukocytes and endothelium to induce acute inflammation, and both cytokines induce the expression of IL-6 from leukocytes and other cell types. TNF, IL-1, and IL-6 mediate protective systemic effects of inflammation, including induction of fever, acute-phase protein synthesis by the liver, and increased production of leukocytes by the bone marrow. Systemic TNF can cause the pathologic abnormalities that lead to septic shock, including decreased cardiac function, thrombosis, capillary leak, and metabolic abnormalities due to insulin resistance.</a:t>
            </a:r>
            <a:endParaRPr lang="lv-LV" sz="1200" b="0" i="0" kern="1200" dirty="0" smtClean="0">
              <a:solidFill>
                <a:schemeClr val="tx1"/>
              </a:solidFill>
              <a:latin typeface="+mn-lt"/>
              <a:ea typeface="+mn-ea"/>
              <a:cs typeface="+mn-cs"/>
            </a:endParaRPr>
          </a:p>
          <a:p>
            <a:endParaRPr lang="lv-LV" sz="1200" b="0" i="0" kern="1200" dirty="0" smtClean="0">
              <a:solidFill>
                <a:schemeClr val="tx1"/>
              </a:solidFill>
              <a:latin typeface="+mn-lt"/>
              <a:ea typeface="+mn-ea"/>
              <a:cs typeface="+mn-cs"/>
            </a:endParaRPr>
          </a:p>
          <a:p>
            <a:r>
              <a:rPr lang="lv-LV" sz="1200" b="0" i="0" kern="1200" dirty="0" smtClean="0">
                <a:solidFill>
                  <a:schemeClr val="tx1"/>
                </a:solidFill>
                <a:latin typeface="+mn-lt"/>
                <a:ea typeface="+mn-ea"/>
                <a:cs typeface="+mn-cs"/>
              </a:rPr>
              <a:t>TNF, IL-1 un IL-6 iedarbojas</a:t>
            </a:r>
            <a:r>
              <a:rPr lang="lv-LV" sz="1200" b="0" i="0" kern="1200" baseline="0" dirty="0" smtClean="0">
                <a:solidFill>
                  <a:schemeClr val="tx1"/>
                </a:solidFill>
                <a:latin typeface="+mn-lt"/>
                <a:ea typeface="+mn-ea"/>
                <a:cs typeface="+mn-cs"/>
              </a:rPr>
              <a:t> uz </a:t>
            </a:r>
            <a:r>
              <a:rPr lang="lv-LV" sz="1200" b="0" i="0" kern="1200" baseline="0" dirty="0" err="1" smtClean="0">
                <a:solidFill>
                  <a:schemeClr val="tx1"/>
                </a:solidFill>
                <a:latin typeface="+mn-lt"/>
                <a:ea typeface="+mn-ea"/>
                <a:cs typeface="+mn-cs"/>
              </a:rPr>
              <a:t>hipotalamu</a:t>
            </a:r>
            <a:r>
              <a:rPr lang="lv-LV" sz="1200" b="0" i="0" kern="1200" baseline="0" dirty="0" smtClean="0">
                <a:solidFill>
                  <a:schemeClr val="tx1"/>
                </a:solidFill>
                <a:latin typeface="+mn-lt"/>
                <a:ea typeface="+mn-ea"/>
                <a:cs typeface="+mn-cs"/>
              </a:rPr>
              <a:t>, stimulējot prostaglandīnu sintēzi; Prostaglandīni izraisa temperatūras paaugstināšanos – uzlabo imūnšūnu metabolismu, kavē </a:t>
            </a:r>
            <a:r>
              <a:rPr lang="lv-LV" sz="1200" b="0" i="0" kern="1200" baseline="0" dirty="0" err="1" smtClean="0">
                <a:solidFill>
                  <a:schemeClr val="tx1"/>
                </a:solidFill>
                <a:latin typeface="+mn-lt"/>
                <a:ea typeface="+mn-ea"/>
                <a:cs typeface="+mn-cs"/>
              </a:rPr>
              <a:t>m.o</a:t>
            </a:r>
            <a:r>
              <a:rPr lang="lv-LV" sz="1200" b="0" i="0" kern="1200" baseline="0" dirty="0" smtClean="0">
                <a:solidFill>
                  <a:schemeClr val="tx1"/>
                </a:solidFill>
                <a:latin typeface="+mn-lt"/>
                <a:ea typeface="+mn-ea"/>
                <a:cs typeface="+mn-cs"/>
              </a:rPr>
              <a:t>. Metabolismu un ietekmē inficētā cilvēka uzvedību.</a:t>
            </a:r>
          </a:p>
          <a:p>
            <a:endParaRPr lang="lv-LV" sz="1200" b="0" i="0" kern="1200" baseline="0" dirty="0" smtClean="0">
              <a:solidFill>
                <a:schemeClr val="tx1"/>
              </a:solidFill>
              <a:latin typeface="+mn-lt"/>
              <a:ea typeface="+mn-ea"/>
              <a:cs typeface="+mn-cs"/>
            </a:endParaRPr>
          </a:p>
          <a:p>
            <a:pPr fontAlgn="base"/>
            <a:r>
              <a:rPr lang="en-US" sz="1200" b="0" i="0" kern="1200" dirty="0" smtClean="0">
                <a:solidFill>
                  <a:schemeClr val="tx1"/>
                </a:solidFill>
                <a:latin typeface="+mn-lt"/>
                <a:ea typeface="+mn-ea"/>
                <a:cs typeface="+mn-cs"/>
              </a:rPr>
              <a:t>The principal systemic actions of TNF are the following:</a:t>
            </a:r>
          </a:p>
          <a:p>
            <a:pPr fontAlgn="base"/>
            <a:r>
              <a:rPr lang="en-US" sz="1200" b="0" i="0" kern="1200" dirty="0" smtClean="0">
                <a:solidFill>
                  <a:schemeClr val="tx1"/>
                </a:solidFill>
                <a:latin typeface="+mn-lt"/>
                <a:ea typeface="+mn-ea"/>
                <a:cs typeface="+mn-cs"/>
              </a:rPr>
              <a:t>TNF inhibits myocardial contractility and vascular smooth muscle tone, resulting in a marked fall in blood pressure, or shock.</a:t>
            </a:r>
          </a:p>
          <a:p>
            <a:pPr fontAlgn="base"/>
            <a:r>
              <a:rPr lang="en-US" sz="1200" b="0" i="0" kern="1200" dirty="0" smtClean="0">
                <a:solidFill>
                  <a:schemeClr val="tx1"/>
                </a:solidFill>
                <a:latin typeface="+mn-lt"/>
                <a:ea typeface="+mn-ea"/>
                <a:cs typeface="+mn-cs"/>
              </a:rPr>
              <a:t>TNF causes intravascular thrombosis, mainly as a result of loss of the normal anticoagulant properties of the endothelium. TNF stimulates endothelial cell expression of tissue factor, a potent activator of coagulation, and inhibits expression of </a:t>
            </a:r>
            <a:r>
              <a:rPr lang="en-US" sz="1200" b="0" i="0" kern="1200" dirty="0" err="1" smtClean="0">
                <a:solidFill>
                  <a:schemeClr val="tx1"/>
                </a:solidFill>
                <a:latin typeface="+mn-lt"/>
                <a:ea typeface="+mn-ea"/>
                <a:cs typeface="+mn-cs"/>
              </a:rPr>
              <a:t>thrombomodulin</a:t>
            </a:r>
            <a:r>
              <a:rPr lang="en-US" sz="1200" b="0" i="0" kern="1200" dirty="0" smtClean="0">
                <a:solidFill>
                  <a:schemeClr val="tx1"/>
                </a:solidFill>
                <a:latin typeface="+mn-lt"/>
                <a:ea typeface="+mn-ea"/>
                <a:cs typeface="+mn-cs"/>
              </a:rPr>
              <a:t>, an inhibitor of coagulation. The endothelial alterations are exacerbated by activation of </a:t>
            </a:r>
            <a:r>
              <a:rPr lang="en-US" sz="1200" b="0" i="0" kern="1200" dirty="0" err="1" smtClean="0">
                <a:solidFill>
                  <a:schemeClr val="tx1"/>
                </a:solidFill>
                <a:latin typeface="+mn-lt"/>
                <a:ea typeface="+mn-ea"/>
                <a:cs typeface="+mn-cs"/>
              </a:rPr>
              <a:t>neutrophils</a:t>
            </a:r>
            <a:r>
              <a:rPr lang="en-US" sz="1200" b="0" i="0" kern="1200" dirty="0" smtClean="0">
                <a:solidFill>
                  <a:schemeClr val="tx1"/>
                </a:solidFill>
                <a:latin typeface="+mn-lt"/>
                <a:ea typeface="+mn-ea"/>
                <a:cs typeface="+mn-cs"/>
              </a:rPr>
              <a:t>, leading to vascular plugging by these cells. The ability of this cytokine to cause necrosis of tumors, which is the basis of its name, is mainly a result of thrombosis of tumor blood vessels.</a:t>
            </a:r>
          </a:p>
          <a:p>
            <a:pPr fontAlgn="base"/>
            <a:r>
              <a:rPr lang="en-US" sz="1200" b="0" i="0" kern="1200" dirty="0" smtClean="0">
                <a:solidFill>
                  <a:schemeClr val="tx1"/>
                </a:solidFill>
                <a:latin typeface="+mn-lt"/>
                <a:ea typeface="+mn-ea"/>
                <a:cs typeface="+mn-cs"/>
              </a:rPr>
              <a:t>Prolonged production of TNF causes wasting of muscle and fat cells, called </a:t>
            </a:r>
            <a:r>
              <a:rPr lang="en-US" sz="1200" b="0" i="0" kern="1200" dirty="0" err="1" smtClean="0">
                <a:solidFill>
                  <a:schemeClr val="tx1"/>
                </a:solidFill>
                <a:latin typeface="+mn-lt"/>
                <a:ea typeface="+mn-ea"/>
                <a:cs typeface="+mn-cs"/>
              </a:rPr>
              <a:t>cachexia</a:t>
            </a:r>
            <a:r>
              <a:rPr lang="en-US" sz="1200" b="0" i="0" kern="1200" dirty="0" smtClean="0">
                <a:solidFill>
                  <a:schemeClr val="tx1"/>
                </a:solidFill>
                <a:latin typeface="+mn-lt"/>
                <a:ea typeface="+mn-ea"/>
                <a:cs typeface="+mn-cs"/>
              </a:rPr>
              <a:t>. This wasting results from TNF-induced appetite suppression and reduced synthesis of lipoprotein lipase, an enzyme needed to release fatty acids from circulating lipoproteins so that they can be used by the tissues.</a:t>
            </a:r>
          </a:p>
          <a:p>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alternative pathway is activated by C3b binding to various activating surfaces, such as microbial cell walls; the classical pathway is initiated by C1 binding to antigen-antibody complexes; and the </a:t>
            </a:r>
            <a:r>
              <a:rPr lang="en-US" sz="1200" b="0" i="0" kern="1200" dirty="0" err="1" smtClean="0">
                <a:solidFill>
                  <a:schemeClr val="tx1"/>
                </a:solidFill>
                <a:latin typeface="+mn-lt"/>
                <a:ea typeface="+mn-ea"/>
                <a:cs typeface="+mn-cs"/>
              </a:rPr>
              <a:t>lectin</a:t>
            </a:r>
            <a:r>
              <a:rPr lang="en-US" sz="1200" b="0" i="0" kern="1200" dirty="0" smtClean="0">
                <a:solidFill>
                  <a:schemeClr val="tx1"/>
                </a:solidFill>
                <a:latin typeface="+mn-lt"/>
                <a:ea typeface="+mn-ea"/>
                <a:cs typeface="+mn-cs"/>
              </a:rPr>
              <a:t> pathway is activated by binding of a plasma </a:t>
            </a:r>
            <a:r>
              <a:rPr lang="en-US" sz="1200" b="0" i="0" kern="1200" dirty="0" err="1" smtClean="0">
                <a:solidFill>
                  <a:schemeClr val="tx1"/>
                </a:solidFill>
                <a:latin typeface="+mn-lt"/>
                <a:ea typeface="+mn-ea"/>
                <a:cs typeface="+mn-cs"/>
              </a:rPr>
              <a:t>lectin</a:t>
            </a:r>
            <a:r>
              <a:rPr lang="en-US" sz="1200" b="0" i="0" kern="1200" dirty="0" smtClean="0">
                <a:solidFill>
                  <a:schemeClr val="tx1"/>
                </a:solidFill>
                <a:latin typeface="+mn-lt"/>
                <a:ea typeface="+mn-ea"/>
                <a:cs typeface="+mn-cs"/>
              </a:rPr>
              <a:t> to microbes. The C3b that is generated by the action of the C3 </a:t>
            </a:r>
            <a:r>
              <a:rPr lang="en-US" sz="1200" b="0" i="0" kern="1200" dirty="0" err="1" smtClean="0">
                <a:solidFill>
                  <a:schemeClr val="tx1"/>
                </a:solidFill>
                <a:latin typeface="+mn-lt"/>
                <a:ea typeface="+mn-ea"/>
                <a:cs typeface="+mn-cs"/>
              </a:rPr>
              <a:t>convertase</a:t>
            </a:r>
            <a:r>
              <a:rPr lang="en-US" sz="1200" b="0" i="0" kern="1200" dirty="0" smtClean="0">
                <a:solidFill>
                  <a:schemeClr val="tx1"/>
                </a:solidFill>
                <a:latin typeface="+mn-lt"/>
                <a:ea typeface="+mn-ea"/>
                <a:cs typeface="+mn-cs"/>
              </a:rPr>
              <a:t> binds to the microbial cell surface or the antibody and becomes a component of the enzyme that cleaves C5 (C5 </a:t>
            </a:r>
            <a:r>
              <a:rPr lang="en-US" sz="1200" b="0" i="0" kern="1200" dirty="0" err="1" smtClean="0">
                <a:solidFill>
                  <a:schemeClr val="tx1"/>
                </a:solidFill>
                <a:latin typeface="+mn-lt"/>
                <a:ea typeface="+mn-ea"/>
                <a:cs typeface="+mn-cs"/>
              </a:rPr>
              <a:t>convertase</a:t>
            </a:r>
            <a:r>
              <a:rPr lang="en-US" sz="1200" b="0" i="0" kern="1200" dirty="0" smtClean="0">
                <a:solidFill>
                  <a:schemeClr val="tx1"/>
                </a:solidFill>
                <a:latin typeface="+mn-lt"/>
                <a:ea typeface="+mn-ea"/>
                <a:cs typeface="+mn-cs"/>
              </a:rPr>
              <a:t>) and initiates the late steps of complement activation. The late steps of all three pathways are the same (not shown here), and complement activated by all three pathways serves the same functions.</a:t>
            </a:r>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38</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remaining components of the complement cascade, C6, C7, C8, and C9, are structurally related proteins without enzymatic activity. C5b transiently maintains a conformation capable of binding the next proteins in the cascade, C6 and C7. The C7 component of the resulting C5b,6,7 complex is hydrophobic, and it inserts into the lipid </a:t>
            </a:r>
            <a:r>
              <a:rPr lang="en-US" sz="1200" b="0" i="0" kern="1200" dirty="0" err="1" smtClean="0">
                <a:solidFill>
                  <a:schemeClr val="tx1"/>
                </a:solidFill>
                <a:latin typeface="+mn-lt"/>
                <a:ea typeface="+mn-ea"/>
                <a:cs typeface="+mn-cs"/>
              </a:rPr>
              <a:t>bilayer</a:t>
            </a:r>
            <a:r>
              <a:rPr lang="en-US" sz="1200" b="0" i="0" kern="1200" dirty="0" smtClean="0">
                <a:solidFill>
                  <a:schemeClr val="tx1"/>
                </a:solidFill>
                <a:latin typeface="+mn-lt"/>
                <a:ea typeface="+mn-ea"/>
                <a:cs typeface="+mn-cs"/>
              </a:rPr>
              <a:t> of cell membranes, where it becomes a high-affinity receptor for the C8 molecule. The C8 protein is a </a:t>
            </a:r>
            <a:r>
              <a:rPr lang="en-US" sz="1200" b="0" i="0" kern="1200" dirty="0" err="1" smtClean="0">
                <a:solidFill>
                  <a:schemeClr val="tx1"/>
                </a:solidFill>
                <a:latin typeface="+mn-lt"/>
                <a:ea typeface="+mn-ea"/>
                <a:cs typeface="+mn-cs"/>
              </a:rPr>
              <a:t>trimer</a:t>
            </a:r>
            <a:r>
              <a:rPr lang="en-US" sz="1200" b="0" i="0" kern="1200" dirty="0" smtClean="0">
                <a:solidFill>
                  <a:schemeClr val="tx1"/>
                </a:solidFill>
                <a:latin typeface="+mn-lt"/>
                <a:ea typeface="+mn-ea"/>
                <a:cs typeface="+mn-cs"/>
              </a:rPr>
              <a:t> composed of three distinct chains, one of which binds to the C5b,6,7 complex and forms a covalent </a:t>
            </a:r>
            <a:r>
              <a:rPr lang="en-US" sz="1200" b="0" i="0" kern="1200" dirty="0" err="1" smtClean="0">
                <a:solidFill>
                  <a:schemeClr val="tx1"/>
                </a:solidFill>
                <a:latin typeface="+mn-lt"/>
                <a:ea typeface="+mn-ea"/>
                <a:cs typeface="+mn-cs"/>
              </a:rPr>
              <a:t>heterodimer</a:t>
            </a:r>
            <a:r>
              <a:rPr lang="en-US" sz="1200" b="0" i="0" kern="1200" dirty="0" smtClean="0">
                <a:solidFill>
                  <a:schemeClr val="tx1"/>
                </a:solidFill>
                <a:latin typeface="+mn-lt"/>
                <a:ea typeface="+mn-ea"/>
                <a:cs typeface="+mn-cs"/>
              </a:rPr>
              <a:t> with the second chain; the third chain inserts into the lipid </a:t>
            </a:r>
            <a:r>
              <a:rPr lang="en-US" sz="1200" b="0" i="0" kern="1200" dirty="0" err="1" smtClean="0">
                <a:solidFill>
                  <a:schemeClr val="tx1"/>
                </a:solidFill>
                <a:latin typeface="+mn-lt"/>
                <a:ea typeface="+mn-ea"/>
                <a:cs typeface="+mn-cs"/>
              </a:rPr>
              <a:t>bilayer</a:t>
            </a:r>
            <a:r>
              <a:rPr lang="en-US" sz="1200" b="0" i="0" kern="1200" dirty="0" smtClean="0">
                <a:solidFill>
                  <a:schemeClr val="tx1"/>
                </a:solidFill>
                <a:latin typeface="+mn-lt"/>
                <a:ea typeface="+mn-ea"/>
                <a:cs typeface="+mn-cs"/>
              </a:rPr>
              <a:t> of the membrane. This stably inserted C5b,6,7,8 complex (C5b-8) has a limited ability to </a:t>
            </a:r>
            <a:r>
              <a:rPr lang="en-US" sz="1200" b="0" i="0" kern="1200" dirty="0" err="1" smtClean="0">
                <a:solidFill>
                  <a:schemeClr val="tx1"/>
                </a:solidFill>
                <a:latin typeface="+mn-lt"/>
                <a:ea typeface="+mn-ea"/>
                <a:cs typeface="+mn-cs"/>
              </a:rPr>
              <a:t>lyse</a:t>
            </a:r>
            <a:r>
              <a:rPr lang="en-US" sz="1200" b="0" i="0" kern="1200" dirty="0" smtClean="0">
                <a:solidFill>
                  <a:schemeClr val="tx1"/>
                </a:solidFill>
                <a:latin typeface="+mn-lt"/>
                <a:ea typeface="+mn-ea"/>
                <a:cs typeface="+mn-cs"/>
              </a:rPr>
              <a:t> cells. The formation of a fully active MAC is accomplished by the binding of C9, the final component of the complement cascades, to the C5b-8 complex. C9 is a serum protein that polymerizes at the site of the bound C5b-8 to form pores in plasma membranes. These pores are about 100 Å in diameter, and they form channels that allow free movement of water and ions. The entry of water results in osmotic swelling and rupture of the cells on whose surface the MAC is deposited.</a:t>
            </a:r>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39</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major functions of the complement system in host defense are shown. Cell-bound C3b is an </a:t>
            </a:r>
            <a:r>
              <a:rPr lang="en-US" sz="1200" b="0" i="0" kern="1200" dirty="0" err="1" smtClean="0">
                <a:solidFill>
                  <a:schemeClr val="tx1"/>
                </a:solidFill>
                <a:latin typeface="+mn-lt"/>
                <a:ea typeface="+mn-ea"/>
                <a:cs typeface="+mn-cs"/>
              </a:rPr>
              <a:t>opsonin</a:t>
            </a:r>
            <a:r>
              <a:rPr lang="en-US" sz="1200" b="0" i="0" kern="1200" dirty="0" smtClean="0">
                <a:solidFill>
                  <a:schemeClr val="tx1"/>
                </a:solidFill>
                <a:latin typeface="+mn-lt"/>
                <a:ea typeface="+mn-ea"/>
                <a:cs typeface="+mn-cs"/>
              </a:rPr>
              <a:t> that promotes </a:t>
            </a:r>
            <a:r>
              <a:rPr lang="en-US" sz="1200" b="0" i="0" kern="1200" dirty="0" err="1" smtClean="0">
                <a:solidFill>
                  <a:schemeClr val="tx1"/>
                </a:solidFill>
                <a:latin typeface="+mn-lt"/>
                <a:ea typeface="+mn-ea"/>
                <a:cs typeface="+mn-cs"/>
              </a:rPr>
              <a:t>phagocytosis</a:t>
            </a:r>
            <a:r>
              <a:rPr lang="en-US" sz="1200" b="0" i="0" kern="1200" dirty="0" smtClean="0">
                <a:solidFill>
                  <a:schemeClr val="tx1"/>
                </a:solidFill>
                <a:latin typeface="+mn-lt"/>
                <a:ea typeface="+mn-ea"/>
                <a:cs typeface="+mn-cs"/>
              </a:rPr>
              <a:t> of coated cells </a:t>
            </a:r>
            <a:r>
              <a:rPr lang="en-US" sz="1200" b="1" i="0" kern="1200" dirty="0" smtClean="0">
                <a:solidFill>
                  <a:schemeClr val="tx1"/>
                </a:solidFill>
                <a:latin typeface="+mn-lt"/>
                <a:ea typeface="+mn-ea"/>
                <a:cs typeface="+mn-cs"/>
              </a:rPr>
              <a:t>(A)</a:t>
            </a:r>
            <a:r>
              <a:rPr lang="en-US" sz="1200" b="0" i="0" kern="1200" dirty="0" smtClean="0">
                <a:solidFill>
                  <a:schemeClr val="tx1"/>
                </a:solidFill>
                <a:latin typeface="+mn-lt"/>
                <a:ea typeface="+mn-ea"/>
                <a:cs typeface="+mn-cs"/>
              </a:rPr>
              <a:t>; the </a:t>
            </a:r>
            <a:r>
              <a:rPr lang="en-US" sz="1200" b="0" i="0" kern="1200" dirty="0" err="1" smtClean="0">
                <a:solidFill>
                  <a:schemeClr val="tx1"/>
                </a:solidFill>
                <a:latin typeface="+mn-lt"/>
                <a:ea typeface="+mn-ea"/>
                <a:cs typeface="+mn-cs"/>
              </a:rPr>
              <a:t>proteolytic</a:t>
            </a:r>
            <a:r>
              <a:rPr lang="en-US" sz="1200" b="0" i="0" kern="1200" dirty="0" smtClean="0">
                <a:solidFill>
                  <a:schemeClr val="tx1"/>
                </a:solidFill>
                <a:latin typeface="+mn-lt"/>
                <a:ea typeface="+mn-ea"/>
                <a:cs typeface="+mn-cs"/>
              </a:rPr>
              <a:t> products C5a, C3a, and (to a lesser extent) C4a stimulate leukocyte recruitment and inflammation </a:t>
            </a:r>
            <a:r>
              <a:rPr lang="en-US" sz="1200" b="1" i="0" kern="1200" dirty="0" smtClean="0">
                <a:solidFill>
                  <a:schemeClr val="tx1"/>
                </a:solidFill>
                <a:latin typeface="+mn-lt"/>
                <a:ea typeface="+mn-ea"/>
                <a:cs typeface="+mn-cs"/>
              </a:rPr>
              <a:t>(B)</a:t>
            </a:r>
            <a:r>
              <a:rPr lang="en-US" sz="1200" b="0" i="0" kern="1200" dirty="0" smtClean="0">
                <a:solidFill>
                  <a:schemeClr val="tx1"/>
                </a:solidFill>
                <a:latin typeface="+mn-lt"/>
                <a:ea typeface="+mn-ea"/>
                <a:cs typeface="+mn-cs"/>
              </a:rPr>
              <a:t>; and the MAC lyses cells </a:t>
            </a:r>
            <a:r>
              <a:rPr lang="en-US" sz="1200" b="1" i="0" kern="1200" dirty="0" smtClean="0">
                <a:solidFill>
                  <a:schemeClr val="tx1"/>
                </a:solidFill>
                <a:latin typeface="+mn-lt"/>
                <a:ea typeface="+mn-ea"/>
                <a:cs typeface="+mn-cs"/>
              </a:rPr>
              <a:t>(C)</a:t>
            </a:r>
            <a:r>
              <a:rPr lang="en-US" sz="1200" b="0" i="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2400" dirty="0" smtClean="0">
                <a:latin typeface="Comic Sans MS" pitchFamily="1" charset="0"/>
              </a:rPr>
              <a:t>Bacterial septicemia leads to activation of TLRs on </a:t>
            </a:r>
            <a:r>
              <a:rPr lang="en-US" sz="2400" dirty="0" err="1" smtClean="0">
                <a:latin typeface="Comic Sans MS" pitchFamily="1" charset="0"/>
              </a:rPr>
              <a:t>monocytes</a:t>
            </a:r>
            <a:r>
              <a:rPr lang="en-US" sz="2400" dirty="0" smtClean="0">
                <a:latin typeface="Comic Sans MS" pitchFamily="1" charset="0"/>
              </a:rPr>
              <a:t> in the blood, DCs in spleen</a:t>
            </a:r>
          </a:p>
          <a:p>
            <a:r>
              <a:rPr lang="en-US" sz="2400" dirty="0" smtClean="0">
                <a:latin typeface="Comic Sans MS" pitchFamily="1" charset="0"/>
              </a:rPr>
              <a:t>Systemic release of TNF and IL-1 leads to “inflammation” all over the body</a:t>
            </a:r>
          </a:p>
          <a:p>
            <a:r>
              <a:rPr lang="en-US" sz="2400" dirty="0" smtClean="0">
                <a:latin typeface="Comic Sans MS" pitchFamily="1" charset="0"/>
              </a:rPr>
              <a:t>Shock from loss of blood pressure (</a:t>
            </a:r>
            <a:r>
              <a:rPr lang="en-US" sz="2400" dirty="0" err="1" smtClean="0">
                <a:latin typeface="Comic Sans MS" pitchFamily="1" charset="0"/>
              </a:rPr>
              <a:t>vasodilation</a:t>
            </a:r>
            <a:r>
              <a:rPr lang="en-US" sz="2400" dirty="0" smtClean="0">
                <a:latin typeface="Comic Sans MS" pitchFamily="1" charset="0"/>
              </a:rPr>
              <a:t> and leakage of fluid into tissues)</a:t>
            </a:r>
          </a:p>
          <a:p>
            <a:r>
              <a:rPr lang="en-US" sz="2400" dirty="0" smtClean="0">
                <a:latin typeface="Comic Sans MS" pitchFamily="1" charset="0"/>
              </a:rPr>
              <a:t>TLRs also induce coagulation (via tissue factor)</a:t>
            </a:r>
          </a:p>
          <a:p>
            <a:pPr lvl="1"/>
            <a:r>
              <a:rPr lang="en-US" sz="2000" dirty="0" smtClean="0">
                <a:latin typeface="Comic Sans MS" pitchFamily="1" charset="0"/>
              </a:rPr>
              <a:t>Current therapy with some efficacy: “activated protein C”:  promotes </a:t>
            </a:r>
            <a:r>
              <a:rPr lang="en-US" sz="2000" dirty="0" err="1" smtClean="0">
                <a:latin typeface="Comic Sans MS" pitchFamily="1" charset="0"/>
              </a:rPr>
              <a:t>fibrinolysis</a:t>
            </a:r>
            <a:r>
              <a:rPr lang="en-US" sz="2000" dirty="0" smtClean="0">
                <a:latin typeface="Comic Sans MS" pitchFamily="1" charset="0"/>
              </a:rPr>
              <a:t>, breaks down thrombi</a:t>
            </a:r>
          </a:p>
          <a:p>
            <a:r>
              <a:rPr lang="en-US" sz="2400" dirty="0" smtClean="0">
                <a:latin typeface="Comic Sans MS" pitchFamily="1" charset="0"/>
              </a:rPr>
              <a:t>The combination of effects frequently leads to multi-organ failure and death</a:t>
            </a:r>
            <a:endParaRPr lang="en-US" sz="2400" dirty="0">
              <a:latin typeface="Comic Sans MS" pitchFamily="1" charset="0"/>
            </a:endParaRPr>
          </a:p>
        </p:txBody>
      </p:sp>
      <p:sp>
        <p:nvSpPr>
          <p:cNvPr id="4" name="Slide Number Placeholder 3"/>
          <p:cNvSpPr>
            <a:spLocks noGrp="1"/>
          </p:cNvSpPr>
          <p:nvPr>
            <p:ph type="sldNum" sz="quarter" idx="10"/>
          </p:nvPr>
        </p:nvSpPr>
        <p:spPr/>
        <p:txBody>
          <a:bodyPr/>
          <a:lstStyle/>
          <a:p>
            <a:fld id="{C4C35C0C-C4A0-4BC5-9961-DFF76AA02879}"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Epithelia at the portals of entry of microbes provide physical barriers, produce antimicrobial substances, and harbor intraepithelial lymphocytes that are believed to kill microbes and infected cells.</a:t>
            </a:r>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TLRs 1, 2, 5, and 6 use the adaptor protein MyD88 and activate the transcription factors NF-</a:t>
            </a:r>
            <a:r>
              <a:rPr lang="en-US" sz="1200" b="0" i="0" kern="1200" dirty="0" err="1" smtClean="0">
                <a:solidFill>
                  <a:schemeClr val="tx1"/>
                </a:solidFill>
                <a:latin typeface="+mn-lt"/>
                <a:ea typeface="+mn-ea"/>
                <a:cs typeface="+mn-cs"/>
              </a:rPr>
              <a:t>κB</a:t>
            </a:r>
            <a:r>
              <a:rPr lang="en-US" sz="1200" b="0" i="0" kern="1200" dirty="0" smtClean="0">
                <a:solidFill>
                  <a:schemeClr val="tx1"/>
                </a:solidFill>
                <a:latin typeface="+mn-lt"/>
                <a:ea typeface="+mn-ea"/>
                <a:cs typeface="+mn-cs"/>
              </a:rPr>
              <a:t> and AP-1. TLR3 uses the adaptor protein TRIF and activates the IRF3 and IRF7 transcription factors. TLR4 can activate both pathways. TLRs 7 and 9 in the </a:t>
            </a:r>
            <a:r>
              <a:rPr lang="en-US" sz="1200" b="0" i="0" kern="1200" dirty="0" err="1" smtClean="0">
                <a:solidFill>
                  <a:schemeClr val="tx1"/>
                </a:solidFill>
                <a:latin typeface="+mn-lt"/>
                <a:ea typeface="+mn-ea"/>
                <a:cs typeface="+mn-cs"/>
              </a:rPr>
              <a:t>endosome</a:t>
            </a:r>
            <a:r>
              <a:rPr lang="en-US" sz="1200" b="0" i="0" kern="1200" dirty="0" smtClean="0">
                <a:solidFill>
                  <a:schemeClr val="tx1"/>
                </a:solidFill>
                <a:latin typeface="+mn-lt"/>
                <a:ea typeface="+mn-ea"/>
                <a:cs typeface="+mn-cs"/>
              </a:rPr>
              <a:t> use MyD88 and activate both NF-</a:t>
            </a:r>
            <a:r>
              <a:rPr lang="en-US" sz="1200" b="0" i="0" kern="1200" dirty="0" err="1" smtClean="0">
                <a:solidFill>
                  <a:schemeClr val="tx1"/>
                </a:solidFill>
                <a:latin typeface="+mn-lt"/>
                <a:ea typeface="+mn-ea"/>
                <a:cs typeface="+mn-cs"/>
              </a:rPr>
              <a:t>κB</a:t>
            </a:r>
            <a:r>
              <a:rPr lang="en-US" sz="1200" b="0" i="0" kern="1200" dirty="0" smtClean="0">
                <a:solidFill>
                  <a:schemeClr val="tx1"/>
                </a:solidFill>
                <a:latin typeface="+mn-lt"/>
                <a:ea typeface="+mn-ea"/>
                <a:cs typeface="+mn-cs"/>
              </a:rPr>
              <a:t> and IRF7 (not shown).</a:t>
            </a:r>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 name="Rectangle 4"/>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fld id="{790C5AF7-69B4-44FD-A306-1E72C27C800F}" type="datetimeFigureOut">
              <a:rPr lang="en-US" smtClean="0"/>
              <a:pPr/>
              <a:t>9/19/2014</a:t>
            </a:fld>
            <a:endParaRPr lang="en-US"/>
          </a:p>
        </p:txBody>
      </p:sp>
      <p:sp>
        <p:nvSpPr>
          <p:cNvPr id="9" name="Footer Placeholder 4"/>
          <p:cNvSpPr>
            <a:spLocks noGrp="1"/>
          </p:cNvSpPr>
          <p:nvPr>
            <p:ph type="ftr" sz="quarter" idx="11"/>
          </p:nvPr>
        </p:nvSpPr>
        <p:spPr/>
        <p:txBody>
          <a:bodyPr/>
          <a:lstStyle>
            <a:lvl1pPr>
              <a:defRPr/>
            </a:lvl1pPr>
          </a:lstStyle>
          <a:p>
            <a:endParaRPr lang="en-US"/>
          </a:p>
        </p:txBody>
      </p:sp>
      <p:sp>
        <p:nvSpPr>
          <p:cNvPr id="10"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90C5AF7-69B4-44FD-A306-1E72C27C800F}" type="datetimeFigureOut">
              <a:rPr lang="en-US" smtClean="0"/>
              <a:pPr/>
              <a:t>9/19/2014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790C5AF7-69B4-44FD-A306-1E72C27C800F}" type="datetimeFigureOut">
              <a:rPr lang="en-US" smtClean="0"/>
              <a:pPr/>
              <a:t>9/19/2014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3"/>
          <p:cNvSpPr>
            <a:spLocks noGrp="1"/>
          </p:cNvSpPr>
          <p:nvPr>
            <p:ph type="dt" sz="half" idx="10"/>
          </p:nvPr>
        </p:nvSpPr>
        <p:spPr/>
        <p:txBody>
          <a:bodyPr/>
          <a:lstStyle>
            <a:lvl1pPr>
              <a:defRPr/>
            </a:lvl1pPr>
          </a:lstStyle>
          <a:p>
            <a:fld id="{790C5AF7-69B4-44FD-A306-1E72C27C800F}" type="datetimeFigureOut">
              <a:rPr lang="en-US" smtClean="0"/>
              <a:pPr/>
              <a:t>9/19/2014</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fld id="{790C5AF7-69B4-44FD-A306-1E72C27C800F}" type="datetimeFigureOut">
              <a:rPr lang="en-US" smtClean="0"/>
              <a:pPr/>
              <a:t>9/19/2014</a:t>
            </a:fld>
            <a:endParaRPr lang="en-US"/>
          </a:p>
        </p:txBody>
      </p:sp>
      <p:sp>
        <p:nvSpPr>
          <p:cNvPr id="5" name="Footer Placeholder 4"/>
          <p:cNvSpPr>
            <a:spLocks noGrp="1"/>
          </p:cNvSpPr>
          <p:nvPr>
            <p:ph type="ftr" sz="quarter" idx="15"/>
          </p:nvPr>
        </p:nvSpPr>
        <p:spPr/>
        <p:txBody>
          <a:bodyPr/>
          <a:lstStyle>
            <a:lvl1pPr>
              <a:defRPr/>
            </a:lvl1pPr>
          </a:lstStyle>
          <a:p>
            <a:endParaRPr lang="en-US"/>
          </a:p>
        </p:txBody>
      </p:sp>
      <p:sp>
        <p:nvSpPr>
          <p:cNvPr id="6" name="Slide Number Placeholder 5"/>
          <p:cNvSpPr>
            <a:spLocks noGrp="1"/>
          </p:cNvSpPr>
          <p:nvPr>
            <p:ph type="sldNum" sz="quarter" idx="16"/>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 name="Rectangle 4"/>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fld id="{790C5AF7-69B4-44FD-A306-1E72C27C800F}" type="datetimeFigureOut">
              <a:rPr lang="en-US" smtClean="0"/>
              <a:pPr/>
              <a:t>9/19/2014</a:t>
            </a:fld>
            <a:endParaRPr lang="en-US"/>
          </a:p>
        </p:txBody>
      </p:sp>
      <p:sp>
        <p:nvSpPr>
          <p:cNvPr id="9" name="Footer Placeholder 4"/>
          <p:cNvSpPr>
            <a:spLocks noGrp="1"/>
          </p:cNvSpPr>
          <p:nvPr>
            <p:ph type="ftr" sz="quarter" idx="11"/>
          </p:nvPr>
        </p:nvSpPr>
        <p:spPr/>
        <p:txBody>
          <a:bodyPr/>
          <a:lstStyle>
            <a:lvl1pPr>
              <a:defRPr/>
            </a:lvl1pPr>
          </a:lstStyle>
          <a:p>
            <a:endParaRPr lang="en-US"/>
          </a:p>
        </p:txBody>
      </p:sp>
      <p:sp>
        <p:nvSpPr>
          <p:cNvPr id="10"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fld id="{790C5AF7-69B4-44FD-A306-1E72C27C800F}" type="datetimeFigureOut">
              <a:rPr lang="en-US" smtClean="0"/>
              <a:pPr/>
              <a:t>9/19/2014</a:t>
            </a:fld>
            <a:endParaRPr lang="en-US"/>
          </a:p>
        </p:txBody>
      </p:sp>
      <p:sp>
        <p:nvSpPr>
          <p:cNvPr id="6" name="Footer Placeholder 4"/>
          <p:cNvSpPr>
            <a:spLocks noGrp="1"/>
          </p:cNvSpPr>
          <p:nvPr>
            <p:ph type="ftr" sz="quarter" idx="16"/>
          </p:nvPr>
        </p:nvSpPr>
        <p:spPr/>
        <p:txBody>
          <a:bodyPr/>
          <a:lstStyle>
            <a:lvl1pPr>
              <a:defRPr/>
            </a:lvl1pPr>
          </a:lstStyle>
          <a:p>
            <a:endParaRPr lang="en-US"/>
          </a:p>
        </p:txBody>
      </p:sp>
      <p:sp>
        <p:nvSpPr>
          <p:cNvPr id="7" name="Slide Number Placeholder 5"/>
          <p:cNvSpPr>
            <a:spLocks noGrp="1"/>
          </p:cNvSpPr>
          <p:nvPr>
            <p:ph type="sldNum" sz="quarter" idx="17"/>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fld id="{790C5AF7-69B4-44FD-A306-1E72C27C800F}" type="datetimeFigureOut">
              <a:rPr lang="en-US" smtClean="0"/>
              <a:pPr/>
              <a:t>9/19/2014</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790C5AF7-69B4-44FD-A306-1E72C27C800F}" type="datetimeFigureOut">
              <a:rPr lang="en-US" smtClean="0"/>
              <a:pPr/>
              <a:t>9/19/2014</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90C5AF7-69B4-44FD-A306-1E72C27C800F}" type="datetimeFigureOut">
              <a:rPr lang="en-US" smtClean="0"/>
              <a:pPr/>
              <a:t>9/19/2014</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90C5AF7-69B4-44FD-A306-1E72C27C800F}" type="datetimeFigureOut">
              <a:rPr lang="en-US" smtClean="0"/>
              <a:pPr/>
              <a:t>9/19/2014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 name="Rectangle 5"/>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7" name="Rectangle 6"/>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 name="Oval 7"/>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fld id="{790C5AF7-69B4-44FD-A306-1E72C27C800F}" type="datetimeFigureOut">
              <a:rPr lang="en-US" smtClean="0"/>
              <a:pPr/>
              <a:t>9/19/2014</a:t>
            </a:fld>
            <a:endParaRPr lang="en-US"/>
          </a:p>
        </p:txBody>
      </p:sp>
      <p:sp>
        <p:nvSpPr>
          <p:cNvPr id="10" name="Footer Placeholder 5"/>
          <p:cNvSpPr>
            <a:spLocks noGrp="1"/>
          </p:cNvSpPr>
          <p:nvPr>
            <p:ph type="ftr" sz="quarter" idx="11"/>
          </p:nvPr>
        </p:nvSpPr>
        <p:spPr/>
        <p:txBody>
          <a:bodyPr/>
          <a:lstStyle>
            <a:lvl1pPr>
              <a:defRPr/>
            </a:lvl1pPr>
          </a:lstStyle>
          <a:p>
            <a:endParaRPr lang="en-US"/>
          </a:p>
        </p:txBody>
      </p:sp>
      <p:sp>
        <p:nvSpPr>
          <p:cNvPr id="11" name="Slide Number Placeholder 6"/>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790C5AF7-69B4-44FD-A306-1E72C27C800F}" type="datetimeFigureOut">
              <a:rPr lang="en-US" smtClean="0"/>
              <a:pPr/>
              <a:t>9/19/2014</a:t>
            </a:fld>
            <a:endParaRPr lang="en-US"/>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4560A13-E7F9-4DD7-B3A7-3D4B944F977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iming>
    <p:tnLst>
      <p:par>
        <p:cTn id="1" dur="indefinite" restart="never" nodeType="tmRoot"/>
      </p:par>
    </p:tnLst>
  </p:timing>
  <p:txStyles>
    <p:titleStyle>
      <a:lvl1pPr marL="319088" indent="-319088" algn="r" rtl="0" eaLnBrk="1" fontAlgn="base" hangingPunct="1">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1" fontAlgn="base" hangingPunct="1">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1" fontAlgn="base" hangingPunct="1">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1" fontAlgn="base" hangingPunct="1">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1" fontAlgn="base" hangingPunct="1">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1" fontAlgn="base" hangingPunct="1">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6732" y="0"/>
            <a:ext cx="7610545" cy="1723549"/>
          </a:xfrm>
          <a:prstGeom prst="rect">
            <a:avLst/>
          </a:prstGeom>
        </p:spPr>
        <p:txBody>
          <a:bodyPr wrap="none">
            <a:spAutoFit/>
          </a:bodyPr>
          <a:lstStyle/>
          <a:p>
            <a:pPr algn="ctr"/>
            <a:r>
              <a:rPr lang="lv-LV" sz="4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Nespecifiskā</a:t>
            </a:r>
          </a:p>
          <a:p>
            <a:pPr algn="ctr"/>
            <a:r>
              <a:rPr lang="lv-LV" sz="4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44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imūnaizsardzība</a:t>
            </a:r>
            <a:endPar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endParaRPr>
          </a:p>
          <a:p>
            <a:endParaRPr lang="en-US" dirty="0"/>
          </a:p>
        </p:txBody>
      </p:sp>
      <p:sp>
        <p:nvSpPr>
          <p:cNvPr id="7" name="Text Box 5"/>
          <p:cNvSpPr txBox="1">
            <a:spLocks noChangeArrowheads="1"/>
          </p:cNvSpPr>
          <p:nvPr/>
        </p:nvSpPr>
        <p:spPr bwMode="auto">
          <a:xfrm>
            <a:off x="1871662" y="6461125"/>
            <a:ext cx="5400675" cy="396875"/>
          </a:xfrm>
          <a:prstGeom prst="rect">
            <a:avLst/>
          </a:prstGeom>
          <a:noFill/>
          <a:ln w="9525">
            <a:noFill/>
            <a:miter lim="800000"/>
            <a:headEnd/>
            <a:tailEnd/>
          </a:ln>
          <a:effectLst/>
        </p:spPr>
        <p:txBody>
          <a:bodyPr>
            <a:spAutoFit/>
          </a:bodyPr>
          <a:lstStyle/>
          <a:p>
            <a:pPr algn="ctr" eaLnBrk="0" hangingPunct="0">
              <a:spcBef>
                <a:spcPct val="50000"/>
              </a:spcBef>
              <a:defRPr/>
            </a:pPr>
            <a:r>
              <a:rPr lang="lv-LV" sz="2000" b="1" dirty="0">
                <a:solidFill>
                  <a:schemeClr val="tx1">
                    <a:lumMod val="75000"/>
                    <a:lumOff val="25000"/>
                  </a:schemeClr>
                </a:solidFill>
                <a:effectLst>
                  <a:outerShdw blurRad="38100" dist="38100" dir="2700000" algn="tl">
                    <a:srgbClr val="000000">
                      <a:alpha val="43137"/>
                    </a:srgbClr>
                  </a:outerShdw>
                </a:effectLst>
                <a:latin typeface="Verdana" pitchFamily="34" charset="0"/>
              </a:rPr>
              <a:t>Dr. Aija </a:t>
            </a:r>
            <a:r>
              <a:rPr lang="lv-LV" sz="2000" b="1" dirty="0" err="1">
                <a:solidFill>
                  <a:schemeClr val="tx1">
                    <a:lumMod val="75000"/>
                    <a:lumOff val="25000"/>
                  </a:schemeClr>
                </a:solidFill>
                <a:effectLst>
                  <a:outerShdw blurRad="38100" dist="38100" dir="2700000" algn="tl">
                    <a:srgbClr val="000000">
                      <a:alpha val="43137"/>
                    </a:srgbClr>
                  </a:outerShdw>
                </a:effectLst>
                <a:latin typeface="Verdana" pitchFamily="34" charset="0"/>
              </a:rPr>
              <a:t>Linē</a:t>
            </a:r>
            <a:r>
              <a:rPr lang="lv-LV" sz="2000" b="1" dirty="0">
                <a:solidFill>
                  <a:schemeClr val="tx1">
                    <a:lumMod val="75000"/>
                    <a:lumOff val="25000"/>
                  </a:schemeClr>
                </a:solidFill>
                <a:effectLst>
                  <a:outerShdw blurRad="38100" dist="38100" dir="2700000" algn="tl">
                    <a:srgbClr val="000000">
                      <a:alpha val="43137"/>
                    </a:srgbClr>
                  </a:outerShdw>
                </a:effectLst>
                <a:latin typeface="Verdana" pitchFamily="34" charset="0"/>
              </a:rPr>
              <a:t>, </a:t>
            </a:r>
            <a:r>
              <a:rPr lang="lv-LV" sz="2000" b="1" dirty="0" smtClean="0">
                <a:solidFill>
                  <a:schemeClr val="tx1">
                    <a:lumMod val="75000"/>
                    <a:lumOff val="25000"/>
                  </a:schemeClr>
                </a:solidFill>
                <a:effectLst>
                  <a:outerShdw blurRad="38100" dist="38100" dir="2700000" algn="tl">
                    <a:srgbClr val="000000">
                      <a:alpha val="43137"/>
                    </a:srgbClr>
                  </a:outerShdw>
                </a:effectLst>
                <a:latin typeface="Verdana" pitchFamily="34" charset="0"/>
              </a:rPr>
              <a:t>aija@biomed.lu.lv</a:t>
            </a:r>
            <a:endParaRPr lang="en-US" sz="2000" b="1" dirty="0">
              <a:solidFill>
                <a:schemeClr val="tx1">
                  <a:lumMod val="75000"/>
                  <a:lumOff val="25000"/>
                </a:schemeClr>
              </a:solidFill>
              <a:effectLst>
                <a:outerShdw blurRad="38100" dist="38100" dir="2700000" algn="tl">
                  <a:srgbClr val="000000">
                    <a:alpha val="43137"/>
                  </a:srgbClr>
                </a:outerShdw>
              </a:effectLst>
              <a:latin typeface="Verdana" pitchFamily="34" charset="0"/>
            </a:endParaRPr>
          </a:p>
        </p:txBody>
      </p:sp>
      <p:pic>
        <p:nvPicPr>
          <p:cNvPr id="50178" name="Picture 2" descr="http://www.mc.vanderbilt.edu/lens/images/uploaded/0822081158472art.jpg"/>
          <p:cNvPicPr>
            <a:picLocks noChangeAspect="1" noChangeArrowheads="1"/>
          </p:cNvPicPr>
          <p:nvPr/>
        </p:nvPicPr>
        <p:blipFill>
          <a:blip r:embed="rId2" cstate="print"/>
          <a:srcRect/>
          <a:stretch>
            <a:fillRect/>
          </a:stretch>
        </p:blipFill>
        <p:spPr bwMode="auto">
          <a:xfrm>
            <a:off x="2759868" y="1600200"/>
            <a:ext cx="3624263" cy="475833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676400"/>
            <a:ext cx="8534400" cy="1754326"/>
          </a:xfrm>
          <a:prstGeom prst="rect">
            <a:avLst/>
          </a:prstGeom>
        </p:spPr>
        <p:txBody>
          <a:bodyPr wrap="square">
            <a:spAutoFit/>
          </a:bodyPr>
          <a:lstStyle/>
          <a:p>
            <a:pPr algn="ctr"/>
            <a:r>
              <a:rPr lang="lv-LV" sz="36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Kā nespecifiskā imūnsistēmas šūnas pazīst mikroorganismus un bojātas šūnas?</a:t>
            </a:r>
            <a:endParaRPr lang="en-US" sz="3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531" y="0"/>
            <a:ext cx="9157062" cy="68482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686800" cy="1200329"/>
          </a:xfrm>
          <a:prstGeom prst="rect">
            <a:avLst/>
          </a:prstGeom>
        </p:spPr>
        <p:txBody>
          <a:bodyPr wrap="square">
            <a:spAutoFit/>
          </a:bodyPr>
          <a:lstStyle/>
          <a:p>
            <a:pPr algn="ct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Patogēnu asociētie molekulārie </a:t>
            </a:r>
            <a:r>
              <a:rPr lang="lv-LV" sz="24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paterni</a:t>
            </a: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24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PAMPs</a:t>
            </a: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un bojājumu asociētie molekulārie </a:t>
            </a:r>
            <a:r>
              <a:rPr lang="lv-LV" sz="24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paterni</a:t>
            </a: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24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DAMPs</a:t>
            </a: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a:t>
            </a:r>
            <a:endParaRPr lang="en-US" sz="2400" dirty="0">
              <a:solidFill>
                <a:srgbClr val="003300"/>
              </a:solidFill>
            </a:endParaRPr>
          </a:p>
        </p:txBody>
      </p:sp>
      <p:pic>
        <p:nvPicPr>
          <p:cNvPr id="3" name="Picture 2"/>
          <p:cNvPicPr>
            <a:picLocks noChangeAspect="1" noChangeArrowheads="1"/>
          </p:cNvPicPr>
          <p:nvPr/>
        </p:nvPicPr>
        <p:blipFill>
          <a:blip r:embed="rId3" cstate="print"/>
          <a:srcRect/>
          <a:stretch>
            <a:fillRect/>
          </a:stretch>
        </p:blipFill>
        <p:spPr bwMode="auto">
          <a:xfrm>
            <a:off x="476610" y="1219200"/>
            <a:ext cx="5160034" cy="5638800"/>
          </a:xfrm>
          <a:prstGeom prst="rect">
            <a:avLst/>
          </a:prstGeom>
          <a:noFill/>
          <a:ln w="9525">
            <a:noFill/>
            <a:miter lim="800000"/>
            <a:headEnd/>
            <a:tailEnd/>
          </a:ln>
        </p:spPr>
      </p:pic>
      <p:sp>
        <p:nvSpPr>
          <p:cNvPr id="6" name="Rectangle 5"/>
          <p:cNvSpPr/>
          <p:nvPr/>
        </p:nvSpPr>
        <p:spPr>
          <a:xfrm>
            <a:off x="5791200" y="1447800"/>
            <a:ext cx="3048000" cy="5324535"/>
          </a:xfrm>
          <a:prstGeom prst="rect">
            <a:avLst/>
          </a:prstGeom>
        </p:spPr>
        <p:txBody>
          <a:bodyPr wrap="square">
            <a:spAutoFit/>
          </a:bodyPr>
          <a:lstStyle/>
          <a:p>
            <a:pPr algn="just">
              <a:spcBef>
                <a:spcPct val="50000"/>
              </a:spcBef>
              <a:defRPr/>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PAMPs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  baktērijām un vīrusiem tipiskas molekulāras struktūras; to skaits ir ierobežots, tomēr bieži tās ir mikroorganismu izdzīvošanai svarīgas molekulas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dsRNS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LPS)</a:t>
            </a: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spcBef>
                <a:spcPct val="50000"/>
              </a:spcBef>
              <a:defRPr/>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DAMPi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veidojas no bojātām vai mirušām šūnām  (infekcijas, toksīni, traumas, apdegumi), bet ne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apoptotiskām</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šūnām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686800" cy="954107"/>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PAMP/DAMP receptori uz nespecifiskās imūnsistēmas šūnām</a:t>
            </a:r>
            <a:endParaRPr lang="en-US" sz="2400" dirty="0">
              <a:solidFill>
                <a:srgbClr val="003300"/>
              </a:solidFill>
            </a:endParaRPr>
          </a:p>
        </p:txBody>
      </p:sp>
      <p:pic>
        <p:nvPicPr>
          <p:cNvPr id="3074" name="Picture 2"/>
          <p:cNvPicPr>
            <a:picLocks noChangeAspect="1" noChangeArrowheads="1"/>
          </p:cNvPicPr>
          <p:nvPr/>
        </p:nvPicPr>
        <p:blipFill>
          <a:blip r:embed="rId3" cstate="print"/>
          <a:srcRect/>
          <a:stretch>
            <a:fillRect/>
          </a:stretch>
        </p:blipFill>
        <p:spPr bwMode="auto">
          <a:xfrm>
            <a:off x="0" y="900545"/>
            <a:ext cx="9144000" cy="59574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686800" cy="523220"/>
          </a:xfrm>
          <a:prstGeom prst="rect">
            <a:avLst/>
          </a:prstGeom>
        </p:spPr>
        <p:txBody>
          <a:bodyPr wrap="square">
            <a:spAutoFit/>
          </a:bodyPr>
          <a:lstStyle/>
          <a:p>
            <a:pPr algn="ct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Toll-like</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receptori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TLRs</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a:t>
            </a:r>
            <a:endParaRPr lang="en-US" sz="2400" dirty="0">
              <a:solidFill>
                <a:srgbClr val="003300"/>
              </a:solidFill>
            </a:endParaRPr>
          </a:p>
        </p:txBody>
      </p:sp>
      <p:pic>
        <p:nvPicPr>
          <p:cNvPr id="4098" name="Picture 2"/>
          <p:cNvPicPr>
            <a:picLocks noChangeAspect="1" noChangeArrowheads="1"/>
          </p:cNvPicPr>
          <p:nvPr/>
        </p:nvPicPr>
        <p:blipFill>
          <a:blip r:embed="rId3" cstate="print"/>
          <a:srcRect/>
          <a:stretch>
            <a:fillRect/>
          </a:stretch>
        </p:blipFill>
        <p:spPr bwMode="auto">
          <a:xfrm>
            <a:off x="0" y="534921"/>
            <a:ext cx="4191000" cy="6323080"/>
          </a:xfrm>
          <a:prstGeom prst="rect">
            <a:avLst/>
          </a:prstGeom>
          <a:noFill/>
          <a:ln w="9525">
            <a:noFill/>
            <a:miter lim="800000"/>
            <a:headEnd/>
            <a:tailEnd/>
          </a:ln>
        </p:spPr>
      </p:pic>
      <p:sp>
        <p:nvSpPr>
          <p:cNvPr id="6" name="Rectangle 5"/>
          <p:cNvSpPr/>
          <p:nvPr/>
        </p:nvSpPr>
        <p:spPr>
          <a:xfrm>
            <a:off x="4572000" y="1066800"/>
            <a:ext cx="4572000" cy="5478423"/>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Cilvēkam – 9 dažādi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TLRs</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Šūnu tipi: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DCs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makrofāgi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neitrofili, B šūnas,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endotēlija</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šūnas u.c. </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Membrānā integrēti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glikoproteīni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(gan plazmas membrānā, gan ER un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endosomu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membrānās)</a:t>
            </a:r>
          </a:p>
          <a:p>
            <a:pPr algn="just">
              <a:spcBef>
                <a:spcPct val="50000"/>
              </a:spcBef>
              <a:defRPr/>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Ligandi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LPS, baktēriju šūnu sienas komponenti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piem</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flagelīns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dsRNS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ssRNS</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spcBef>
                <a:spcPct val="50000"/>
              </a:spcBef>
              <a:defRPr/>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Ligands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saistās pie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ekstracelulārā</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domēna, ko veido leicīna bagāti atkārtojumi un cisteīna-bagāts motīvs.</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Citoplazmatiskajā daļā – TIR domēns (līdzīgi kā IL receptoriem)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0" y="304800"/>
            <a:ext cx="4343400" cy="5262979"/>
          </a:xfrm>
          <a:prstGeom prst="rect">
            <a:avLst/>
          </a:prstGeom>
        </p:spPr>
        <p:txBody>
          <a:bodyPr wrap="square">
            <a:spAutoFit/>
          </a:bodyPr>
          <a:lstStyle/>
          <a:p>
            <a:pPr algn="ct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Toll-like</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receptoru aktivācija izraisa</a:t>
            </a:r>
          </a:p>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NF-</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sym typeface="Symbol"/>
              </a:rPr>
              <a:t>B un/vai IRF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sym typeface="Symbol"/>
              </a:rPr>
              <a:t>signālceļu</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sym typeface="Symbol"/>
              </a:rPr>
              <a:t>  aktivāciju. </a:t>
            </a:r>
          </a:p>
          <a:p>
            <a:pPr algn="ctr"/>
            <a:endPar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sym typeface="Symbol"/>
            </a:endParaRPr>
          </a:p>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sym typeface="Symbol"/>
              </a:rPr>
              <a:t> </a:t>
            </a:r>
            <a:r>
              <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NF-</a:t>
            </a:r>
            <a:r>
              <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sym typeface="Symbol"/>
              </a:rPr>
              <a:t>B aktivē virkni gēnu, kas stimulē akūtu iekaisumu;</a:t>
            </a:r>
          </a:p>
          <a:p>
            <a:pPr algn="ctr"/>
            <a:r>
              <a:rPr lang="lv-LV" sz="20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sym typeface="Symbol"/>
              </a:rPr>
              <a:t>IRFs</a:t>
            </a:r>
            <a:r>
              <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sym typeface="Symbol"/>
              </a:rPr>
              <a:t> -  I tipa IFN </a:t>
            </a:r>
            <a:r>
              <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sym typeface="Symbol"/>
              </a:rPr>
              <a:t>produkciju, kas iniciē pret-vīrusu atbildi (vīrusu RNS degradāciju, proteīnu sintēzes </a:t>
            </a:r>
            <a:r>
              <a:rPr lang="lv-LV" sz="20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sym typeface="Symbol"/>
              </a:rPr>
              <a:t>inhibīciju</a:t>
            </a:r>
            <a:r>
              <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sym typeface="Symbol"/>
              </a:rPr>
              <a:t>, </a:t>
            </a:r>
            <a:r>
              <a:rPr lang="lv-LV" sz="20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sym typeface="Symbol"/>
              </a:rPr>
              <a:t>virionu</a:t>
            </a:r>
            <a:r>
              <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sym typeface="Symbol"/>
              </a:rPr>
              <a:t> savākšanos u.c.)</a:t>
            </a:r>
            <a:endParaRPr lang="en-US" sz="2000" dirty="0">
              <a:solidFill>
                <a:srgbClr val="003300"/>
              </a:solidFill>
            </a:endParaRPr>
          </a:p>
        </p:txBody>
      </p:sp>
      <p:pic>
        <p:nvPicPr>
          <p:cNvPr id="1026" name="Picture 2"/>
          <p:cNvPicPr>
            <a:picLocks noChangeAspect="1" noChangeArrowheads="1"/>
          </p:cNvPicPr>
          <p:nvPr/>
        </p:nvPicPr>
        <p:blipFill>
          <a:blip r:embed="rId3" cstate="print"/>
          <a:srcRect/>
          <a:stretch>
            <a:fillRect/>
          </a:stretch>
        </p:blipFill>
        <p:spPr bwMode="auto">
          <a:xfrm>
            <a:off x="0" y="0"/>
            <a:ext cx="4114800" cy="67711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686800" cy="954107"/>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NOD-</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like</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receptori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NLRs</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 citoplazmatiski PAMP/DAMP receptori</a:t>
            </a:r>
            <a:endParaRPr lang="en-US" sz="2400" dirty="0">
              <a:solidFill>
                <a:srgbClr val="003300"/>
              </a:solidFill>
            </a:endParaRPr>
          </a:p>
        </p:txBody>
      </p:sp>
      <p:sp>
        <p:nvSpPr>
          <p:cNvPr id="5" name="Rectangle 4"/>
          <p:cNvSpPr/>
          <p:nvPr/>
        </p:nvSpPr>
        <p:spPr>
          <a:xfrm>
            <a:off x="4800600" y="1225689"/>
            <a:ext cx="4076700" cy="5632311"/>
          </a:xfrm>
          <a:prstGeom prst="rect">
            <a:avLst/>
          </a:prstGeom>
        </p:spPr>
        <p:txBody>
          <a:bodyPr wrap="square">
            <a:spAutoFit/>
          </a:bodyPr>
          <a:lstStyle/>
          <a:p>
            <a:pPr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~20 dažādi receptori</a:t>
            </a:r>
          </a:p>
          <a:p>
            <a:pPr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Ekspresēti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epitēlija šūnās, fagocītos</a:t>
            </a:r>
          </a:p>
          <a:p>
            <a:pPr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Detektē infekciju vai stresu, saistoties ar citoplazmatiskiem PAMP vai DAMP</a:t>
            </a:r>
          </a:p>
          <a:p>
            <a:pPr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Ligands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saistās pie leicīna atkārtojumiem bagāta domēna (līdzīgi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TLRs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NACHT –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oligomerizācijas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domēns, atšķiras N gala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efektorie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domēni, kas nosaka, kādi signāli šūnā tiks aktivēti</a:t>
            </a:r>
          </a:p>
          <a:p>
            <a:pPr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NLR aktivācija var izraisīt iekaisuma reakciju, autofāgiju vai šūnas nāvi</a:t>
            </a:r>
          </a:p>
        </p:txBody>
      </p:sp>
      <p:pic>
        <p:nvPicPr>
          <p:cNvPr id="32770" name="Picture 2" descr="NLR subfamilies"/>
          <p:cNvPicPr>
            <a:picLocks noChangeAspect="1" noChangeArrowheads="1"/>
          </p:cNvPicPr>
          <p:nvPr/>
        </p:nvPicPr>
        <p:blipFill>
          <a:blip r:embed="rId3" cstate="print"/>
          <a:srcRect/>
          <a:stretch>
            <a:fillRect/>
          </a:stretch>
        </p:blipFill>
        <p:spPr bwMode="auto">
          <a:xfrm>
            <a:off x="228600" y="1219200"/>
            <a:ext cx="4343400" cy="3680648"/>
          </a:xfrm>
          <a:prstGeom prst="rect">
            <a:avLst/>
          </a:prstGeom>
          <a:noFill/>
        </p:spPr>
      </p:pic>
      <p:sp>
        <p:nvSpPr>
          <p:cNvPr id="6" name="Rectangle 5"/>
          <p:cNvSpPr/>
          <p:nvPr/>
        </p:nvSpPr>
        <p:spPr>
          <a:xfrm>
            <a:off x="304800" y="4953000"/>
            <a:ext cx="4076700" cy="1631216"/>
          </a:xfrm>
          <a:prstGeom prst="rect">
            <a:avLst/>
          </a:prstGeom>
        </p:spPr>
        <p:txBody>
          <a:bodyPr wrap="square">
            <a:spAutoFit/>
          </a:bodyPr>
          <a:lstStyle/>
          <a:p>
            <a:pPr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Mutācijas NLR gēnos saistītas ar dažādām iekaisuma un autoimūnām slimībām (Krona slimību,  hronisku zarnu iekaisumu u.c.)</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686800" cy="954107"/>
          </a:xfrm>
          <a:prstGeom prst="rect">
            <a:avLst/>
          </a:prstGeom>
        </p:spPr>
        <p:txBody>
          <a:bodyPr wrap="square">
            <a:spAutoFit/>
          </a:bodyPr>
          <a:lstStyle/>
          <a:p>
            <a:pPr algn="ct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NLRPs</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 NOD-</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like</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receptori, kas satur PYD domēnu veido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inflamasomas</a:t>
            </a:r>
            <a:endParaRPr lang="en-US" sz="2400" dirty="0">
              <a:solidFill>
                <a:srgbClr val="003300"/>
              </a:solidFill>
            </a:endParaRPr>
          </a:p>
        </p:txBody>
      </p:sp>
      <p:sp>
        <p:nvSpPr>
          <p:cNvPr id="5" name="Rectangle 4"/>
          <p:cNvSpPr/>
          <p:nvPr/>
        </p:nvSpPr>
        <p:spPr>
          <a:xfrm>
            <a:off x="4800600" y="1225689"/>
            <a:ext cx="4076700" cy="4401205"/>
          </a:xfrm>
          <a:prstGeom prst="rect">
            <a:avLst/>
          </a:prstGeom>
        </p:spPr>
        <p:txBody>
          <a:bodyPr wrap="square">
            <a:spAutoFit/>
          </a:bodyPr>
          <a:lstStyle/>
          <a:p>
            <a:pPr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Ja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NLRPs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citoplazmā detektē infekciju, kristālus, vīrusu DNS u.c., tie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oligomerizējas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(izveido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infamasomu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un aktivē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kaspāzi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1, kas šķeļ IL1</a:t>
            </a:r>
            <a:r>
              <a:rPr lang="el-GR" sz="2000" b="1" dirty="0" smtClean="0">
                <a:solidFill>
                  <a:srgbClr val="003300"/>
                </a:solidFill>
                <a:effectLst>
                  <a:outerShdw blurRad="38100" dist="38100" dir="2700000" algn="tl">
                    <a:srgbClr val="000000"/>
                  </a:outerShdw>
                </a:effectLst>
                <a:latin typeface="Arial"/>
                <a:ea typeface="Verdana" pitchFamily="34" charset="0"/>
                <a:cs typeface="Arial"/>
              </a:rPr>
              <a:t>β</a:t>
            </a:r>
            <a:r>
              <a:rPr lang="lv-LV" sz="2000" b="1" dirty="0" smtClean="0">
                <a:solidFill>
                  <a:srgbClr val="003300"/>
                </a:solidFill>
                <a:effectLst>
                  <a:outerShdw blurRad="38100" dist="38100" dir="2700000" algn="tl">
                    <a:srgbClr val="000000"/>
                  </a:outerShdw>
                </a:effectLst>
                <a:latin typeface="Arial"/>
                <a:ea typeface="Verdana" pitchFamily="34" charset="0"/>
                <a:cs typeface="Arial"/>
              </a:rPr>
              <a:t> prekursoru un atbrīvo aktīvu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IL1</a:t>
            </a:r>
            <a:r>
              <a:rPr lang="el-GR" sz="2000" b="1" dirty="0" smtClean="0">
                <a:solidFill>
                  <a:srgbClr val="003300"/>
                </a:solidFill>
                <a:effectLst>
                  <a:outerShdw blurRad="38100" dist="38100" dir="2700000" algn="tl">
                    <a:srgbClr val="000000"/>
                  </a:outerShdw>
                </a:effectLst>
                <a:latin typeface="Arial"/>
                <a:ea typeface="Verdana" pitchFamily="34" charset="0"/>
                <a:cs typeface="Arial"/>
              </a:rPr>
              <a:t>β</a:t>
            </a:r>
            <a:r>
              <a:rPr lang="lv-LV" sz="2000" b="1" dirty="0" smtClean="0">
                <a:solidFill>
                  <a:srgbClr val="003300"/>
                </a:solidFill>
                <a:effectLst>
                  <a:outerShdw blurRad="38100" dist="38100" dir="2700000" algn="tl">
                    <a:srgbClr val="000000"/>
                  </a:outerShdw>
                </a:effectLst>
                <a:latin typeface="Arial"/>
                <a:ea typeface="Verdana" pitchFamily="34" charset="0"/>
                <a:cs typeface="Arial"/>
              </a:rPr>
              <a:t>. </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spcBef>
                <a:spcPct val="50000"/>
              </a:spcBef>
              <a:buFont typeface="Wingdings" pitchFamily="2" charset="2"/>
              <a:buChar char="§"/>
              <a:defRPr/>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Ja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inflamasomu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aktivitāte ir pastiprināti stimulēta, IL-1 var izraisīt audu bojājumu. NLRP3 gēna aktivējošas mutācijas ir saistītas ar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autoinflamatoriem</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sindromiem.</a:t>
            </a:r>
          </a:p>
        </p:txBody>
      </p:sp>
      <p:pic>
        <p:nvPicPr>
          <p:cNvPr id="66563" name="Picture 3"/>
          <p:cNvPicPr>
            <a:picLocks noChangeAspect="1" noChangeArrowheads="1"/>
          </p:cNvPicPr>
          <p:nvPr/>
        </p:nvPicPr>
        <p:blipFill>
          <a:blip r:embed="rId3" cstate="print"/>
          <a:srcRect/>
          <a:stretch>
            <a:fillRect/>
          </a:stretch>
        </p:blipFill>
        <p:spPr bwMode="auto">
          <a:xfrm>
            <a:off x="0" y="1066799"/>
            <a:ext cx="4572000" cy="57706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686800" cy="954107"/>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RIG-</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like</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receptori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RLRs</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 galvenie citoplazmatiskie vīrusu RNS sensori</a:t>
            </a:r>
            <a:endParaRPr lang="en-US" sz="2400" dirty="0">
              <a:solidFill>
                <a:srgbClr val="003300"/>
              </a:solidFill>
            </a:endParaRPr>
          </a:p>
        </p:txBody>
      </p:sp>
      <p:sp>
        <p:nvSpPr>
          <p:cNvPr id="5" name="Rectangle 4"/>
          <p:cNvSpPr/>
          <p:nvPr/>
        </p:nvSpPr>
        <p:spPr>
          <a:xfrm>
            <a:off x="4572000" y="1564719"/>
            <a:ext cx="4191000" cy="4862870"/>
          </a:xfrm>
          <a:prstGeom prst="rect">
            <a:avLst/>
          </a:prstGeom>
        </p:spPr>
        <p:txBody>
          <a:bodyPr wrap="square">
            <a:spAutoFit/>
          </a:bodyPr>
          <a:lstStyle/>
          <a:p>
            <a:pPr algn="just">
              <a:spcBef>
                <a:spcPct val="50000"/>
              </a:spcBef>
              <a:defRPr/>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Citoplamatiskas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helikāzes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kas saistās ar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dsRNS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ssRNS</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Savu no vīrusa RNS atšķir pēc 5’ gala struktūras: pazīst 5’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trifosfātu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kāds nav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procesētām</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šūnas RNS</a:t>
            </a: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RIG aktivācija iniciē pie vairāku transkripcijas faktoru aktivāciju:  IRF3 un IRF7 – palaiž I tipa INF produkciju</a:t>
            </a:r>
          </a:p>
          <a:p>
            <a:pPr algn="just">
              <a:spcBef>
                <a:spcPct val="50000"/>
              </a:spcBef>
              <a:defRPr/>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NFkB</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 iekaisuma reakciju</a:t>
            </a: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p:txBody>
      </p:sp>
      <p:pic>
        <p:nvPicPr>
          <p:cNvPr id="29698" name="Picture 2" descr="Figure 1."/>
          <p:cNvPicPr>
            <a:picLocks noChangeAspect="1" noChangeArrowheads="1"/>
          </p:cNvPicPr>
          <p:nvPr/>
        </p:nvPicPr>
        <p:blipFill>
          <a:blip r:embed="rId3" cstate="print"/>
          <a:srcRect/>
          <a:stretch>
            <a:fillRect/>
          </a:stretch>
        </p:blipFill>
        <p:spPr bwMode="auto">
          <a:xfrm>
            <a:off x="-1" y="1219200"/>
            <a:ext cx="4498569" cy="5181600"/>
          </a:xfrm>
          <a:prstGeom prst="rect">
            <a:avLst/>
          </a:prstGeom>
          <a:noFill/>
        </p:spPr>
      </p:pic>
      <p:sp>
        <p:nvSpPr>
          <p:cNvPr id="6" name="Text Box 4"/>
          <p:cNvSpPr txBox="1">
            <a:spLocks noChangeArrowheads="1"/>
          </p:cNvSpPr>
          <p:nvPr/>
        </p:nvSpPr>
        <p:spPr bwMode="auto">
          <a:xfrm>
            <a:off x="0" y="6602413"/>
            <a:ext cx="4319587" cy="255587"/>
          </a:xfrm>
          <a:prstGeom prst="rect">
            <a:avLst/>
          </a:prstGeom>
          <a:noFill/>
          <a:ln w="9525">
            <a:noFill/>
            <a:round/>
            <a:headEnd/>
            <a:tailEnd/>
          </a:ln>
          <a:effectLst/>
        </p:spPr>
        <p:txBody>
          <a:bodyPr lIns="0" tIns="0" rIns="0" bIns="0"/>
          <a:lstStyle/>
          <a:p>
            <a:pPr>
              <a:tabLst>
                <a:tab pos="723900" algn="l"/>
                <a:tab pos="1447800" algn="l"/>
                <a:tab pos="2171700" algn="l"/>
                <a:tab pos="2895600" algn="l"/>
                <a:tab pos="3619500" algn="l"/>
              </a:tabLst>
            </a:pPr>
            <a:r>
              <a:rPr lang="en-GB" sz="1200" b="1" dirty="0">
                <a:solidFill>
                  <a:schemeClr val="tx1">
                    <a:lumMod val="75000"/>
                    <a:lumOff val="25000"/>
                  </a:schemeClr>
                </a:solidFill>
                <a:latin typeface="Arial" charset="0"/>
                <a:ea typeface="msgothic" charset="0"/>
                <a:cs typeface="msgothic" charset="0"/>
              </a:rPr>
              <a:t>Saito T , and Gale M J Exp Med 2008;205:1523-1527</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686800" cy="892552"/>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Ogļhidrātu receptori – C-tipa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lektīni</a:t>
            </a:r>
            <a:endPar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endParaRPr>
          </a:p>
          <a:p>
            <a:pPr algn="ctr"/>
            <a:endParaRPr lang="en-US" sz="2400" dirty="0">
              <a:solidFill>
                <a:srgbClr val="003300"/>
              </a:solidFill>
            </a:endParaRPr>
          </a:p>
        </p:txBody>
      </p:sp>
      <p:sp>
        <p:nvSpPr>
          <p:cNvPr id="5" name="Rectangle 4"/>
          <p:cNvSpPr/>
          <p:nvPr/>
        </p:nvSpPr>
        <p:spPr>
          <a:xfrm>
            <a:off x="342900" y="990600"/>
            <a:ext cx="8458200" cy="4247317"/>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C-tipa: Ca 2+ atkarīgi; saista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m.o</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ogļhidrātus Ca2+ atkarīgā veidā</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Lielākā daļa – membrānā integrēti receptori (daži var būt šķīstoši)</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Šūnu tipi: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makrofāgi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dendrītiskās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šūnas</a:t>
            </a:r>
          </a:p>
          <a:p>
            <a:pPr algn="just">
              <a:spcBef>
                <a:spcPct val="50000"/>
              </a:spcBef>
              <a:defRPr/>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Ligandi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ogļhidrātu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struktūras, kas raksturīgas baktēriju šūnu sienām, bet ne zīdītāju šūnām:</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Mannozes</a:t>
            </a: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 receptori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 saistās pie D-</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mannozes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L-</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fucozes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N-</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acetil-D-glikozamīna.</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Galvenā funkcija – aktivēt fagocitozi!</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Dektīni</a:t>
            </a: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t>
            </a:r>
            <a:r>
              <a:rPr lang="lv-LV" sz="2000" b="1" i="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dectins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dendrītisko</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šūnu asociēti C-tipa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lektīni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 saistās ar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glikāniem</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kas ir viena no galvenajām sēnīšu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piem</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a:t>
            </a:r>
            <a:r>
              <a:rPr lang="lv-LV" sz="2000" b="1" i="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Candida</a:t>
            </a:r>
            <a:r>
              <a:rPr lang="lv-LV" sz="2000" b="1" i="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a:t>
            </a:r>
            <a:r>
              <a:rPr lang="lv-LV" sz="2000" b="1" i="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albicans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virsmas struktūrām. Receptoru aktivācija inducē DC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citokīnu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produkciju, kas nepieciešami Th17 šūnu diferenciācijai.</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6201" y="0"/>
            <a:ext cx="7311618" cy="800219"/>
          </a:xfrm>
          <a:prstGeom prst="rect">
            <a:avLst/>
          </a:prstGeom>
        </p:spPr>
        <p:txBody>
          <a:bodyPr wrap="non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Nespecifiskā un adaptīvā imunitāte</a:t>
            </a:r>
          </a:p>
          <a:p>
            <a:endParaRPr lang="en-US" dirty="0"/>
          </a:p>
        </p:txBody>
      </p:sp>
      <p:pic>
        <p:nvPicPr>
          <p:cNvPr id="49155" name="Picture 3"/>
          <p:cNvPicPr>
            <a:picLocks noChangeAspect="1" noChangeArrowheads="1"/>
          </p:cNvPicPr>
          <p:nvPr/>
        </p:nvPicPr>
        <p:blipFill>
          <a:blip r:embed="rId3" cstate="print"/>
          <a:srcRect/>
          <a:stretch>
            <a:fillRect/>
          </a:stretch>
        </p:blipFill>
        <p:spPr bwMode="auto">
          <a:xfrm>
            <a:off x="254622" y="719943"/>
            <a:ext cx="8634755" cy="5875313"/>
          </a:xfrm>
          <a:prstGeom prst="rect">
            <a:avLst/>
          </a:prstGeom>
          <a:noFill/>
          <a:ln w="9525">
            <a:noFill/>
            <a:miter lim="800000"/>
            <a:headEnd/>
            <a:tailEnd/>
          </a:ln>
        </p:spPr>
      </p:pic>
      <p:sp>
        <p:nvSpPr>
          <p:cNvPr id="5" name="TextBox 4"/>
          <p:cNvSpPr txBox="1"/>
          <p:nvPr/>
        </p:nvSpPr>
        <p:spPr>
          <a:xfrm>
            <a:off x="6248400" y="6334780"/>
            <a:ext cx="2895600" cy="523220"/>
          </a:xfrm>
          <a:prstGeom prst="rect">
            <a:avLst/>
          </a:prstGeom>
          <a:noFill/>
        </p:spPr>
        <p:txBody>
          <a:bodyPr wrap="square" rtlCol="0">
            <a:spAutoFit/>
          </a:bodyPr>
          <a:lstStyle/>
          <a:p>
            <a:pPr algn="r"/>
            <a:r>
              <a:rPr lang="lv-LV" sz="1400" dirty="0" err="1" smtClean="0">
                <a:solidFill>
                  <a:schemeClr val="tx1">
                    <a:lumMod val="75000"/>
                    <a:lumOff val="25000"/>
                  </a:schemeClr>
                </a:solidFill>
                <a:latin typeface="Arial" pitchFamily="34" charset="0"/>
                <a:cs typeface="Arial" pitchFamily="34" charset="0"/>
              </a:rPr>
              <a:t>Abbas</a:t>
            </a:r>
            <a:r>
              <a:rPr lang="lv-LV" sz="1400" dirty="0" smtClean="0">
                <a:solidFill>
                  <a:schemeClr val="tx1">
                    <a:lumMod val="75000"/>
                    <a:lumOff val="25000"/>
                  </a:schemeClr>
                </a:solidFill>
                <a:latin typeface="Arial" pitchFamily="34" charset="0"/>
                <a:cs typeface="Arial" pitchFamily="34" charset="0"/>
              </a:rPr>
              <a:t> AK, </a:t>
            </a:r>
            <a:r>
              <a:rPr lang="lv-LV" sz="1400" dirty="0" err="1" smtClean="0">
                <a:solidFill>
                  <a:schemeClr val="tx1">
                    <a:lumMod val="75000"/>
                    <a:lumOff val="25000"/>
                  </a:schemeClr>
                </a:solidFill>
                <a:latin typeface="Arial" pitchFamily="34" charset="0"/>
                <a:cs typeface="Arial" pitchFamily="34" charset="0"/>
              </a:rPr>
              <a:t>Cellular</a:t>
            </a:r>
            <a:r>
              <a:rPr lang="lv-LV" sz="1400" dirty="0" smtClean="0">
                <a:solidFill>
                  <a:schemeClr val="tx1">
                    <a:lumMod val="75000"/>
                    <a:lumOff val="25000"/>
                  </a:schemeClr>
                </a:solidFill>
                <a:latin typeface="Arial" pitchFamily="34" charset="0"/>
                <a:cs typeface="Arial" pitchFamily="34" charset="0"/>
              </a:rPr>
              <a:t> </a:t>
            </a:r>
            <a:r>
              <a:rPr lang="lv-LV" sz="1400" dirty="0" err="1" smtClean="0">
                <a:solidFill>
                  <a:schemeClr val="tx1">
                    <a:lumMod val="75000"/>
                    <a:lumOff val="25000"/>
                  </a:schemeClr>
                </a:solidFill>
                <a:latin typeface="Arial" pitchFamily="34" charset="0"/>
                <a:cs typeface="Arial" pitchFamily="34" charset="0"/>
              </a:rPr>
              <a:t>and</a:t>
            </a:r>
            <a:r>
              <a:rPr lang="lv-LV" sz="1400" dirty="0" smtClean="0">
                <a:solidFill>
                  <a:schemeClr val="tx1">
                    <a:lumMod val="75000"/>
                    <a:lumOff val="25000"/>
                  </a:schemeClr>
                </a:solidFill>
                <a:latin typeface="Arial" pitchFamily="34" charset="0"/>
                <a:cs typeface="Arial" pitchFamily="34" charset="0"/>
              </a:rPr>
              <a:t> </a:t>
            </a:r>
            <a:r>
              <a:rPr lang="lv-LV" sz="1400" dirty="0" err="1" smtClean="0">
                <a:solidFill>
                  <a:schemeClr val="tx1">
                    <a:lumMod val="75000"/>
                    <a:lumOff val="25000"/>
                  </a:schemeClr>
                </a:solidFill>
                <a:latin typeface="Arial" pitchFamily="34" charset="0"/>
                <a:cs typeface="Arial" pitchFamily="34" charset="0"/>
              </a:rPr>
              <a:t>Molecular</a:t>
            </a:r>
            <a:r>
              <a:rPr lang="lv-LV" sz="1400" dirty="0" smtClean="0">
                <a:solidFill>
                  <a:schemeClr val="tx1">
                    <a:lumMod val="75000"/>
                    <a:lumOff val="25000"/>
                  </a:schemeClr>
                </a:solidFill>
                <a:latin typeface="Arial" pitchFamily="34" charset="0"/>
                <a:cs typeface="Arial" pitchFamily="34" charset="0"/>
              </a:rPr>
              <a:t> </a:t>
            </a:r>
            <a:r>
              <a:rPr lang="lv-LV" sz="1400" dirty="0" err="1" smtClean="0">
                <a:solidFill>
                  <a:schemeClr val="tx1">
                    <a:lumMod val="75000"/>
                    <a:lumOff val="25000"/>
                  </a:schemeClr>
                </a:solidFill>
                <a:latin typeface="Arial" pitchFamily="34" charset="0"/>
                <a:cs typeface="Arial" pitchFamily="34" charset="0"/>
              </a:rPr>
              <a:t>Immunology</a:t>
            </a:r>
            <a:r>
              <a:rPr lang="lv-LV" sz="1400" dirty="0" smtClean="0">
                <a:solidFill>
                  <a:schemeClr val="tx1">
                    <a:lumMod val="75000"/>
                    <a:lumOff val="25000"/>
                  </a:schemeClr>
                </a:solidFill>
                <a:latin typeface="Arial" pitchFamily="34" charset="0"/>
                <a:cs typeface="Arial" pitchFamily="34" charset="0"/>
              </a:rPr>
              <a:t>, 2012</a:t>
            </a:r>
            <a:endParaRPr lang="en-US" sz="1400" dirty="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686800" cy="5386090"/>
          </a:xfrm>
          <a:prstGeom prst="rect">
            <a:avLst/>
          </a:prstGeom>
        </p:spPr>
        <p:txBody>
          <a:bodyPr wrap="square">
            <a:spAutoFit/>
          </a:bodyPr>
          <a:lstStyle/>
          <a:p>
            <a:pPr algn="ctr"/>
            <a:r>
              <a:rPr lang="lv-LV" sz="2800" b="1" i="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Scavenger</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receptori:</a:t>
            </a:r>
          </a:p>
          <a:p>
            <a:pPr algn="just"/>
            <a:endPar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endParaRPr>
          </a:p>
          <a:p>
            <a:pPr algn="just"/>
            <a:r>
              <a:rPr lang="lv-LV" sz="20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Ligandi</a:t>
            </a:r>
            <a:r>
              <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 – oksidēti </a:t>
            </a:r>
            <a:r>
              <a:rPr lang="lv-LV" sz="20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lipoproteīni</a:t>
            </a:r>
            <a:endPar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endParaRPr>
          </a:p>
          <a:p>
            <a:pPr algn="just"/>
            <a:r>
              <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Šūnas – </a:t>
            </a:r>
            <a:r>
              <a:rPr lang="lv-LV" sz="20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makrofāgi</a:t>
            </a:r>
            <a:endPar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endParaRPr>
          </a:p>
          <a:p>
            <a:pPr algn="just"/>
            <a:r>
              <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Efekts – veicina fagocitozi</a:t>
            </a:r>
          </a:p>
          <a:p>
            <a:pPr algn="just"/>
            <a:endPar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endParaRPr>
          </a:p>
          <a:p>
            <a:pPr algn="just"/>
            <a:endPar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endParaRPr>
          </a:p>
          <a:p>
            <a:pPr algn="just"/>
            <a:endPar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endParaRPr>
          </a:p>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Formil</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Met-</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Leu-Phe</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receptori:</a:t>
            </a:r>
          </a:p>
          <a:p>
            <a:pPr algn="just"/>
            <a:endPar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endParaRPr>
          </a:p>
          <a:p>
            <a:pPr algn="just"/>
            <a:r>
              <a:rPr lang="lv-LV" sz="20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Ligandi</a:t>
            </a:r>
            <a:r>
              <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 – baktēriju peptīdi, kas satur N-</a:t>
            </a:r>
            <a:r>
              <a:rPr lang="lv-LV" sz="20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formilmetionīnu</a:t>
            </a:r>
            <a:endPar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endParaRPr>
          </a:p>
          <a:p>
            <a:pPr algn="just"/>
            <a:r>
              <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Šūnas – </a:t>
            </a:r>
            <a:r>
              <a:rPr lang="lv-LV" sz="20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makrofāgi</a:t>
            </a:r>
            <a:r>
              <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 neitrofili</a:t>
            </a:r>
          </a:p>
          <a:p>
            <a:pPr algn="just"/>
            <a:r>
              <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Efekts – </a:t>
            </a:r>
            <a:r>
              <a:rPr lang="lv-LV" sz="20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hemoattraktanti</a:t>
            </a:r>
            <a:r>
              <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 veicina šūnu migrāciju</a:t>
            </a:r>
          </a:p>
          <a:p>
            <a:pPr algn="just"/>
            <a:endPar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endParaRPr>
          </a:p>
          <a:p>
            <a:pPr algn="ctr"/>
            <a:endParaRPr lang="en-US" sz="2400" dirty="0">
              <a:solidFill>
                <a:srgbClr val="0033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668308" y="533400"/>
            <a:ext cx="7807384" cy="5242733"/>
          </a:xfrm>
          <a:prstGeom prst="rect">
            <a:avLst/>
          </a:prstGeom>
          <a:noFill/>
          <a:ln w="9525">
            <a:noFill/>
            <a:miter lim="800000"/>
            <a:headEnd/>
            <a:tailEnd/>
          </a:ln>
        </p:spPr>
      </p:pic>
      <p:sp>
        <p:nvSpPr>
          <p:cNvPr id="4" name="Rectangle 3"/>
          <p:cNvSpPr/>
          <p:nvPr/>
        </p:nvSpPr>
        <p:spPr>
          <a:xfrm>
            <a:off x="533400" y="0"/>
            <a:ext cx="8229600" cy="523220"/>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Fagocitoze</a:t>
            </a:r>
          </a:p>
        </p:txBody>
      </p:sp>
      <p:sp>
        <p:nvSpPr>
          <p:cNvPr id="6" name="Rectangle 5"/>
          <p:cNvSpPr/>
          <p:nvPr/>
        </p:nvSpPr>
        <p:spPr>
          <a:xfrm>
            <a:off x="76200" y="5842337"/>
            <a:ext cx="8991600" cy="1015663"/>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Fagocitoze: aktīvs, enerģijas atkarīgs process; līdzīgs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neitrofilos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un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makrofāgos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Galvenie līdzekļi baktēriju nogalināšanai – aktīvie skābekļa savienojumi (ROS) un NO.</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0"/>
            <a:ext cx="7772400" cy="523220"/>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Tuklās šūnas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mast</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cells</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a:t>
            </a:r>
            <a:endParaRPr lang="en-US" sz="2400" dirty="0">
              <a:solidFill>
                <a:srgbClr val="003300"/>
              </a:solidFill>
            </a:endParaRPr>
          </a:p>
        </p:txBody>
      </p:sp>
      <p:sp>
        <p:nvSpPr>
          <p:cNvPr id="5" name="Rectangle 4"/>
          <p:cNvSpPr/>
          <p:nvPr/>
        </p:nvSpPr>
        <p:spPr>
          <a:xfrm>
            <a:off x="342900" y="609600"/>
            <a:ext cx="8458200" cy="1938992"/>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Tuklās šūnas veidojas kaulu smadzenēs, tad migrē uz perifērajiem audiem un rezidē ādā un gļotādās. Satur citoplazmatiskas granulas ar histamīnu un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proteolītiskiem</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enzīmiem (izsauc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vazodilatāciju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un paaugstina kapilāru caurlaidību), ko var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sekretēt</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momentā. Pēc aktivācijas producē prostaglandīnus un dažādus IL, TNF</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un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hemokīnus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p>
        </p:txBody>
      </p:sp>
      <p:pic>
        <p:nvPicPr>
          <p:cNvPr id="24578" name="Picture 2" descr="http://www.pharm.okayama-u.ac.jp/en/wp/wp-content/uploads/2012/12/p_tanaka.jpg"/>
          <p:cNvPicPr>
            <a:picLocks noChangeAspect="1" noChangeArrowheads="1"/>
          </p:cNvPicPr>
          <p:nvPr/>
        </p:nvPicPr>
        <p:blipFill>
          <a:blip r:embed="rId3" cstate="print"/>
          <a:srcRect/>
          <a:stretch>
            <a:fillRect/>
          </a:stretch>
        </p:blipFill>
        <p:spPr bwMode="auto">
          <a:xfrm>
            <a:off x="1828800" y="2394280"/>
            <a:ext cx="5767078" cy="4463720"/>
          </a:xfrm>
          <a:prstGeom prst="rect">
            <a:avLst/>
          </a:prstGeom>
          <a:noFill/>
        </p:spPr>
      </p:pic>
      <p:sp>
        <p:nvSpPr>
          <p:cNvPr id="7" name="TextBox 6"/>
          <p:cNvSpPr txBox="1"/>
          <p:nvPr/>
        </p:nvSpPr>
        <p:spPr>
          <a:xfrm>
            <a:off x="7543800" y="6334780"/>
            <a:ext cx="1752600" cy="523220"/>
          </a:xfrm>
          <a:prstGeom prst="rect">
            <a:avLst/>
          </a:prstGeom>
          <a:noFill/>
        </p:spPr>
        <p:txBody>
          <a:bodyPr wrap="square" rtlCol="0">
            <a:spAutoFit/>
          </a:bodyPr>
          <a:lstStyle/>
          <a:p>
            <a:r>
              <a:rPr lang="lv-LV" sz="1400" dirty="0" err="1" smtClean="0">
                <a:solidFill>
                  <a:schemeClr val="tx1">
                    <a:lumMod val="65000"/>
                    <a:lumOff val="35000"/>
                  </a:schemeClr>
                </a:solidFill>
              </a:rPr>
              <a:t>Satoshi</a:t>
            </a:r>
            <a:r>
              <a:rPr lang="lv-LV" sz="1400" dirty="0" smtClean="0">
                <a:solidFill>
                  <a:schemeClr val="tx1">
                    <a:lumMod val="65000"/>
                    <a:lumOff val="35000"/>
                  </a:schemeClr>
                </a:solidFill>
              </a:rPr>
              <a:t> </a:t>
            </a:r>
            <a:r>
              <a:rPr lang="lv-LV" sz="1400" dirty="0" err="1" smtClean="0">
                <a:solidFill>
                  <a:schemeClr val="tx1">
                    <a:lumMod val="65000"/>
                    <a:lumOff val="35000"/>
                  </a:schemeClr>
                </a:solidFill>
              </a:rPr>
              <a:t>Tanaka</a:t>
            </a:r>
            <a:r>
              <a:rPr lang="lv-LV" sz="1400" dirty="0" smtClean="0">
                <a:solidFill>
                  <a:schemeClr val="tx1">
                    <a:lumMod val="65000"/>
                    <a:lumOff val="35000"/>
                  </a:schemeClr>
                </a:solidFill>
              </a:rPr>
              <a:t>, </a:t>
            </a:r>
            <a:r>
              <a:rPr lang="lv-LV" sz="1400" dirty="0" err="1" smtClean="0">
                <a:solidFill>
                  <a:schemeClr val="tx1">
                    <a:lumMod val="65000"/>
                    <a:lumOff val="35000"/>
                  </a:schemeClr>
                </a:solidFill>
              </a:rPr>
              <a:t>Okayama</a:t>
            </a:r>
            <a:r>
              <a:rPr lang="lv-LV" sz="1400" dirty="0" smtClean="0">
                <a:solidFill>
                  <a:schemeClr val="tx1">
                    <a:lumMod val="65000"/>
                    <a:lumOff val="35000"/>
                  </a:schemeClr>
                </a:solidFill>
              </a:rPr>
              <a:t> </a:t>
            </a:r>
            <a:r>
              <a:rPr lang="lv-LV" sz="1400" dirty="0" err="1" smtClean="0">
                <a:solidFill>
                  <a:schemeClr val="tx1">
                    <a:lumMod val="65000"/>
                    <a:lumOff val="35000"/>
                  </a:schemeClr>
                </a:solidFill>
              </a:rPr>
              <a:t>Univ</a:t>
            </a:r>
            <a:r>
              <a:rPr lang="lv-LV" sz="1400" dirty="0" smtClean="0">
                <a:solidFill>
                  <a:schemeClr val="tx1">
                    <a:lumMod val="65000"/>
                    <a:lumOff val="35000"/>
                  </a:schemeClr>
                </a:solidFill>
              </a:rPr>
              <a:t>. </a:t>
            </a:r>
            <a:endParaRPr lang="en-US" sz="14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0"/>
            <a:ext cx="7772400" cy="523220"/>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Tuklo šūnu aktivācijas signāli:</a:t>
            </a:r>
            <a:endParaRPr lang="en-US" sz="2400" dirty="0">
              <a:solidFill>
                <a:srgbClr val="003300"/>
              </a:solidFill>
            </a:endParaRPr>
          </a:p>
        </p:txBody>
      </p:sp>
      <p:sp>
        <p:nvSpPr>
          <p:cNvPr id="5" name="Rectangle 4"/>
          <p:cNvSpPr/>
          <p:nvPr/>
        </p:nvSpPr>
        <p:spPr>
          <a:xfrm>
            <a:off x="2800350" y="609600"/>
            <a:ext cx="3543300" cy="1785104"/>
          </a:xfrm>
          <a:prstGeom prst="rect">
            <a:avLst/>
          </a:prstGeom>
        </p:spPr>
        <p:txBody>
          <a:bodyPr wrap="square">
            <a:spAutoFit/>
          </a:bodyPr>
          <a:lstStyle/>
          <a:p>
            <a:pPr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PAMPS</a:t>
            </a:r>
          </a:p>
          <a:p>
            <a:pPr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Komplements: C3a, C5a</a:t>
            </a:r>
          </a:p>
          <a:p>
            <a:pPr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Prostaglandīni</a:t>
            </a:r>
          </a:p>
          <a:p>
            <a:pPr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Ar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IgE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saistīts antigēns</a:t>
            </a:r>
          </a:p>
        </p:txBody>
      </p:sp>
      <p:pic>
        <p:nvPicPr>
          <p:cNvPr id="6" name="Picture 4" descr="http://www.biochemj.org/csb/011/Fig11_mast_cell_signallinga.jpg"/>
          <p:cNvPicPr>
            <a:picLocks noChangeAspect="1" noChangeArrowheads="1"/>
          </p:cNvPicPr>
          <p:nvPr/>
        </p:nvPicPr>
        <p:blipFill>
          <a:blip r:embed="rId3" cstate="print"/>
          <a:srcRect/>
          <a:stretch>
            <a:fillRect/>
          </a:stretch>
        </p:blipFill>
        <p:spPr bwMode="auto">
          <a:xfrm>
            <a:off x="304800" y="2600593"/>
            <a:ext cx="6088717" cy="4257407"/>
          </a:xfrm>
          <a:prstGeom prst="rect">
            <a:avLst/>
          </a:prstGeom>
          <a:noFill/>
        </p:spPr>
      </p:pic>
      <p:sp>
        <p:nvSpPr>
          <p:cNvPr id="7" name="Rectangle 6"/>
          <p:cNvSpPr/>
          <p:nvPr/>
        </p:nvSpPr>
        <p:spPr>
          <a:xfrm>
            <a:off x="6400800" y="2667000"/>
            <a:ext cx="2590800" cy="4401205"/>
          </a:xfrm>
          <a:prstGeom prst="rect">
            <a:avLst/>
          </a:prstGeom>
        </p:spPr>
        <p:txBody>
          <a:bodyPr wrap="square">
            <a:spAutoFit/>
          </a:bodyPr>
          <a:lstStyle/>
          <a:p>
            <a:pPr algn="just">
              <a:spcBef>
                <a:spcPct val="50000"/>
              </a:spcBef>
              <a:defRPr/>
            </a:pP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Efekti:</a:t>
            </a:r>
          </a:p>
          <a:p>
            <a:pPr algn="just">
              <a:spcBef>
                <a:spcPct val="50000"/>
              </a:spcBef>
              <a:defRPr/>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Degranulācija</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 iniciē iekaisuma procesu</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Fosfolipīdu metabolisms – PGE produkcija</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Kodols – gēnu ekspresija stimulēšana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ILs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TNF,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CCLs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3220"/>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Tuklās šūnas - alerģisko reakciju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efektori</a:t>
            </a:r>
            <a:endParaRPr lang="en-US" sz="2400" dirty="0">
              <a:solidFill>
                <a:srgbClr val="003300"/>
              </a:solidFill>
            </a:endParaRPr>
          </a:p>
        </p:txBody>
      </p:sp>
      <p:sp>
        <p:nvSpPr>
          <p:cNvPr id="5" name="Rectangle 4"/>
          <p:cNvSpPr/>
          <p:nvPr/>
        </p:nvSpPr>
        <p:spPr>
          <a:xfrm>
            <a:off x="152400" y="685800"/>
            <a:ext cx="4876800" cy="6247864"/>
          </a:xfrm>
          <a:prstGeom prst="rect">
            <a:avLst/>
          </a:prstGeom>
        </p:spPr>
        <p:txBody>
          <a:bodyPr wrap="square">
            <a:spAutoFit/>
          </a:bodyPr>
          <a:lstStyle/>
          <a:p>
            <a:pPr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Alerģiskiem cilvēkiem veidojas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IgE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klases antivielas pret vidē esošiem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alrgēniem</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(visbiežāk, vidē esoši proteīni, ķīmiski modificēti proteīni)</a:t>
            </a:r>
          </a:p>
          <a:p>
            <a:pPr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Uz tuklajām šūnām ir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Fc</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RI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pie kā saistās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IgE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Alerģiskam cilvēkam tuklās šūnas ir pārklātas ar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IgE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pret vienu konkrētu antigēnu (alergēnu)</a:t>
            </a:r>
          </a:p>
          <a:p>
            <a:pPr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Attiecīgais antigēns izraisa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Fc</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RI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receptoru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klāsterēšanos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un tuklo šūnu aktivāciju</a:t>
            </a:r>
          </a:p>
          <a:p>
            <a:pPr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Aktivācija noved pie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degranulācijas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un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pro-inflamatoro</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citokīnu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produkcijas: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vazodilatācija</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kapilāru caurlaidības palielināšanās, iekaisums, bronhu spazmas, audu bojājums</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p:txBody>
      </p:sp>
      <p:pic>
        <p:nvPicPr>
          <p:cNvPr id="49158" name="Picture 6"/>
          <p:cNvPicPr>
            <a:picLocks noChangeAspect="1" noChangeArrowheads="1"/>
          </p:cNvPicPr>
          <p:nvPr/>
        </p:nvPicPr>
        <p:blipFill>
          <a:blip r:embed="rId3" cstate="print"/>
          <a:srcRect/>
          <a:stretch>
            <a:fillRect/>
          </a:stretch>
        </p:blipFill>
        <p:spPr bwMode="auto">
          <a:xfrm>
            <a:off x="5181600" y="704850"/>
            <a:ext cx="3962400" cy="39881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0"/>
            <a:ext cx="7772400" cy="523220"/>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Neitrofili</a:t>
            </a:r>
            <a:endParaRPr lang="en-US" sz="2400" dirty="0">
              <a:solidFill>
                <a:srgbClr val="003300"/>
              </a:solidFill>
            </a:endParaRPr>
          </a:p>
        </p:txBody>
      </p:sp>
      <p:sp>
        <p:nvSpPr>
          <p:cNvPr id="5" name="Rectangle 4"/>
          <p:cNvSpPr/>
          <p:nvPr/>
        </p:nvSpPr>
        <p:spPr>
          <a:xfrm>
            <a:off x="266700" y="990600"/>
            <a:ext cx="8610600" cy="5324535"/>
          </a:xfrm>
          <a:prstGeom prst="rect">
            <a:avLst/>
          </a:prstGeom>
        </p:spPr>
        <p:txBody>
          <a:bodyPr wrap="square">
            <a:spAutoFit/>
          </a:bodyPr>
          <a:lstStyle/>
          <a:p>
            <a:pPr algn="just">
              <a:spcBef>
                <a:spcPct val="50000"/>
              </a:spcBef>
              <a:defRPr/>
            </a:pP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Neitrofili: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sastāda 40-75% no baltajām asins šūnām, cirkulē asinsritē un audu infekcijas/traumas vietā ierodas pirmajās minūtēs – aktivējas izkļūstot audos un uzsāk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fagocitēt</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fagocitozei nav nepieciešami specifiski aktivācijas signāli; var izraisīt arī normālo audu bojājumus</a:t>
            </a:r>
            <a:endPar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endParaRP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Morfoloģija: sfēriskas, 12-15µm lielas šūnas, segmentēts kodols (tādēļ nosaukums: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polimorfonukleārie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leikocīti), citoplazmā granulas, kas nekrāsojas ar H&amp;E. Granulas satur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lizozīmu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kollagenāzi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elastāzi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lizosomas satur arī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defensīnus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un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katelicidīnus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laktoferrīnu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Cilvēka organismā tiek producēti ~1X10</a:t>
            </a:r>
            <a:r>
              <a:rPr lang="lv-LV" sz="2000" b="1" baseline="30000"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11</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neitrofili dienā; Ja ~5 dienu laikā netiek rekrutēti iekaisuma vietā, iet bojā apoptozes ceļā. Audos funkcionē dažas stundas un iet bojā.</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Zems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neitrofilu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skaits –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neitropēnija</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var būt iedzimta vai attīstīties dzīves laikā; biežs ķīmijterapijas blakusefekts; cilvēks kļūst ļoti uzņēmīgs pret infekcijām.</a:t>
            </a: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0"/>
            <a:ext cx="7772400" cy="523220"/>
          </a:xfrm>
          <a:prstGeom prst="rect">
            <a:avLst/>
          </a:prstGeom>
        </p:spPr>
        <p:txBody>
          <a:bodyPr wrap="square">
            <a:spAutoFit/>
          </a:bodyPr>
          <a:lstStyle/>
          <a:p>
            <a:pPr algn="ct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Neitrofilu</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darbības mehānismi:</a:t>
            </a:r>
            <a:endParaRPr lang="en-US" sz="2400" dirty="0">
              <a:solidFill>
                <a:srgbClr val="003300"/>
              </a:solidFill>
            </a:endParaRPr>
          </a:p>
        </p:txBody>
      </p:sp>
      <p:pic>
        <p:nvPicPr>
          <p:cNvPr id="18434" name="Picture 2" descr="http://www.rbej.com/content/figures/1477-7827-1-116-3-l.jpg"/>
          <p:cNvPicPr>
            <a:picLocks noChangeAspect="1" noChangeArrowheads="1"/>
          </p:cNvPicPr>
          <p:nvPr/>
        </p:nvPicPr>
        <p:blipFill>
          <a:blip r:embed="rId3" cstate="print"/>
          <a:srcRect/>
          <a:stretch>
            <a:fillRect/>
          </a:stretch>
        </p:blipFill>
        <p:spPr bwMode="auto">
          <a:xfrm>
            <a:off x="4800600" y="685800"/>
            <a:ext cx="3959863" cy="2973197"/>
          </a:xfrm>
          <a:prstGeom prst="rect">
            <a:avLst/>
          </a:prstGeom>
          <a:noFill/>
        </p:spPr>
      </p:pic>
      <p:sp>
        <p:nvSpPr>
          <p:cNvPr id="6" name="Rectangle 5"/>
          <p:cNvSpPr/>
          <p:nvPr/>
        </p:nvSpPr>
        <p:spPr>
          <a:xfrm>
            <a:off x="266700" y="764024"/>
            <a:ext cx="4305300" cy="6093976"/>
          </a:xfrm>
          <a:prstGeom prst="rect">
            <a:avLst/>
          </a:prstGeom>
        </p:spPr>
        <p:txBody>
          <a:bodyPr wrap="square">
            <a:spAutoFit/>
          </a:bodyPr>
          <a:lstStyle/>
          <a:p>
            <a:pPr algn="just">
              <a:spcBef>
                <a:spcPct val="50000"/>
              </a:spcBef>
              <a:buFont typeface="Wingdings"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Fagocitoze</a:t>
            </a:r>
          </a:p>
          <a:p>
            <a:pPr algn="just">
              <a:spcBef>
                <a:spcPct val="50000"/>
              </a:spcBef>
              <a:buFont typeface="Wingdings" pitchFamily="2" charset="2"/>
              <a:buChar char="ü"/>
              <a:defRPr/>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Degranulācija</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lvl="1"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primārajās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azurofilajās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granulās: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anti-mikrobiālie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peptīdi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defensīni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elastāze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lizocīms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u.c.</a:t>
            </a:r>
          </a:p>
          <a:p>
            <a:pPr lvl="1"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Specifiskajās granulās: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kollagenāze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katelicidīns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laktoferīns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u.c.</a:t>
            </a:r>
          </a:p>
          <a:p>
            <a:pPr algn="just">
              <a:spcBef>
                <a:spcPct val="50000"/>
              </a:spcBef>
              <a:buFont typeface="Wingdings" pitchFamily="2" charset="2"/>
              <a:buChar char="ü"/>
              <a:defRPr/>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Neitrofilu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ekstracelulārie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tīkli:</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DNS tīkls ar serīna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proteāzēm</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kas sasaista/ierobežo pārvietošanos un nogalina mikroorganismus</a:t>
            </a:r>
          </a:p>
          <a:p>
            <a:pPr lvl="1" algn="just">
              <a:spcBef>
                <a:spcPct val="50000"/>
              </a:spcBef>
              <a:buFont typeface="Wingdings" pitchFamily="2" charset="2"/>
              <a:buChar char="§"/>
              <a:defRPr/>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p:txBody>
      </p:sp>
      <p:pic>
        <p:nvPicPr>
          <p:cNvPr id="74754" name="Picture 2"/>
          <p:cNvPicPr>
            <a:picLocks noChangeAspect="1" noChangeArrowheads="1"/>
          </p:cNvPicPr>
          <p:nvPr/>
        </p:nvPicPr>
        <p:blipFill>
          <a:blip r:embed="rId4" cstate="print"/>
          <a:srcRect/>
          <a:stretch>
            <a:fillRect/>
          </a:stretch>
        </p:blipFill>
        <p:spPr bwMode="auto">
          <a:xfrm>
            <a:off x="5867400" y="3867150"/>
            <a:ext cx="2971800" cy="2990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0"/>
            <a:ext cx="7772400" cy="523220"/>
          </a:xfrm>
          <a:prstGeom prst="rect">
            <a:avLst/>
          </a:prstGeom>
        </p:spPr>
        <p:txBody>
          <a:bodyPr wrap="square">
            <a:spAutoFit/>
          </a:bodyPr>
          <a:lstStyle/>
          <a:p>
            <a:pPr algn="ct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Makrofāgi</a:t>
            </a:r>
            <a:endParaRPr lang="en-US" sz="2400" dirty="0">
              <a:solidFill>
                <a:srgbClr val="003300"/>
              </a:solidFill>
            </a:endParaRPr>
          </a:p>
        </p:txBody>
      </p:sp>
      <p:sp>
        <p:nvSpPr>
          <p:cNvPr id="5" name="Rectangle 4"/>
          <p:cNvSpPr/>
          <p:nvPr/>
        </p:nvSpPr>
        <p:spPr>
          <a:xfrm>
            <a:off x="304800" y="762000"/>
            <a:ext cx="8686800" cy="5632311"/>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Asinīs cirkulējošās šūnas – </a:t>
            </a: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monocīti;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cirkulē asinīs ~24h, iziet no cirkulācijas un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infiltrējas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audos – kļūst par </a:t>
            </a:r>
            <a:r>
              <a:rPr lang="lv-LV" sz="2000" b="1" dirty="0" err="1"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makrofāgiem</a:t>
            </a: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 </a:t>
            </a:r>
          </a:p>
          <a:p>
            <a:pPr algn="just">
              <a:spcBef>
                <a:spcPct val="50000"/>
              </a:spcBef>
              <a:defRPr/>
            </a:pP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Galvenās funkcijas: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fagocitē</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mikroorganismus; savāc mirušo šūnu atliekas; producē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citokīnus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un regulē iekaisuma procesu un adaptīvo imūno atbildi; darbojas kā APC audos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atšķirībā no DC, neceļo uz limfmezgliem, toties var re-stimulēt T šūnas audos)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stimulē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angioģenēzi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t>
            </a:r>
            <a:endPar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endParaRP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Atšķirībā no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neitrofiliem</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audu </a:t>
            </a:r>
            <a:r>
              <a:rPr lang="lv-LV" sz="2000" b="1" dirty="0" err="1"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makrofāgiem</a:t>
            </a: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var būt dažādi aktivācijas stāvokļi:</a:t>
            </a: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 </a:t>
            </a:r>
          </a:p>
          <a:p>
            <a:pPr algn="just">
              <a:buClr>
                <a:srgbClr val="C00000"/>
              </a:buClr>
              <a:buSzPct val="110000"/>
              <a:buFont typeface="Wingdings" pitchFamily="2" charset="2"/>
              <a:buChar char="ü"/>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Neaktivēts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resting</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fagocitē</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šūnu atlikumus; zema MHCII ekspresija; šādā stāvoklī var dzīvot vairākus mēnešus</a:t>
            </a:r>
          </a:p>
          <a:p>
            <a:pPr algn="just">
              <a:buClr>
                <a:srgbClr val="C00000"/>
              </a:buClr>
              <a:buSzPct val="110000"/>
              <a:buFont typeface="Wingdings" pitchFamily="2" charset="2"/>
              <a:buChar char="ü"/>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buClr>
                <a:srgbClr val="C00000"/>
              </a:buClr>
              <a:buSzPct val="110000"/>
              <a:buFont typeface="Wingdings" pitchFamily="2" charset="2"/>
              <a:buChar char="ü"/>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Aktivēts – piemēram, ar IFN-</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Paaugstina MHCII ekspresiju,  var kalpot kā APC, vidēji augsta fagocitozes aktivitāte</a:t>
            </a:r>
          </a:p>
          <a:p>
            <a:pPr algn="just">
              <a:buClr>
                <a:srgbClr val="C00000"/>
              </a:buClr>
              <a:buSzPct val="110000"/>
              <a:buFont typeface="Wingdings" pitchFamily="2" charset="2"/>
              <a:buChar char="ü"/>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endParaRPr>
          </a:p>
          <a:p>
            <a:pPr algn="just">
              <a:buClr>
                <a:srgbClr val="C00000"/>
              </a:buClr>
              <a:buSzPct val="110000"/>
              <a:buFont typeface="Wingdings" pitchFamily="2" charset="2"/>
              <a:buChar char="ü"/>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Hiperaktivēts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 piemēram, ar LPS vai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mannozi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Ļoti augsta fagocitozes aktivitāte, producē TNF un  IL12.</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8229600" cy="523220"/>
          </a:xfrm>
          <a:prstGeom prst="rect">
            <a:avLst/>
          </a:prstGeom>
        </p:spPr>
        <p:txBody>
          <a:bodyPr wrap="square">
            <a:spAutoFit/>
          </a:bodyPr>
          <a:lstStyle/>
          <a:p>
            <a:pPr algn="ct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Makrofāgu</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polarizācija (M1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vs</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M2)</a:t>
            </a:r>
          </a:p>
        </p:txBody>
      </p:sp>
      <p:pic>
        <p:nvPicPr>
          <p:cNvPr id="10242" name="Picture 2"/>
          <p:cNvPicPr>
            <a:picLocks noChangeAspect="1" noChangeArrowheads="1"/>
          </p:cNvPicPr>
          <p:nvPr/>
        </p:nvPicPr>
        <p:blipFill>
          <a:blip r:embed="rId3" cstate="print"/>
          <a:srcRect/>
          <a:stretch>
            <a:fillRect/>
          </a:stretch>
        </p:blipFill>
        <p:spPr bwMode="auto">
          <a:xfrm>
            <a:off x="1473800" y="1006929"/>
            <a:ext cx="6348799" cy="58510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0"/>
            <a:ext cx="7772400" cy="954107"/>
          </a:xfrm>
          <a:prstGeom prst="rect">
            <a:avLst/>
          </a:prstGeom>
        </p:spPr>
        <p:txBody>
          <a:bodyPr wrap="square">
            <a:spAutoFit/>
          </a:bodyPr>
          <a:lstStyle/>
          <a:p>
            <a:pPr algn="ct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Neitrofilu</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un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monocītu</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migrācija uz iekaisuma vietu</a:t>
            </a:r>
            <a:endParaRPr lang="en-US" sz="2400" dirty="0">
              <a:solidFill>
                <a:srgbClr val="003300"/>
              </a:solidFill>
            </a:endParaRPr>
          </a:p>
        </p:txBody>
      </p:sp>
      <p:sp>
        <p:nvSpPr>
          <p:cNvPr id="5" name="Rectangle 4"/>
          <p:cNvSpPr/>
          <p:nvPr/>
        </p:nvSpPr>
        <p:spPr>
          <a:xfrm>
            <a:off x="228600" y="1143000"/>
            <a:ext cx="4648200" cy="5324535"/>
          </a:xfrm>
          <a:prstGeom prst="rect">
            <a:avLst/>
          </a:prstGeom>
        </p:spPr>
        <p:txBody>
          <a:bodyPr wrap="square">
            <a:spAutoFit/>
          </a:bodyPr>
          <a:lstStyle/>
          <a:p>
            <a:pPr algn="just">
              <a:spcBef>
                <a:spcPct val="50000"/>
              </a:spcBef>
              <a:defRPr/>
            </a:pP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(I) Leikocītu un </a:t>
            </a:r>
            <a:r>
              <a:rPr lang="lv-LV" sz="2000" b="1" dirty="0" err="1"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endotēlija</a:t>
            </a: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 šūnu adhēzija:</a:t>
            </a:r>
          </a:p>
          <a:p>
            <a:pPr algn="just">
              <a:spcBef>
                <a:spcPct val="50000"/>
              </a:spcBef>
              <a:defRPr/>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Selektīnu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un to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ligandu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saistība.  Uz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endotēlija</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 P un E-</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selektīni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to ekspresiju stimulē mikroorganismu produkti,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citokīni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histamīns; uz leikocītiem – L-</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selektīns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Saistība relatīvi vāja; izraisa leikocītu ripošanu.</a:t>
            </a:r>
          </a:p>
          <a:p>
            <a:pPr algn="just">
              <a:spcBef>
                <a:spcPct val="50000"/>
              </a:spcBef>
              <a:defRPr/>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Integrīnu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un to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ligandu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saistība. &gt;30 dažādi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integrīni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sastāv no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un  ķēdes. Cirkulējošos leikocītos – zemas afinitātes stāvoklī;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hemokīnu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receptoru aktivācija izraisa pāreju uz augstas afinitātes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konformāciju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 stabila saistība, apstādina leikocītus.</a:t>
            </a:r>
          </a:p>
        </p:txBody>
      </p:sp>
      <p:pic>
        <p:nvPicPr>
          <p:cNvPr id="7171" name="Picture 3"/>
          <p:cNvPicPr>
            <a:picLocks noChangeAspect="1" noChangeArrowheads="1"/>
          </p:cNvPicPr>
          <p:nvPr/>
        </p:nvPicPr>
        <p:blipFill>
          <a:blip r:embed="rId3" cstate="print"/>
          <a:srcRect/>
          <a:stretch>
            <a:fillRect/>
          </a:stretch>
        </p:blipFill>
        <p:spPr bwMode="auto">
          <a:xfrm>
            <a:off x="5229471" y="1066800"/>
            <a:ext cx="3914529"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534400" cy="954107"/>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Nespecifiskās imunitātes galvenās funkcijas:</a:t>
            </a:r>
            <a:endParaRPr lang="en-US" dirty="0"/>
          </a:p>
        </p:txBody>
      </p:sp>
      <p:sp>
        <p:nvSpPr>
          <p:cNvPr id="3" name="Rectangle 2"/>
          <p:cNvSpPr/>
          <p:nvPr/>
        </p:nvSpPr>
        <p:spPr>
          <a:xfrm>
            <a:off x="571500" y="1303109"/>
            <a:ext cx="8001000" cy="3600986"/>
          </a:xfrm>
          <a:prstGeom prst="rect">
            <a:avLst/>
          </a:prstGeom>
        </p:spPr>
        <p:txBody>
          <a:bodyPr wrap="square">
            <a:spAutoFit/>
          </a:bodyPr>
          <a:lstStyle/>
          <a:p>
            <a:pPr algn="just">
              <a:spcBef>
                <a:spcPct val="50000"/>
              </a:spcBef>
              <a:buFont typeface="Wingdings"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Kavēt mikroorganismu iekļūšanu organismā un nodrošināt ātru organisma reakciju, kavējot to izplatīšanos organismā un (iespēju robežās) iznīcinot mikroorganismus</a:t>
            </a:r>
          </a:p>
          <a:p>
            <a:pPr algn="just">
              <a:spcBef>
                <a:spcPct val="50000"/>
              </a:spcBef>
              <a:buFont typeface="Wingdings" pitchFamily="2" charset="2"/>
              <a:buChar char="ü"/>
              <a:defRPr/>
            </a:pP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Savākt bojātās vai mirušās šūnas un iniciēt brūču dzīšanu un audu reparāciju</a:t>
            </a:r>
          </a:p>
          <a:p>
            <a:pPr algn="just">
              <a:spcBef>
                <a:spcPct val="50000"/>
              </a:spcBef>
              <a:buFont typeface="Wingdings" pitchFamily="2" charset="2"/>
              <a:buChar char="ü"/>
              <a:defRPr/>
            </a:pP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Stimulēt un regulēt adaptīvo imūno reakciju.</a:t>
            </a:r>
          </a:p>
          <a:p>
            <a:pPr algn="just">
              <a:spcBef>
                <a:spcPct val="50000"/>
              </a:spcBef>
              <a:defRPr/>
            </a:pP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p>
        </p:txBody>
      </p:sp>
      <p:sp>
        <p:nvSpPr>
          <p:cNvPr id="4" name="Rectangle 3"/>
          <p:cNvSpPr/>
          <p:nvPr/>
        </p:nvSpPr>
        <p:spPr>
          <a:xfrm>
            <a:off x="304800" y="5334000"/>
            <a:ext cx="8534400" cy="830997"/>
          </a:xfrm>
          <a:prstGeom prst="rect">
            <a:avLst/>
          </a:prstGeom>
        </p:spPr>
        <p:txBody>
          <a:bodyPr wrap="square">
            <a:spAutoFit/>
          </a:bodyPr>
          <a:lstStyle/>
          <a:p>
            <a:pPr algn="ct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Galvenās nespecifiskās imūnās atbildes reakcijas: iekaisums un pret-vīrusu reakcija</a:t>
            </a: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0"/>
            <a:ext cx="7772400" cy="954107"/>
          </a:xfrm>
          <a:prstGeom prst="rect">
            <a:avLst/>
          </a:prstGeom>
        </p:spPr>
        <p:txBody>
          <a:bodyPr wrap="square">
            <a:spAutoFit/>
          </a:bodyPr>
          <a:lstStyle/>
          <a:p>
            <a:pPr algn="ct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Neitrofilu</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un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monocītu</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migrācija uz iekaisuma vietu</a:t>
            </a:r>
            <a:endParaRPr lang="en-US" sz="2400" dirty="0">
              <a:solidFill>
                <a:srgbClr val="003300"/>
              </a:solidFill>
            </a:endParaRPr>
          </a:p>
        </p:txBody>
      </p:sp>
      <p:sp>
        <p:nvSpPr>
          <p:cNvPr id="5" name="Rectangle 4"/>
          <p:cNvSpPr/>
          <p:nvPr/>
        </p:nvSpPr>
        <p:spPr>
          <a:xfrm>
            <a:off x="228600" y="1600200"/>
            <a:ext cx="8686800" cy="3785652"/>
          </a:xfrm>
          <a:prstGeom prst="rect">
            <a:avLst/>
          </a:prstGeom>
        </p:spPr>
        <p:txBody>
          <a:bodyPr wrap="square">
            <a:spAutoFit/>
          </a:bodyPr>
          <a:lstStyle/>
          <a:p>
            <a:pPr algn="just">
              <a:spcBef>
                <a:spcPct val="50000"/>
              </a:spcBef>
              <a:defRPr/>
            </a:pP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(II) </a:t>
            </a:r>
            <a:r>
              <a:rPr lang="lv-LV" sz="2000" b="1" dirty="0" err="1"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Hemotakse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 šūnu migrācija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hemoattraktanta</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gradienta virzienā. Galvenie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hemoatraktanti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p>
          <a:p>
            <a:pPr marL="225425" algn="just">
              <a:spcBef>
                <a:spcPct val="50000"/>
              </a:spcBef>
              <a:buFont typeface="Wingdings"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Hemokīni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(~50 dažādi 8-12kD peptīdi; satur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Cys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klases: CC, CXC, CX3C), ko producē galvenokārt audu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makrofāgi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arī – epitēlija,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endotēlija</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šūnas un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fibroblasti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Receptori – ar G-proteīnu saistītie receptori (~17 dažādi); to aktivācija izraisa citoskeleta izmaiņas un šūnu kustību.</a:t>
            </a:r>
          </a:p>
          <a:p>
            <a:pPr marL="511175" lvl="1" indent="-225425" algn="just">
              <a:spcBef>
                <a:spcPct val="50000"/>
              </a:spcBef>
              <a:buFont typeface="Wingdings" pitchFamily="2" charset="2"/>
              <a:buChar char="ü"/>
              <a:tabLst>
                <a:tab pos="569913" algn="l"/>
              </a:tabLst>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Komplementa faktori (C3a, C5a)</a:t>
            </a:r>
          </a:p>
          <a:p>
            <a:pPr marL="511175" lvl="1" indent="-225425" algn="just">
              <a:spcBef>
                <a:spcPct val="50000"/>
              </a:spcBef>
              <a:buFont typeface="Wingdings" pitchFamily="2" charset="2"/>
              <a:buChar char="ü"/>
              <a:tabLst>
                <a:tab pos="569913" algn="l"/>
              </a:tabLst>
              <a:defRPr/>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fMLP</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tripeptīds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baktēriju sabrukšanas produkts</a:t>
            </a:r>
          </a:p>
          <a:p>
            <a:pPr marL="511175" lvl="1" indent="-225425" algn="just">
              <a:spcBef>
                <a:spcPct val="50000"/>
              </a:spcBef>
              <a:buFont typeface="Wingdings" pitchFamily="2" charset="2"/>
              <a:buChar char="ü"/>
              <a:tabLst>
                <a:tab pos="569913" algn="l"/>
              </a:tabLst>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H</a:t>
            </a:r>
            <a:r>
              <a:rPr lang="lv-LV" sz="2000" b="1" baseline="-25000"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2</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O</a:t>
            </a:r>
            <a:r>
              <a:rPr lang="lv-LV" sz="2000" b="1" baseline="-25000"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2</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703493"/>
            <a:ext cx="8229600" cy="954107"/>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Q1: Kas nosaka atšķirības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neitrofilu</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un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monocītu</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migrācijā?</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0"/>
            <a:ext cx="7772400" cy="523220"/>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NK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Natural</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Killer</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šūnas</a:t>
            </a:r>
            <a:endParaRPr lang="en-US" sz="2400" dirty="0">
              <a:solidFill>
                <a:srgbClr val="003300"/>
              </a:solidFill>
            </a:endParaRPr>
          </a:p>
        </p:txBody>
      </p:sp>
      <p:sp>
        <p:nvSpPr>
          <p:cNvPr id="4" name="Rectangle 3"/>
          <p:cNvSpPr/>
          <p:nvPr/>
        </p:nvSpPr>
        <p:spPr>
          <a:xfrm>
            <a:off x="419100" y="1143000"/>
            <a:ext cx="8305800" cy="2554545"/>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Pēc izcelsmes – limfocīti (sastāda ~15% no limfocītiem), taču nav antigēnu-specifisku receptoru, būtisks nespecifiskās imūnās atbildes komponents. Veidojas kaulu smadzenēs, morfoloģiski – lieli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granulāri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limfocīti. Virsmas marķieri – CD16 un CD56. </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Galvenās funkcijas: vīrusu inficētu šūnu un vēža šūnu iznīcināšana. </a:t>
            </a: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p:txBody>
      </p:sp>
      <p:pic>
        <p:nvPicPr>
          <p:cNvPr id="4098" name="Picture 2" descr="http://www.sanger.ac.uk/about/press/2010/gfx/100610-liu.jpg"/>
          <p:cNvPicPr>
            <a:picLocks noChangeAspect="1" noChangeArrowheads="1"/>
          </p:cNvPicPr>
          <p:nvPr/>
        </p:nvPicPr>
        <p:blipFill>
          <a:blip r:embed="rId3" cstate="print"/>
          <a:srcRect/>
          <a:stretch>
            <a:fillRect/>
          </a:stretch>
        </p:blipFill>
        <p:spPr bwMode="auto">
          <a:xfrm>
            <a:off x="1320708" y="4114800"/>
            <a:ext cx="2489292" cy="2286000"/>
          </a:xfrm>
          <a:prstGeom prst="rect">
            <a:avLst/>
          </a:prstGeom>
          <a:noFill/>
        </p:spPr>
      </p:pic>
      <p:pic>
        <p:nvPicPr>
          <p:cNvPr id="4100" name="Picture 4" descr="http://classconnection.s3.amazonaws.com/370/flashcards/1750370/png/screen_shot_2012-10-13_at_103914_am1350149972229.png"/>
          <p:cNvPicPr>
            <a:picLocks noChangeAspect="1" noChangeArrowheads="1"/>
          </p:cNvPicPr>
          <p:nvPr/>
        </p:nvPicPr>
        <p:blipFill>
          <a:blip r:embed="rId4" cstate="print"/>
          <a:srcRect/>
          <a:stretch>
            <a:fillRect/>
          </a:stretch>
        </p:blipFill>
        <p:spPr bwMode="auto">
          <a:xfrm>
            <a:off x="5257800" y="4114800"/>
            <a:ext cx="2692064" cy="2286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0"/>
            <a:ext cx="7772400" cy="523220"/>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NK šūnu aktivācijas signāli </a:t>
            </a:r>
            <a:endParaRPr lang="en-US" sz="2400" dirty="0">
              <a:solidFill>
                <a:srgbClr val="003300"/>
              </a:solidFill>
            </a:endParaRPr>
          </a:p>
        </p:txBody>
      </p:sp>
      <p:sp>
        <p:nvSpPr>
          <p:cNvPr id="4" name="Rectangle 3"/>
          <p:cNvSpPr/>
          <p:nvPr/>
        </p:nvSpPr>
        <p:spPr>
          <a:xfrm>
            <a:off x="304800" y="1219200"/>
            <a:ext cx="3924300" cy="3785652"/>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Aktivāciju nosaka signāli no aktivējošiem un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inhibējošiem</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receptoriem</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Aktivējošie receptori saista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ligandus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uz inficētām vai bojātām šūnām</a:t>
            </a: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spcBef>
                <a:spcPct val="50000"/>
              </a:spcBef>
              <a:defRPr/>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Inhibējošie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receptori saistās pie normālām šūnām (MHCI)</a:t>
            </a: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p:txBody>
      </p:sp>
      <p:pic>
        <p:nvPicPr>
          <p:cNvPr id="73730" name="Picture 2" descr="Targeting natural killer cells and natural killer T cells in cancer"/>
          <p:cNvPicPr>
            <a:picLocks noChangeAspect="1" noChangeArrowheads="1"/>
          </p:cNvPicPr>
          <p:nvPr/>
        </p:nvPicPr>
        <p:blipFill>
          <a:blip r:embed="rId3" cstate="print"/>
          <a:srcRect/>
          <a:stretch>
            <a:fillRect/>
          </a:stretch>
        </p:blipFill>
        <p:spPr bwMode="auto">
          <a:xfrm>
            <a:off x="5181600" y="641130"/>
            <a:ext cx="3962400" cy="621687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0"/>
            <a:ext cx="7772400" cy="954107"/>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NK šūnu aktivējošie un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inhibējošie</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receptori</a:t>
            </a:r>
            <a:endParaRPr lang="en-US" sz="2400" dirty="0">
              <a:solidFill>
                <a:srgbClr val="003300"/>
              </a:solidFill>
            </a:endParaRPr>
          </a:p>
        </p:txBody>
      </p:sp>
      <p:sp>
        <p:nvSpPr>
          <p:cNvPr id="4" name="Rectangle 3"/>
          <p:cNvSpPr/>
          <p:nvPr/>
        </p:nvSpPr>
        <p:spPr>
          <a:xfrm>
            <a:off x="4724400" y="1295400"/>
            <a:ext cx="3924300" cy="5170646"/>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Aktivējošie receptori pazīst heterogēnu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ligandu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grupu – dažādas molekulas, kas šūnā veidojas stresa, infekcijas vai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onkogēnas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transformācijas rezultātā. Piemēram, MICA/B – MHCI līdzīgi proteīni, kas ir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ekspresēti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uz vīrusu inficētām un vēža šūnām</a:t>
            </a: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spcBef>
                <a:spcPct val="50000"/>
              </a:spcBef>
              <a:defRPr/>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Inhibitoro</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receptoru (KIR) aktivācija izraisa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fosfatāžu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aktivāciju, kas savukārt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inhibē</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aktivējošo receptoru signālus</a:t>
            </a: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p:txBody>
      </p:sp>
      <p:pic>
        <p:nvPicPr>
          <p:cNvPr id="76802" name="Picture 2" descr="702839.fig.002"/>
          <p:cNvPicPr>
            <a:picLocks noChangeAspect="1" noChangeArrowheads="1"/>
          </p:cNvPicPr>
          <p:nvPr/>
        </p:nvPicPr>
        <p:blipFill>
          <a:blip r:embed="rId3" cstate="print"/>
          <a:srcRect/>
          <a:stretch>
            <a:fillRect/>
          </a:stretch>
        </p:blipFill>
        <p:spPr bwMode="auto">
          <a:xfrm>
            <a:off x="0" y="1066800"/>
            <a:ext cx="4432350" cy="55626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0"/>
            <a:ext cx="8001000" cy="954107"/>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NK šūnu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citotoksiskās</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darbības mehānisms </a:t>
            </a:r>
            <a:endParaRPr lang="en-US" sz="2400" dirty="0">
              <a:solidFill>
                <a:srgbClr val="003300"/>
              </a:solidFill>
            </a:endParaRPr>
          </a:p>
        </p:txBody>
      </p:sp>
      <p:sp>
        <p:nvSpPr>
          <p:cNvPr id="4" name="Rectangle 3"/>
          <p:cNvSpPr/>
          <p:nvPr/>
        </p:nvSpPr>
        <p:spPr>
          <a:xfrm>
            <a:off x="228600" y="3048000"/>
            <a:ext cx="3886200" cy="1631216"/>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Ieroči –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perforīns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un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granzīms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kas tiek uzglabāti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sekretorajās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lizosomās.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Sekretoro</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lizosomu eksocitoze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lītiskajā</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imunoloģiskajā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sianpsē</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p>
        </p:txBody>
      </p:sp>
      <p:pic>
        <p:nvPicPr>
          <p:cNvPr id="2052" name="Picture 4" descr="http://www.ncbi.nlm.nih.gov/corecgi/tileshop/tileshop.fcgi?p=PMC3&amp;id=37373&amp;s=19&amp;r=1&amp;c=1"/>
          <p:cNvPicPr>
            <a:picLocks noChangeAspect="1" noChangeArrowheads="1"/>
          </p:cNvPicPr>
          <p:nvPr/>
        </p:nvPicPr>
        <p:blipFill>
          <a:blip r:embed="rId3" cstate="print"/>
          <a:srcRect/>
          <a:stretch>
            <a:fillRect/>
          </a:stretch>
        </p:blipFill>
        <p:spPr bwMode="auto">
          <a:xfrm>
            <a:off x="4419600" y="1518416"/>
            <a:ext cx="4724400" cy="5192768"/>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0"/>
            <a:ext cx="8001000" cy="523220"/>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Komplementa sistēma</a:t>
            </a:r>
            <a:endParaRPr lang="en-US" sz="2400" dirty="0">
              <a:solidFill>
                <a:srgbClr val="003300"/>
              </a:solidFill>
            </a:endParaRPr>
          </a:p>
        </p:txBody>
      </p:sp>
      <p:sp>
        <p:nvSpPr>
          <p:cNvPr id="3" name="Rectangle 2"/>
          <p:cNvSpPr/>
          <p:nvPr/>
        </p:nvSpPr>
        <p:spPr>
          <a:xfrm>
            <a:off x="228600" y="685800"/>
            <a:ext cx="8610600" cy="1631216"/>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~20 plazmā esošu proteīnu sistēma</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Efekti: mikroorganismu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opsonizēšna</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fagocītu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hemotakse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bakteriolīze</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Sistēmas aktivācija notiek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proteolītiskas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kaskādes ceļā </a:t>
            </a:r>
          </a:p>
        </p:txBody>
      </p:sp>
      <p:pic>
        <p:nvPicPr>
          <p:cNvPr id="7169" name="Picture 1"/>
          <p:cNvPicPr>
            <a:picLocks noChangeAspect="1" noChangeArrowheads="1"/>
          </p:cNvPicPr>
          <p:nvPr/>
        </p:nvPicPr>
        <p:blipFill>
          <a:blip r:embed="rId3" cstate="print"/>
          <a:srcRect/>
          <a:stretch>
            <a:fillRect/>
          </a:stretch>
        </p:blipFill>
        <p:spPr bwMode="auto">
          <a:xfrm>
            <a:off x="0" y="2590800"/>
            <a:ext cx="9144000" cy="38971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0"/>
            <a:ext cx="8001000" cy="523220"/>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Komplementa aktivācijas ceļi</a:t>
            </a:r>
            <a:endParaRPr lang="en-US" sz="2400" dirty="0">
              <a:solidFill>
                <a:srgbClr val="003300"/>
              </a:solidFill>
            </a:endParaRPr>
          </a:p>
        </p:txBody>
      </p:sp>
      <p:sp>
        <p:nvSpPr>
          <p:cNvPr id="3" name="Rectangle 2"/>
          <p:cNvSpPr/>
          <p:nvPr/>
        </p:nvSpPr>
        <p:spPr>
          <a:xfrm>
            <a:off x="762000" y="990600"/>
            <a:ext cx="7620000" cy="4708981"/>
          </a:xfrm>
          <a:prstGeom prst="rect">
            <a:avLst/>
          </a:prstGeom>
        </p:spPr>
        <p:txBody>
          <a:bodyPr wrap="square">
            <a:spAutoFit/>
          </a:bodyPr>
          <a:lstStyle/>
          <a:p>
            <a:pPr marL="457200" indent="-457200" algn="just">
              <a:spcBef>
                <a:spcPct val="50000"/>
              </a:spcBef>
              <a:buAutoNum type="arabicParenBoth"/>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Klasiskais ceļš: antivielu atkarīgais ceļš; plazmas proteīns C1q saistās pie antivielu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Fc</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daļas uz mikroorganisma virsmas, aktivē serīna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proteāzes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C1r un C1s, kas palaiž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proteolītisko</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kaskādi – šķeļ C4 un C2, kas tālāk šķeļ C3.</a:t>
            </a:r>
          </a:p>
          <a:p>
            <a:pPr marL="457200" indent="-457200" algn="just">
              <a:spcBef>
                <a:spcPct val="50000"/>
              </a:spcBef>
              <a:buAutoNum type="arabicParenBoth"/>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Alternatīvais ceļš: C3 tieši saistās pie baktērijas virsmas, piem. LPS un spontāni aktivējas. Spontāna C3 šķelšana (ar zemu aktivitāti) notiek visu laiku, taču šķīdumā C3b ir nestabils un tiek hidrolizēts; uz baktērijas virsmas – stabilizējas un turpina kaskādes reakciju.</a:t>
            </a:r>
          </a:p>
          <a:p>
            <a:pPr marL="457200" indent="-457200" algn="just">
              <a:spcBef>
                <a:spcPct val="50000"/>
              </a:spcBef>
              <a:buAutoNum type="arabicParenBoth"/>
              <a:defRPr/>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Lektīna</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ceļš: aktivē plazmas proteīns MBL –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mannozes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saistības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lektīns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kas pazīst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mannozi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saturošus glikolipīdus vai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glikoproteīnus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uz baktēriju virsmas, piesaista MASP1/2, kas palaiž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proteolītisko</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kaskādi.</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0"/>
            <a:ext cx="8001000" cy="523220"/>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Komplementa aktivācijas ceļi</a:t>
            </a:r>
            <a:endParaRPr lang="en-US" sz="2400" dirty="0">
              <a:solidFill>
                <a:srgbClr val="003300"/>
              </a:solidFill>
            </a:endParaRPr>
          </a:p>
        </p:txBody>
      </p:sp>
      <p:pic>
        <p:nvPicPr>
          <p:cNvPr id="78850" name="Picture 2"/>
          <p:cNvPicPr>
            <a:picLocks noChangeAspect="1" noChangeArrowheads="1"/>
          </p:cNvPicPr>
          <p:nvPr/>
        </p:nvPicPr>
        <p:blipFill>
          <a:blip r:embed="rId3" cstate="print"/>
          <a:srcRect/>
          <a:stretch>
            <a:fillRect/>
          </a:stretch>
        </p:blipFill>
        <p:spPr bwMode="auto">
          <a:xfrm>
            <a:off x="1342625" y="566738"/>
            <a:ext cx="6458750" cy="6291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686800" cy="830997"/>
          </a:xfrm>
          <a:prstGeom prst="rect">
            <a:avLst/>
          </a:prstGeom>
        </p:spPr>
        <p:txBody>
          <a:bodyPr wrap="square">
            <a:spAutoFit/>
          </a:bodyPr>
          <a:lstStyle/>
          <a:p>
            <a:pPr algn="ct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Komplementa aktivācijas noslēguma fāze – MAC (</a:t>
            </a:r>
            <a:r>
              <a:rPr lang="lv-LV" sz="2400" b="1" i="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membrane</a:t>
            </a:r>
            <a:r>
              <a:rPr lang="lv-LV" sz="2400" b="1" i="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2400" b="1" i="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attack</a:t>
            </a:r>
            <a:r>
              <a:rPr lang="lv-LV" sz="2400" b="1" i="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2400" b="1" i="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complex</a:t>
            </a: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veidošanās</a:t>
            </a:r>
            <a:endParaRPr lang="en-US" sz="2400" dirty="0">
              <a:solidFill>
                <a:srgbClr val="003300"/>
              </a:solidFill>
            </a:endParaRPr>
          </a:p>
        </p:txBody>
      </p:sp>
      <p:pic>
        <p:nvPicPr>
          <p:cNvPr id="79874" name="Picture 2"/>
          <p:cNvPicPr>
            <a:picLocks noChangeAspect="1" noChangeArrowheads="1"/>
          </p:cNvPicPr>
          <p:nvPr/>
        </p:nvPicPr>
        <p:blipFill>
          <a:blip r:embed="rId3" cstate="print"/>
          <a:srcRect/>
          <a:stretch>
            <a:fillRect/>
          </a:stretch>
        </p:blipFill>
        <p:spPr bwMode="auto">
          <a:xfrm>
            <a:off x="214312" y="1066800"/>
            <a:ext cx="8715375"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209800"/>
            <a:ext cx="7772400" cy="523220"/>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Q1: Kā definēt – kas ir iekaisums? </a:t>
            </a:r>
            <a:endParaRPr lang="en-US" sz="2400" dirty="0">
              <a:solidFill>
                <a:srgbClr val="0033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686800" cy="461665"/>
          </a:xfrm>
          <a:prstGeom prst="rect">
            <a:avLst/>
          </a:prstGeom>
        </p:spPr>
        <p:txBody>
          <a:bodyPr wrap="square">
            <a:spAutoFit/>
          </a:bodyPr>
          <a:lstStyle/>
          <a:p>
            <a:pPr algn="ct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Komplementa </a:t>
            </a:r>
            <a:r>
              <a:rPr lang="lv-LV" sz="24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efektorās</a:t>
            </a: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funkcijas</a:t>
            </a:r>
            <a:endParaRPr lang="en-US" sz="2400" dirty="0">
              <a:solidFill>
                <a:srgbClr val="003300"/>
              </a:solidFill>
            </a:endParaRPr>
          </a:p>
        </p:txBody>
      </p:sp>
      <p:pic>
        <p:nvPicPr>
          <p:cNvPr id="80898" name="Picture 2"/>
          <p:cNvPicPr>
            <a:picLocks noChangeAspect="1" noChangeArrowheads="1"/>
          </p:cNvPicPr>
          <p:nvPr/>
        </p:nvPicPr>
        <p:blipFill>
          <a:blip r:embed="rId3" cstate="print"/>
          <a:srcRect/>
          <a:stretch>
            <a:fillRect/>
          </a:stretch>
        </p:blipFill>
        <p:spPr bwMode="auto">
          <a:xfrm>
            <a:off x="1216050" y="685800"/>
            <a:ext cx="67119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0"/>
            <a:ext cx="7772400" cy="954107"/>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Iekaisums – reakcija uz audu bojājumu</a:t>
            </a:r>
            <a:endParaRPr lang="en-US" sz="2400" dirty="0">
              <a:solidFill>
                <a:srgbClr val="003300"/>
              </a:solidFill>
            </a:endParaRPr>
          </a:p>
        </p:txBody>
      </p:sp>
      <p:sp>
        <p:nvSpPr>
          <p:cNvPr id="3" name="Rectangle 2"/>
          <p:cNvSpPr/>
          <p:nvPr/>
        </p:nvSpPr>
        <p:spPr>
          <a:xfrm>
            <a:off x="381000" y="1149221"/>
            <a:ext cx="8382000" cy="5324535"/>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Process, kurā audu bojājuma vietā (infekcija, trauma, kristālu uzkrāšanās šūnās u.c.) tiek rekrutēti un aktivēti leikocīti un plazmas proteīni ar mērķi iznīcināt patogēnus, neitralizēt toksīnus, likvidēt šūnu atlikumus un reģenerēt audus un atjaunot to normālo struktūru un funkciju.  Tā laikā palielinās asins apgāde bojājuma vietai, palielinās kapilāru caurlaidība un leikocītu migrācija audos.</a:t>
            </a:r>
          </a:p>
          <a:p>
            <a:pPr algn="just">
              <a:spcBef>
                <a:spcPct val="50000"/>
              </a:spcBef>
              <a:defRPr/>
            </a:pP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Akūts iekaisums: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rezultējas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ar ierosinātāja pilnīgu iznīcināšanu, audu bojājuma novēršanu, leikocītu izzušanu no iekaisuma vietas un audu funkciju pilnīgu atjaunošanos. Dominē neitrofili, aktivētas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Th</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šūnas.</a:t>
            </a:r>
          </a:p>
          <a:p>
            <a:pPr algn="just">
              <a:spcBef>
                <a:spcPct val="50000"/>
              </a:spcBef>
              <a:defRPr/>
            </a:pP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Hronisks iekaisums: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ierosinātājs netiek pilnībā iznīcināts, iekaisuma process turpinās ilgstoši. Atšķiras iesaistīto imūnšūnu tipi - dominē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makrofāgi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CTLi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B šūnas. Noved pie audu bojājuma un funkcijas zuduma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piem</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plaušu fibroze, locītavu bojājums). Pašlaik uzskata, ka tas ir pamatā daudzām slimībām – 2. tipa diabētam,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neirodeģenerācijai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vēzim utt.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54107"/>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TNF, IL-1 un IL-6: galvenie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pro-inflammatorie</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citokīni</a:t>
            </a:r>
            <a:endParaRPr lang="en-US" sz="2400" dirty="0">
              <a:solidFill>
                <a:srgbClr val="003300"/>
              </a:solidFill>
            </a:endParaRPr>
          </a:p>
        </p:txBody>
      </p:sp>
      <p:pic>
        <p:nvPicPr>
          <p:cNvPr id="81922" name="Picture 2"/>
          <p:cNvPicPr>
            <a:picLocks noChangeAspect="1" noChangeArrowheads="1"/>
          </p:cNvPicPr>
          <p:nvPr/>
        </p:nvPicPr>
        <p:blipFill>
          <a:blip r:embed="rId3" cstate="print"/>
          <a:srcRect/>
          <a:stretch>
            <a:fillRect/>
          </a:stretch>
        </p:blipFill>
        <p:spPr bwMode="auto">
          <a:xfrm>
            <a:off x="997743" y="942956"/>
            <a:ext cx="7148513" cy="59150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0"/>
            <a:ext cx="8077200" cy="523220"/>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Sepse – sistēmiska iekaisuma reakcija</a:t>
            </a:r>
            <a:endParaRPr lang="en-US" sz="2400" dirty="0">
              <a:solidFill>
                <a:srgbClr val="003300"/>
              </a:solidFill>
            </a:endParaRPr>
          </a:p>
        </p:txBody>
      </p:sp>
      <p:sp>
        <p:nvSpPr>
          <p:cNvPr id="3" name="Rectangle 2"/>
          <p:cNvSpPr/>
          <p:nvPr/>
        </p:nvSpPr>
        <p:spPr>
          <a:xfrm>
            <a:off x="381000" y="685800"/>
            <a:ext cx="8382000" cy="6247864"/>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Potenciāli letāls klīnisks stāvoklis; to raksturo paaugstināta temperatūra (&gt;38.3</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C, paātrināts pulss &gt;90 sitieni min, paātrināta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elopošana</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&gt;20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ieielpas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/min, infekcija)</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Pamatā – infekcijas atrašanās asinsritē; biežāk,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bakterēmija</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(stafilokoku), bet var būt arī sēnītes vai vīrusi un spēcīga imūnsistēmas atbilde</a:t>
            </a:r>
          </a:p>
          <a:p>
            <a:pPr algn="just">
              <a:spcBef>
                <a:spcPct val="50000"/>
              </a:spcBef>
              <a:defRPr/>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Bakterēmija</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aktivē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monocītu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un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DCs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TLRs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sistēmiska TNF un IL-1 produkcija izraisa “iekaisumu” visā organismā</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Septisko šoku (galējā sepses stadija) izraisa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vazodilatācija</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un kapilāru caurlaidības palielināšanās, kā rezultātā strauji krītas asinsspiediens</a:t>
            </a:r>
          </a:p>
          <a:p>
            <a:pPr algn="just">
              <a:spcBef>
                <a:spcPct val="50000"/>
              </a:spcBef>
              <a:defRPr/>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TLRs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inducē koagulāciju un trombozi</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Šo efektu kombinācija noved pie sistēmiskas vairāku orgānu disfunkcijas</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To, cik strauji attīstās iekaisuma reakcija lielā mērā nosaka iedzimtība –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polimorfismi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citokīnu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citokīnu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receptoru u.c. regulatoru gēnos</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0"/>
            <a:ext cx="8534400" cy="954107"/>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Nespecifiskās imūnaizsardzības komponenti:</a:t>
            </a:r>
            <a:endParaRPr lang="en-US" dirty="0"/>
          </a:p>
        </p:txBody>
      </p:sp>
      <p:sp>
        <p:nvSpPr>
          <p:cNvPr id="3" name="Rectangle 2"/>
          <p:cNvSpPr/>
          <p:nvPr/>
        </p:nvSpPr>
        <p:spPr>
          <a:xfrm>
            <a:off x="2590800" y="1143000"/>
            <a:ext cx="4419600" cy="5478423"/>
          </a:xfrm>
          <a:prstGeom prst="rect">
            <a:avLst/>
          </a:prstGeom>
        </p:spPr>
        <p:txBody>
          <a:bodyPr wrap="square">
            <a:spAutoFit/>
          </a:bodyPr>
          <a:lstStyle/>
          <a:p>
            <a:pPr algn="just">
              <a:spcBef>
                <a:spcPct val="50000"/>
              </a:spcBef>
              <a:buFont typeface="Wingdings"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Epiteliālās</a:t>
            </a: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 barjeras</a:t>
            </a:r>
          </a:p>
          <a:p>
            <a:pPr algn="just">
              <a:spcBef>
                <a:spcPct val="50000"/>
              </a:spcBef>
              <a:buFont typeface="Wingdings" pitchFamily="2" charset="2"/>
              <a:buChar char="ü"/>
              <a:defRPr/>
            </a:pP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 Imūnšūnas:</a:t>
            </a:r>
          </a:p>
          <a:p>
            <a:pPr lvl="1" algn="just">
              <a:spcBef>
                <a:spcPct val="50000"/>
              </a:spcBef>
              <a:buFont typeface="Wingdings" pitchFamily="2" charset="2"/>
              <a:buChar char="§"/>
              <a:defRPr/>
            </a:pP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Tuklās šūnas</a:t>
            </a:r>
          </a:p>
          <a:p>
            <a:pPr lvl="1"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Neitrofili</a:t>
            </a:r>
          </a:p>
          <a:p>
            <a:pPr lvl="1"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Makrofāgi</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lvl="1"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Dendrītiskās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šūnas)</a:t>
            </a:r>
          </a:p>
          <a:p>
            <a:pPr lvl="1"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NK šūnas</a:t>
            </a:r>
            <a:endPar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endParaRPr>
          </a:p>
          <a:p>
            <a:pPr algn="just">
              <a:spcBef>
                <a:spcPct val="50000"/>
              </a:spcBef>
              <a:buFont typeface="Wingdings" pitchFamily="2" charset="2"/>
              <a:buChar char="ü"/>
              <a:defRPr/>
            </a:pP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 Šķīstošie mediatori:</a:t>
            </a:r>
          </a:p>
          <a:p>
            <a:pPr lvl="1"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Naturālās antivielas</a:t>
            </a:r>
          </a:p>
          <a:p>
            <a:pPr lvl="1"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Komplements</a:t>
            </a:r>
          </a:p>
          <a:p>
            <a:pPr lvl="1"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Pentraksīni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(CRP, SAP)</a:t>
            </a:r>
          </a:p>
          <a:p>
            <a:pPr lvl="1"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Kollektīni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un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fikolīni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0"/>
            <a:ext cx="7772400" cy="523220"/>
          </a:xfrm>
          <a:prstGeom prst="rect">
            <a:avLst/>
          </a:prstGeom>
        </p:spPr>
        <p:txBody>
          <a:bodyPr wrap="square">
            <a:spAutoFit/>
          </a:bodyPr>
          <a:lstStyle/>
          <a:p>
            <a:pPr algn="ct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Epiteliālās</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barjeras</a:t>
            </a:r>
            <a:endParaRPr lang="en-US" sz="2400" dirty="0">
              <a:solidFill>
                <a:srgbClr val="003300"/>
              </a:solidFill>
            </a:endParaRPr>
          </a:p>
        </p:txBody>
      </p:sp>
      <p:pic>
        <p:nvPicPr>
          <p:cNvPr id="2050" name="Picture 2"/>
          <p:cNvPicPr>
            <a:picLocks noChangeAspect="1" noChangeArrowheads="1"/>
          </p:cNvPicPr>
          <p:nvPr/>
        </p:nvPicPr>
        <p:blipFill>
          <a:blip r:embed="rId3" cstate="print"/>
          <a:srcRect/>
          <a:stretch>
            <a:fillRect/>
          </a:stretch>
        </p:blipFill>
        <p:spPr bwMode="auto">
          <a:xfrm>
            <a:off x="2473865" y="609600"/>
            <a:ext cx="4196269" cy="3886200"/>
          </a:xfrm>
          <a:prstGeom prst="rect">
            <a:avLst/>
          </a:prstGeom>
          <a:noFill/>
          <a:ln w="9525">
            <a:noFill/>
            <a:miter lim="800000"/>
            <a:headEnd/>
            <a:tailEnd/>
          </a:ln>
        </p:spPr>
      </p:pic>
      <p:sp>
        <p:nvSpPr>
          <p:cNvPr id="5" name="Rectangle 4"/>
          <p:cNvSpPr/>
          <p:nvPr/>
        </p:nvSpPr>
        <p:spPr>
          <a:xfrm>
            <a:off x="228600" y="4303455"/>
            <a:ext cx="8458200" cy="2246769"/>
          </a:xfrm>
          <a:prstGeom prst="rect">
            <a:avLst/>
          </a:prstGeom>
        </p:spPr>
        <p:txBody>
          <a:bodyPr wrap="square">
            <a:spAutoFit/>
          </a:bodyPr>
          <a:lstStyle/>
          <a:p>
            <a:pPr algn="just">
              <a:spcBef>
                <a:spcPct val="50000"/>
              </a:spcBef>
              <a:defRPr/>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Antimikrobiālie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peptīdi</a:t>
            </a:r>
          </a:p>
          <a:p>
            <a:pPr algn="just">
              <a:spcBef>
                <a:spcPct val="50000"/>
              </a:spcBef>
              <a:defRPr/>
            </a:pPr>
            <a:r>
              <a:rPr lang="lv-LV" sz="2000" b="1" dirty="0" err="1"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Defensīni</a:t>
            </a: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29-34aa gari,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Cys-bagāti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peptīdi, ko producē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epiteliālās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šūnas ādā, plaušās un gremošanas trakta gļotādā; toksiski mikroorganismiem un stimulē iekaisuma reakciju.</a:t>
            </a:r>
          </a:p>
          <a:p>
            <a:pPr algn="just">
              <a:spcBef>
                <a:spcPct val="50000"/>
              </a:spcBef>
              <a:defRPr/>
            </a:pPr>
            <a:r>
              <a:rPr lang="lv-LV" sz="2000" b="1" dirty="0" err="1"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Katelicidīni</a:t>
            </a: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peptīdi, ko producē neitrofili,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makrofāgi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un epitēlija šūnas. Toksiski mikroorganismiem, aktivē leikocītus.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Veza mol biologija_LU mag (2013)</Template>
  <TotalTime>5121</TotalTime>
  <Words>3615</Words>
  <Application>Microsoft Office PowerPoint</Application>
  <PresentationFormat>On-screen Show (4:3)</PresentationFormat>
  <Paragraphs>246</Paragraphs>
  <Slides>40</Slides>
  <Notes>32</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Slipstream</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Company>BMC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Aija Line</dc:creator>
  <cp:lastModifiedBy>Aija Line</cp:lastModifiedBy>
  <cp:revision>440</cp:revision>
  <dcterms:created xsi:type="dcterms:W3CDTF">2014-01-18T19:37:05Z</dcterms:created>
  <dcterms:modified xsi:type="dcterms:W3CDTF">2014-09-19T08:29:19Z</dcterms:modified>
</cp:coreProperties>
</file>