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Default Extension="jpeg" ContentType="image/jpeg"/>
  <Default Extension="emf" ContentType="image/x-emf"/>
  <Override PartName="/ppt/notesSlides/notesSlide17.xml" ContentType="application/vnd.openxmlformats-officedocument.presentationml.notesSlide+xml"/>
  <Override PartName="/ppt/notesSlides/notesSlide28.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slideLayouts/slideLayout10.xml" ContentType="application/vnd.openxmlformats-officedocument.presentationml.slideLayout+xml"/>
  <Default Extension="gif" ContentType="image/gif"/>
  <Override PartName="/ppt/notesSlides/notesSlide8.xml" ContentType="application/vnd.openxmlformats-officedocument.presentationml.notesSlide+xml"/>
  <Override PartName="/ppt/notesSlides/notesSlide11.xml" ContentType="application/vnd.openxmlformats-officedocument.presentationml.notesSlide+xml"/>
  <Default Extension="vml" ContentType="application/vnd.openxmlformats-officedocument.vmlDrawing"/>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Layouts/slideLayout15.xml" ContentType="application/vnd.openxmlformats-officedocument.presentationml.slideLayout+xml"/>
  <Default Extension="wmf" ContentType="image/x-wmf"/>
  <Override PartName="/ppt/notesSlides/notesSlide18.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notesSlides/notesSlide25.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charts/chart1.xml" ContentType="application/vnd.openxmlformats-officedocument.drawingml.char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3"/>
  </p:notesMasterIdLst>
  <p:sldIdLst>
    <p:sldId id="350" r:id="rId2"/>
    <p:sldId id="257" r:id="rId3"/>
    <p:sldId id="258" r:id="rId4"/>
    <p:sldId id="290" r:id="rId5"/>
    <p:sldId id="261" r:id="rId6"/>
    <p:sldId id="262" r:id="rId7"/>
    <p:sldId id="263" r:id="rId8"/>
    <p:sldId id="264" r:id="rId9"/>
    <p:sldId id="273" r:id="rId10"/>
    <p:sldId id="284" r:id="rId11"/>
    <p:sldId id="282" r:id="rId12"/>
    <p:sldId id="265" r:id="rId13"/>
    <p:sldId id="274" r:id="rId14"/>
    <p:sldId id="354" r:id="rId15"/>
    <p:sldId id="275" r:id="rId16"/>
    <p:sldId id="285" r:id="rId17"/>
    <p:sldId id="276" r:id="rId18"/>
    <p:sldId id="329" r:id="rId19"/>
    <p:sldId id="333" r:id="rId20"/>
    <p:sldId id="334" r:id="rId21"/>
    <p:sldId id="277" r:id="rId22"/>
    <p:sldId id="278" r:id="rId23"/>
    <p:sldId id="283" r:id="rId24"/>
    <p:sldId id="289" r:id="rId25"/>
    <p:sldId id="281" r:id="rId26"/>
    <p:sldId id="352" r:id="rId27"/>
    <p:sldId id="346" r:id="rId28"/>
    <p:sldId id="345" r:id="rId29"/>
    <p:sldId id="347" r:id="rId30"/>
    <p:sldId id="348" r:id="rId31"/>
    <p:sldId id="353" r:id="rId32"/>
    <p:sldId id="291" r:id="rId33"/>
    <p:sldId id="292" r:id="rId34"/>
    <p:sldId id="293" r:id="rId35"/>
    <p:sldId id="294" r:id="rId36"/>
    <p:sldId id="295" r:id="rId37"/>
    <p:sldId id="296" r:id="rId38"/>
    <p:sldId id="297" r:id="rId39"/>
    <p:sldId id="298" r:id="rId40"/>
    <p:sldId id="299" r:id="rId41"/>
    <p:sldId id="301" r:id="rId42"/>
    <p:sldId id="302" r:id="rId43"/>
    <p:sldId id="303" r:id="rId44"/>
    <p:sldId id="304" r:id="rId45"/>
    <p:sldId id="305" r:id="rId46"/>
    <p:sldId id="306" r:id="rId47"/>
    <p:sldId id="307" r:id="rId48"/>
    <p:sldId id="308" r:id="rId49"/>
    <p:sldId id="309" r:id="rId50"/>
    <p:sldId id="310" r:id="rId51"/>
    <p:sldId id="311" r:id="rId52"/>
    <p:sldId id="312" r:id="rId53"/>
    <p:sldId id="313" r:id="rId54"/>
    <p:sldId id="314" r:id="rId55"/>
    <p:sldId id="315" r:id="rId56"/>
    <p:sldId id="316" r:id="rId57"/>
    <p:sldId id="317" r:id="rId58"/>
    <p:sldId id="318" r:id="rId59"/>
    <p:sldId id="319" r:id="rId60"/>
    <p:sldId id="320" r:id="rId61"/>
    <p:sldId id="321" r:id="rId62"/>
    <p:sldId id="322" r:id="rId63"/>
    <p:sldId id="342" r:id="rId64"/>
    <p:sldId id="323" r:id="rId65"/>
    <p:sldId id="336" r:id="rId66"/>
    <p:sldId id="339" r:id="rId67"/>
    <p:sldId id="340" r:id="rId68"/>
    <p:sldId id="355" r:id="rId69"/>
    <p:sldId id="343" r:id="rId70"/>
    <p:sldId id="335" r:id="rId71"/>
    <p:sldId id="344" r:id="rId72"/>
  </p:sldIdLst>
  <p:sldSz cx="9144000" cy="6858000" type="screen4x3"/>
  <p:notesSz cx="6799263" cy="9928225"/>
  <p:defaultTextStyle>
    <a:defPPr>
      <a:defRPr lang="lv-LV"/>
    </a:defPPr>
    <a:lvl1pPr algn="l" rtl="0" fontAlgn="base">
      <a:spcBef>
        <a:spcPct val="0"/>
      </a:spcBef>
      <a:spcAft>
        <a:spcPct val="0"/>
      </a:spcAft>
      <a:defRPr sz="2400" kern="1200">
        <a:solidFill>
          <a:schemeClr val="tx1"/>
        </a:solidFill>
        <a:latin typeface="Arial" charset="0"/>
        <a:ea typeface="+mn-ea"/>
        <a:cs typeface="+mn-cs"/>
      </a:defRPr>
    </a:lvl1pPr>
    <a:lvl2pPr marL="457200" algn="l" rtl="0" fontAlgn="base">
      <a:spcBef>
        <a:spcPct val="0"/>
      </a:spcBef>
      <a:spcAft>
        <a:spcPct val="0"/>
      </a:spcAft>
      <a:defRPr sz="2400" kern="1200">
        <a:solidFill>
          <a:schemeClr val="tx1"/>
        </a:solidFill>
        <a:latin typeface="Arial" charset="0"/>
        <a:ea typeface="+mn-ea"/>
        <a:cs typeface="+mn-cs"/>
      </a:defRPr>
    </a:lvl2pPr>
    <a:lvl3pPr marL="914400" algn="l" rtl="0" fontAlgn="base">
      <a:spcBef>
        <a:spcPct val="0"/>
      </a:spcBef>
      <a:spcAft>
        <a:spcPct val="0"/>
      </a:spcAft>
      <a:defRPr sz="2400" kern="1200">
        <a:solidFill>
          <a:schemeClr val="tx1"/>
        </a:solidFill>
        <a:latin typeface="Arial" charset="0"/>
        <a:ea typeface="+mn-ea"/>
        <a:cs typeface="+mn-cs"/>
      </a:defRPr>
    </a:lvl3pPr>
    <a:lvl4pPr marL="1371600" algn="l" rtl="0" fontAlgn="base">
      <a:spcBef>
        <a:spcPct val="0"/>
      </a:spcBef>
      <a:spcAft>
        <a:spcPct val="0"/>
      </a:spcAft>
      <a:defRPr sz="2400" kern="1200">
        <a:solidFill>
          <a:schemeClr val="tx1"/>
        </a:solidFill>
        <a:latin typeface="Arial" charset="0"/>
        <a:ea typeface="+mn-ea"/>
        <a:cs typeface="+mn-cs"/>
      </a:defRPr>
    </a:lvl4pPr>
    <a:lvl5pPr marL="1828800" algn="l" rtl="0" fontAlgn="base">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900CC"/>
    <a:srgbClr val="00002D"/>
    <a:srgbClr val="00CC00"/>
    <a:srgbClr val="0066FF"/>
    <a:srgbClr val="FFFF99"/>
    <a:srgbClr val="A50021"/>
    <a:srgbClr val="CC3300"/>
    <a:srgbClr val="990099"/>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025" autoAdjust="0"/>
    <p:restoredTop sz="86707" autoAdjust="0"/>
  </p:normalViewPr>
  <p:slideViewPr>
    <p:cSldViewPr>
      <p:cViewPr>
        <p:scale>
          <a:sx n="75" d="100"/>
          <a:sy n="75" d="100"/>
        </p:scale>
        <p:origin x="-1478" y="-6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2189"/>
    </p:cViewPr>
  </p:sorter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s>
</file>

<file path=ppt/charts/_rels/chart1.xml.rels><?xml version="1.0" encoding="UTF-8" standalone="yes"?>
<Relationships xmlns="http://schemas.openxmlformats.org/package/2006/relationships"><Relationship Id="rId1" Type="http://schemas.openxmlformats.org/officeDocument/2006/relationships/oleObject" Target="file:///C:\Documents%20and%20Settings\Ilze.Radovica\Desktop\Book1.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lang val="lv-LV"/>
  <c:style val="34"/>
  <c:chart>
    <c:plotArea>
      <c:layout/>
      <c:barChart>
        <c:barDir val="col"/>
        <c:grouping val="clustered"/>
        <c:ser>
          <c:idx val="0"/>
          <c:order val="0"/>
          <c:tx>
            <c:strRef>
              <c:f>Sheet3!$A$9</c:f>
              <c:strCache>
                <c:ptCount val="1"/>
                <c:pt idx="0">
                  <c:v>A</c:v>
                </c:pt>
              </c:strCache>
            </c:strRef>
          </c:tx>
          <c:spPr>
            <a:solidFill>
              <a:srgbClr val="00B050"/>
            </a:solidFill>
            <a:ln>
              <a:solidFill>
                <a:srgbClr val="00B050"/>
              </a:solidFill>
            </a:ln>
          </c:spPr>
          <c:cat>
            <c:strRef>
              <c:f>Sheet3!$B$6:$AO$6</c:f>
              <c:strCache>
                <c:ptCount val="40"/>
                <c:pt idx="0">
                  <c:v>A</c:v>
                </c:pt>
                <c:pt idx="1">
                  <c:v>T</c:v>
                </c:pt>
                <c:pt idx="2">
                  <c:v>G</c:v>
                </c:pt>
                <c:pt idx="3">
                  <c:v>C</c:v>
                </c:pt>
                <c:pt idx="4">
                  <c:v>A</c:v>
                </c:pt>
                <c:pt idx="5">
                  <c:v>T</c:v>
                </c:pt>
                <c:pt idx="6">
                  <c:v>G</c:v>
                </c:pt>
                <c:pt idx="7">
                  <c:v>C</c:v>
                </c:pt>
                <c:pt idx="8">
                  <c:v>A</c:v>
                </c:pt>
                <c:pt idx="9">
                  <c:v>T</c:v>
                </c:pt>
                <c:pt idx="10">
                  <c:v>G</c:v>
                </c:pt>
                <c:pt idx="11">
                  <c:v>C</c:v>
                </c:pt>
                <c:pt idx="12">
                  <c:v>A</c:v>
                </c:pt>
                <c:pt idx="13">
                  <c:v>T</c:v>
                </c:pt>
                <c:pt idx="14">
                  <c:v>G</c:v>
                </c:pt>
                <c:pt idx="15">
                  <c:v>C</c:v>
                </c:pt>
                <c:pt idx="16">
                  <c:v>A</c:v>
                </c:pt>
                <c:pt idx="17">
                  <c:v>T</c:v>
                </c:pt>
                <c:pt idx="18">
                  <c:v>G</c:v>
                </c:pt>
                <c:pt idx="19">
                  <c:v>C</c:v>
                </c:pt>
                <c:pt idx="20">
                  <c:v>A</c:v>
                </c:pt>
                <c:pt idx="21">
                  <c:v>T</c:v>
                </c:pt>
                <c:pt idx="22">
                  <c:v>G</c:v>
                </c:pt>
                <c:pt idx="23">
                  <c:v>C</c:v>
                </c:pt>
                <c:pt idx="24">
                  <c:v>A</c:v>
                </c:pt>
                <c:pt idx="25">
                  <c:v>T</c:v>
                </c:pt>
                <c:pt idx="26">
                  <c:v>G</c:v>
                </c:pt>
                <c:pt idx="27">
                  <c:v>C</c:v>
                </c:pt>
                <c:pt idx="28">
                  <c:v>A</c:v>
                </c:pt>
                <c:pt idx="29">
                  <c:v>T</c:v>
                </c:pt>
                <c:pt idx="30">
                  <c:v>G</c:v>
                </c:pt>
                <c:pt idx="31">
                  <c:v>C</c:v>
                </c:pt>
                <c:pt idx="32">
                  <c:v>A</c:v>
                </c:pt>
                <c:pt idx="33">
                  <c:v>T</c:v>
                </c:pt>
                <c:pt idx="34">
                  <c:v>G</c:v>
                </c:pt>
                <c:pt idx="35">
                  <c:v>C</c:v>
                </c:pt>
                <c:pt idx="36">
                  <c:v>A</c:v>
                </c:pt>
                <c:pt idx="37">
                  <c:v>T</c:v>
                </c:pt>
                <c:pt idx="38">
                  <c:v>G</c:v>
                </c:pt>
                <c:pt idx="39">
                  <c:v>C</c:v>
                </c:pt>
              </c:strCache>
            </c:strRef>
          </c:cat>
          <c:val>
            <c:numRef>
              <c:f>Sheet3!$B$9:$AO$9</c:f>
              <c:numCache>
                <c:formatCode>General</c:formatCode>
                <c:ptCount val="40"/>
                <c:pt idx="0">
                  <c:v>2</c:v>
                </c:pt>
                <c:pt idx="1">
                  <c:v>0</c:v>
                </c:pt>
                <c:pt idx="2">
                  <c:v>0</c:v>
                </c:pt>
                <c:pt idx="3">
                  <c:v>0</c:v>
                </c:pt>
                <c:pt idx="4">
                  <c:v>0</c:v>
                </c:pt>
                <c:pt idx="5">
                  <c:v>0</c:v>
                </c:pt>
                <c:pt idx="6">
                  <c:v>0</c:v>
                </c:pt>
                <c:pt idx="7">
                  <c:v>0</c:v>
                </c:pt>
                <c:pt idx="8">
                  <c:v>0</c:v>
                </c:pt>
                <c:pt idx="9">
                  <c:v>0</c:v>
                </c:pt>
                <c:pt idx="10">
                  <c:v>0</c:v>
                </c:pt>
                <c:pt idx="11">
                  <c:v>0</c:v>
                </c:pt>
                <c:pt idx="12">
                  <c:v>1</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1</c:v>
                </c:pt>
                <c:pt idx="29">
                  <c:v>0</c:v>
                </c:pt>
                <c:pt idx="30">
                  <c:v>0</c:v>
                </c:pt>
                <c:pt idx="31">
                  <c:v>0</c:v>
                </c:pt>
                <c:pt idx="32">
                  <c:v>1</c:v>
                </c:pt>
                <c:pt idx="33">
                  <c:v>0</c:v>
                </c:pt>
                <c:pt idx="34">
                  <c:v>0</c:v>
                </c:pt>
                <c:pt idx="35">
                  <c:v>0</c:v>
                </c:pt>
                <c:pt idx="36">
                  <c:v>0</c:v>
                </c:pt>
                <c:pt idx="37">
                  <c:v>0</c:v>
                </c:pt>
                <c:pt idx="38">
                  <c:v>0</c:v>
                </c:pt>
                <c:pt idx="39">
                  <c:v>0</c:v>
                </c:pt>
              </c:numCache>
            </c:numRef>
          </c:val>
        </c:ser>
        <c:ser>
          <c:idx val="1"/>
          <c:order val="1"/>
          <c:tx>
            <c:strRef>
              <c:f>Sheet3!$A$10</c:f>
              <c:strCache>
                <c:ptCount val="1"/>
                <c:pt idx="0">
                  <c:v>T</c:v>
                </c:pt>
              </c:strCache>
            </c:strRef>
          </c:tx>
          <c:spPr>
            <a:solidFill>
              <a:srgbClr val="FF0000"/>
            </a:solidFill>
            <a:ln>
              <a:solidFill>
                <a:srgbClr val="FF0000"/>
              </a:solidFill>
            </a:ln>
          </c:spPr>
          <c:cat>
            <c:strRef>
              <c:f>Sheet3!$B$6:$AO$6</c:f>
              <c:strCache>
                <c:ptCount val="40"/>
                <c:pt idx="0">
                  <c:v>A</c:v>
                </c:pt>
                <c:pt idx="1">
                  <c:v>T</c:v>
                </c:pt>
                <c:pt idx="2">
                  <c:v>G</c:v>
                </c:pt>
                <c:pt idx="3">
                  <c:v>C</c:v>
                </c:pt>
                <c:pt idx="4">
                  <c:v>A</c:v>
                </c:pt>
                <c:pt idx="5">
                  <c:v>T</c:v>
                </c:pt>
                <c:pt idx="6">
                  <c:v>G</c:v>
                </c:pt>
                <c:pt idx="7">
                  <c:v>C</c:v>
                </c:pt>
                <c:pt idx="8">
                  <c:v>A</c:v>
                </c:pt>
                <c:pt idx="9">
                  <c:v>T</c:v>
                </c:pt>
                <c:pt idx="10">
                  <c:v>G</c:v>
                </c:pt>
                <c:pt idx="11">
                  <c:v>C</c:v>
                </c:pt>
                <c:pt idx="12">
                  <c:v>A</c:v>
                </c:pt>
                <c:pt idx="13">
                  <c:v>T</c:v>
                </c:pt>
                <c:pt idx="14">
                  <c:v>G</c:v>
                </c:pt>
                <c:pt idx="15">
                  <c:v>C</c:v>
                </c:pt>
                <c:pt idx="16">
                  <c:v>A</c:v>
                </c:pt>
                <c:pt idx="17">
                  <c:v>T</c:v>
                </c:pt>
                <c:pt idx="18">
                  <c:v>G</c:v>
                </c:pt>
                <c:pt idx="19">
                  <c:v>C</c:v>
                </c:pt>
                <c:pt idx="20">
                  <c:v>A</c:v>
                </c:pt>
                <c:pt idx="21">
                  <c:v>T</c:v>
                </c:pt>
                <c:pt idx="22">
                  <c:v>G</c:v>
                </c:pt>
                <c:pt idx="23">
                  <c:v>C</c:v>
                </c:pt>
                <c:pt idx="24">
                  <c:v>A</c:v>
                </c:pt>
                <c:pt idx="25">
                  <c:v>T</c:v>
                </c:pt>
                <c:pt idx="26">
                  <c:v>G</c:v>
                </c:pt>
                <c:pt idx="27">
                  <c:v>C</c:v>
                </c:pt>
                <c:pt idx="28">
                  <c:v>A</c:v>
                </c:pt>
                <c:pt idx="29">
                  <c:v>T</c:v>
                </c:pt>
                <c:pt idx="30">
                  <c:v>G</c:v>
                </c:pt>
                <c:pt idx="31">
                  <c:v>C</c:v>
                </c:pt>
                <c:pt idx="32">
                  <c:v>A</c:v>
                </c:pt>
                <c:pt idx="33">
                  <c:v>T</c:v>
                </c:pt>
                <c:pt idx="34">
                  <c:v>G</c:v>
                </c:pt>
                <c:pt idx="35">
                  <c:v>C</c:v>
                </c:pt>
                <c:pt idx="36">
                  <c:v>A</c:v>
                </c:pt>
                <c:pt idx="37">
                  <c:v>T</c:v>
                </c:pt>
                <c:pt idx="38">
                  <c:v>G</c:v>
                </c:pt>
                <c:pt idx="39">
                  <c:v>C</c:v>
                </c:pt>
              </c:strCache>
            </c:strRef>
          </c:cat>
          <c:val>
            <c:numRef>
              <c:f>Sheet3!$B$10:$AO$10</c:f>
              <c:numCache>
                <c:formatCode>General</c:formatCode>
                <c:ptCount val="40"/>
                <c:pt idx="0">
                  <c:v>0</c:v>
                </c:pt>
                <c:pt idx="1">
                  <c:v>2</c:v>
                </c:pt>
                <c:pt idx="2">
                  <c:v>0</c:v>
                </c:pt>
                <c:pt idx="3">
                  <c:v>0</c:v>
                </c:pt>
                <c:pt idx="4">
                  <c:v>0</c:v>
                </c:pt>
                <c:pt idx="5">
                  <c:v>1</c:v>
                </c:pt>
                <c:pt idx="6">
                  <c:v>0</c:v>
                </c:pt>
                <c:pt idx="7">
                  <c:v>0</c:v>
                </c:pt>
                <c:pt idx="8">
                  <c:v>0</c:v>
                </c:pt>
                <c:pt idx="9">
                  <c:v>0</c:v>
                </c:pt>
                <c:pt idx="10">
                  <c:v>0</c:v>
                </c:pt>
                <c:pt idx="11">
                  <c:v>0</c:v>
                </c:pt>
                <c:pt idx="12">
                  <c:v>0</c:v>
                </c:pt>
                <c:pt idx="13">
                  <c:v>0</c:v>
                </c:pt>
                <c:pt idx="14">
                  <c:v>0</c:v>
                </c:pt>
                <c:pt idx="15">
                  <c:v>0</c:v>
                </c:pt>
                <c:pt idx="16">
                  <c:v>0</c:v>
                </c:pt>
                <c:pt idx="17">
                  <c:v>2</c:v>
                </c:pt>
                <c:pt idx="18">
                  <c:v>0</c:v>
                </c:pt>
                <c:pt idx="19">
                  <c:v>0</c:v>
                </c:pt>
                <c:pt idx="20">
                  <c:v>0</c:v>
                </c:pt>
                <c:pt idx="21">
                  <c:v>3</c:v>
                </c:pt>
                <c:pt idx="22">
                  <c:v>0</c:v>
                </c:pt>
                <c:pt idx="23">
                  <c:v>0</c:v>
                </c:pt>
                <c:pt idx="24">
                  <c:v>0</c:v>
                </c:pt>
                <c:pt idx="25">
                  <c:v>1</c:v>
                </c:pt>
                <c:pt idx="26">
                  <c:v>0</c:v>
                </c:pt>
                <c:pt idx="27">
                  <c:v>0</c:v>
                </c:pt>
                <c:pt idx="28">
                  <c:v>0</c:v>
                </c:pt>
                <c:pt idx="29">
                  <c:v>0</c:v>
                </c:pt>
                <c:pt idx="30">
                  <c:v>0</c:v>
                </c:pt>
                <c:pt idx="31">
                  <c:v>0</c:v>
                </c:pt>
                <c:pt idx="32">
                  <c:v>0</c:v>
                </c:pt>
                <c:pt idx="33">
                  <c:v>0</c:v>
                </c:pt>
                <c:pt idx="34">
                  <c:v>0</c:v>
                </c:pt>
                <c:pt idx="35">
                  <c:v>0</c:v>
                </c:pt>
                <c:pt idx="36">
                  <c:v>0</c:v>
                </c:pt>
                <c:pt idx="37">
                  <c:v>3</c:v>
                </c:pt>
                <c:pt idx="38">
                  <c:v>0</c:v>
                </c:pt>
                <c:pt idx="39">
                  <c:v>0</c:v>
                </c:pt>
              </c:numCache>
            </c:numRef>
          </c:val>
        </c:ser>
        <c:ser>
          <c:idx val="2"/>
          <c:order val="2"/>
          <c:tx>
            <c:strRef>
              <c:f>Sheet3!$A$11</c:f>
              <c:strCache>
                <c:ptCount val="1"/>
                <c:pt idx="0">
                  <c:v>G</c:v>
                </c:pt>
              </c:strCache>
            </c:strRef>
          </c:tx>
          <c:spPr>
            <a:solidFill>
              <a:schemeClr val="tx1"/>
            </a:solidFill>
            <a:ln>
              <a:solidFill>
                <a:schemeClr val="tx1"/>
              </a:solidFill>
            </a:ln>
          </c:spPr>
          <c:cat>
            <c:strRef>
              <c:f>Sheet3!$B$6:$AO$6</c:f>
              <c:strCache>
                <c:ptCount val="40"/>
                <c:pt idx="0">
                  <c:v>A</c:v>
                </c:pt>
                <c:pt idx="1">
                  <c:v>T</c:v>
                </c:pt>
                <c:pt idx="2">
                  <c:v>G</c:v>
                </c:pt>
                <c:pt idx="3">
                  <c:v>C</c:v>
                </c:pt>
                <c:pt idx="4">
                  <c:v>A</c:v>
                </c:pt>
                <c:pt idx="5">
                  <c:v>T</c:v>
                </c:pt>
                <c:pt idx="6">
                  <c:v>G</c:v>
                </c:pt>
                <c:pt idx="7">
                  <c:v>C</c:v>
                </c:pt>
                <c:pt idx="8">
                  <c:v>A</c:v>
                </c:pt>
                <c:pt idx="9">
                  <c:v>T</c:v>
                </c:pt>
                <c:pt idx="10">
                  <c:v>G</c:v>
                </c:pt>
                <c:pt idx="11">
                  <c:v>C</c:v>
                </c:pt>
                <c:pt idx="12">
                  <c:v>A</c:v>
                </c:pt>
                <c:pt idx="13">
                  <c:v>T</c:v>
                </c:pt>
                <c:pt idx="14">
                  <c:v>G</c:v>
                </c:pt>
                <c:pt idx="15">
                  <c:v>C</c:v>
                </c:pt>
                <c:pt idx="16">
                  <c:v>A</c:v>
                </c:pt>
                <c:pt idx="17">
                  <c:v>T</c:v>
                </c:pt>
                <c:pt idx="18">
                  <c:v>G</c:v>
                </c:pt>
                <c:pt idx="19">
                  <c:v>C</c:v>
                </c:pt>
                <c:pt idx="20">
                  <c:v>A</c:v>
                </c:pt>
                <c:pt idx="21">
                  <c:v>T</c:v>
                </c:pt>
                <c:pt idx="22">
                  <c:v>G</c:v>
                </c:pt>
                <c:pt idx="23">
                  <c:v>C</c:v>
                </c:pt>
                <c:pt idx="24">
                  <c:v>A</c:v>
                </c:pt>
                <c:pt idx="25">
                  <c:v>T</c:v>
                </c:pt>
                <c:pt idx="26">
                  <c:v>G</c:v>
                </c:pt>
                <c:pt idx="27">
                  <c:v>C</c:v>
                </c:pt>
                <c:pt idx="28">
                  <c:v>A</c:v>
                </c:pt>
                <c:pt idx="29">
                  <c:v>T</c:v>
                </c:pt>
                <c:pt idx="30">
                  <c:v>G</c:v>
                </c:pt>
                <c:pt idx="31">
                  <c:v>C</c:v>
                </c:pt>
                <c:pt idx="32">
                  <c:v>A</c:v>
                </c:pt>
                <c:pt idx="33">
                  <c:v>T</c:v>
                </c:pt>
                <c:pt idx="34">
                  <c:v>G</c:v>
                </c:pt>
                <c:pt idx="35">
                  <c:v>C</c:v>
                </c:pt>
                <c:pt idx="36">
                  <c:v>A</c:v>
                </c:pt>
                <c:pt idx="37">
                  <c:v>T</c:v>
                </c:pt>
                <c:pt idx="38">
                  <c:v>G</c:v>
                </c:pt>
                <c:pt idx="39">
                  <c:v>C</c:v>
                </c:pt>
              </c:strCache>
            </c:strRef>
          </c:cat>
          <c:val>
            <c:numRef>
              <c:f>Sheet3!$B$11:$AO$11</c:f>
              <c:numCache>
                <c:formatCode>General</c:formatCode>
                <c:ptCount val="40"/>
                <c:pt idx="0">
                  <c:v>0</c:v>
                </c:pt>
                <c:pt idx="1">
                  <c:v>0</c:v>
                </c:pt>
                <c:pt idx="2">
                  <c:v>1</c:v>
                </c:pt>
                <c:pt idx="3">
                  <c:v>0</c:v>
                </c:pt>
                <c:pt idx="4">
                  <c:v>0</c:v>
                </c:pt>
                <c:pt idx="5">
                  <c:v>0</c:v>
                </c:pt>
                <c:pt idx="6">
                  <c:v>0</c:v>
                </c:pt>
                <c:pt idx="7">
                  <c:v>0</c:v>
                </c:pt>
                <c:pt idx="8">
                  <c:v>0</c:v>
                </c:pt>
                <c:pt idx="9">
                  <c:v>0</c:v>
                </c:pt>
                <c:pt idx="10">
                  <c:v>1</c:v>
                </c:pt>
                <c:pt idx="11">
                  <c:v>0</c:v>
                </c:pt>
                <c:pt idx="12">
                  <c:v>0</c:v>
                </c:pt>
                <c:pt idx="13">
                  <c:v>0</c:v>
                </c:pt>
                <c:pt idx="14">
                  <c:v>1</c:v>
                </c:pt>
                <c:pt idx="15">
                  <c:v>0</c:v>
                </c:pt>
                <c:pt idx="16">
                  <c:v>0</c:v>
                </c:pt>
                <c:pt idx="17">
                  <c:v>0</c:v>
                </c:pt>
                <c:pt idx="18">
                  <c:v>0</c:v>
                </c:pt>
                <c:pt idx="19">
                  <c:v>0</c:v>
                </c:pt>
                <c:pt idx="20">
                  <c:v>0</c:v>
                </c:pt>
                <c:pt idx="21">
                  <c:v>0</c:v>
                </c:pt>
                <c:pt idx="22">
                  <c:v>0</c:v>
                </c:pt>
                <c:pt idx="23">
                  <c:v>0</c:v>
                </c:pt>
                <c:pt idx="24">
                  <c:v>0</c:v>
                </c:pt>
                <c:pt idx="25">
                  <c:v>0</c:v>
                </c:pt>
                <c:pt idx="26">
                  <c:v>1</c:v>
                </c:pt>
                <c:pt idx="27">
                  <c:v>0</c:v>
                </c:pt>
                <c:pt idx="28">
                  <c:v>0</c:v>
                </c:pt>
                <c:pt idx="29">
                  <c:v>0</c:v>
                </c:pt>
                <c:pt idx="30">
                  <c:v>1</c:v>
                </c:pt>
                <c:pt idx="31">
                  <c:v>0</c:v>
                </c:pt>
                <c:pt idx="32">
                  <c:v>0</c:v>
                </c:pt>
                <c:pt idx="33">
                  <c:v>0</c:v>
                </c:pt>
                <c:pt idx="34">
                  <c:v>1</c:v>
                </c:pt>
                <c:pt idx="35">
                  <c:v>0</c:v>
                </c:pt>
                <c:pt idx="36">
                  <c:v>0</c:v>
                </c:pt>
                <c:pt idx="37">
                  <c:v>0</c:v>
                </c:pt>
                <c:pt idx="38">
                  <c:v>1</c:v>
                </c:pt>
                <c:pt idx="39">
                  <c:v>0</c:v>
                </c:pt>
              </c:numCache>
            </c:numRef>
          </c:val>
        </c:ser>
        <c:ser>
          <c:idx val="3"/>
          <c:order val="3"/>
          <c:tx>
            <c:strRef>
              <c:f>Sheet3!$A$12</c:f>
              <c:strCache>
                <c:ptCount val="1"/>
                <c:pt idx="0">
                  <c:v>C</c:v>
                </c:pt>
              </c:strCache>
            </c:strRef>
          </c:tx>
          <c:spPr>
            <a:solidFill>
              <a:srgbClr val="0070C0"/>
            </a:solidFill>
            <a:ln>
              <a:solidFill>
                <a:srgbClr val="0070C0"/>
              </a:solidFill>
            </a:ln>
          </c:spPr>
          <c:cat>
            <c:strRef>
              <c:f>Sheet3!$B$6:$AO$6</c:f>
              <c:strCache>
                <c:ptCount val="40"/>
                <c:pt idx="0">
                  <c:v>A</c:v>
                </c:pt>
                <c:pt idx="1">
                  <c:v>T</c:v>
                </c:pt>
                <c:pt idx="2">
                  <c:v>G</c:v>
                </c:pt>
                <c:pt idx="3">
                  <c:v>C</c:v>
                </c:pt>
                <c:pt idx="4">
                  <c:v>A</c:v>
                </c:pt>
                <c:pt idx="5">
                  <c:v>T</c:v>
                </c:pt>
                <c:pt idx="6">
                  <c:v>G</c:v>
                </c:pt>
                <c:pt idx="7">
                  <c:v>C</c:v>
                </c:pt>
                <c:pt idx="8">
                  <c:v>A</c:v>
                </c:pt>
                <c:pt idx="9">
                  <c:v>T</c:v>
                </c:pt>
                <c:pt idx="10">
                  <c:v>G</c:v>
                </c:pt>
                <c:pt idx="11">
                  <c:v>C</c:v>
                </c:pt>
                <c:pt idx="12">
                  <c:v>A</c:v>
                </c:pt>
                <c:pt idx="13">
                  <c:v>T</c:v>
                </c:pt>
                <c:pt idx="14">
                  <c:v>G</c:v>
                </c:pt>
                <c:pt idx="15">
                  <c:v>C</c:v>
                </c:pt>
                <c:pt idx="16">
                  <c:v>A</c:v>
                </c:pt>
                <c:pt idx="17">
                  <c:v>T</c:v>
                </c:pt>
                <c:pt idx="18">
                  <c:v>G</c:v>
                </c:pt>
                <c:pt idx="19">
                  <c:v>C</c:v>
                </c:pt>
                <c:pt idx="20">
                  <c:v>A</c:v>
                </c:pt>
                <c:pt idx="21">
                  <c:v>T</c:v>
                </c:pt>
                <c:pt idx="22">
                  <c:v>G</c:v>
                </c:pt>
                <c:pt idx="23">
                  <c:v>C</c:v>
                </c:pt>
                <c:pt idx="24">
                  <c:v>A</c:v>
                </c:pt>
                <c:pt idx="25">
                  <c:v>T</c:v>
                </c:pt>
                <c:pt idx="26">
                  <c:v>G</c:v>
                </c:pt>
                <c:pt idx="27">
                  <c:v>C</c:v>
                </c:pt>
                <c:pt idx="28">
                  <c:v>A</c:v>
                </c:pt>
                <c:pt idx="29">
                  <c:v>T</c:v>
                </c:pt>
                <c:pt idx="30">
                  <c:v>G</c:v>
                </c:pt>
                <c:pt idx="31">
                  <c:v>C</c:v>
                </c:pt>
                <c:pt idx="32">
                  <c:v>A</c:v>
                </c:pt>
                <c:pt idx="33">
                  <c:v>T</c:v>
                </c:pt>
                <c:pt idx="34">
                  <c:v>G</c:v>
                </c:pt>
                <c:pt idx="35">
                  <c:v>C</c:v>
                </c:pt>
                <c:pt idx="36">
                  <c:v>A</c:v>
                </c:pt>
                <c:pt idx="37">
                  <c:v>T</c:v>
                </c:pt>
                <c:pt idx="38">
                  <c:v>G</c:v>
                </c:pt>
                <c:pt idx="39">
                  <c:v>C</c:v>
                </c:pt>
              </c:strCache>
            </c:strRef>
          </c:cat>
          <c:val>
            <c:numRef>
              <c:f>Sheet3!$B$12:$AO$12</c:f>
              <c:numCache>
                <c:formatCode>General</c:formatCode>
                <c:ptCount val="40"/>
                <c:pt idx="0">
                  <c:v>0</c:v>
                </c:pt>
                <c:pt idx="1">
                  <c:v>0</c:v>
                </c:pt>
                <c:pt idx="2">
                  <c:v>0</c:v>
                </c:pt>
                <c:pt idx="3">
                  <c:v>1</c:v>
                </c:pt>
                <c:pt idx="4">
                  <c:v>0</c:v>
                </c:pt>
                <c:pt idx="5">
                  <c:v>0</c:v>
                </c:pt>
                <c:pt idx="6">
                  <c:v>0</c:v>
                </c:pt>
                <c:pt idx="7">
                  <c:v>1</c:v>
                </c:pt>
                <c:pt idx="8">
                  <c:v>0</c:v>
                </c:pt>
                <c:pt idx="9">
                  <c:v>0</c:v>
                </c:pt>
                <c:pt idx="10">
                  <c:v>0</c:v>
                </c:pt>
                <c:pt idx="11">
                  <c:v>0</c:v>
                </c:pt>
                <c:pt idx="12">
                  <c:v>0</c:v>
                </c:pt>
                <c:pt idx="13">
                  <c:v>0</c:v>
                </c:pt>
                <c:pt idx="14">
                  <c:v>0</c:v>
                </c:pt>
                <c:pt idx="15">
                  <c:v>0</c:v>
                </c:pt>
                <c:pt idx="16">
                  <c:v>0</c:v>
                </c:pt>
                <c:pt idx="17">
                  <c:v>0</c:v>
                </c:pt>
                <c:pt idx="18">
                  <c:v>0</c:v>
                </c:pt>
                <c:pt idx="19">
                  <c:v>1</c:v>
                </c:pt>
                <c:pt idx="20">
                  <c:v>0</c:v>
                </c:pt>
                <c:pt idx="21">
                  <c:v>0</c:v>
                </c:pt>
                <c:pt idx="22">
                  <c:v>0</c:v>
                </c:pt>
                <c:pt idx="23">
                  <c:v>1</c:v>
                </c:pt>
                <c:pt idx="24">
                  <c:v>0</c:v>
                </c:pt>
                <c:pt idx="25">
                  <c:v>0</c:v>
                </c:pt>
                <c:pt idx="26">
                  <c:v>0</c:v>
                </c:pt>
                <c:pt idx="27">
                  <c:v>1</c:v>
                </c:pt>
                <c:pt idx="28">
                  <c:v>0</c:v>
                </c:pt>
                <c:pt idx="29">
                  <c:v>0</c:v>
                </c:pt>
                <c:pt idx="30">
                  <c:v>0</c:v>
                </c:pt>
                <c:pt idx="31">
                  <c:v>0</c:v>
                </c:pt>
                <c:pt idx="32">
                  <c:v>0</c:v>
                </c:pt>
                <c:pt idx="33">
                  <c:v>0</c:v>
                </c:pt>
                <c:pt idx="34">
                  <c:v>0</c:v>
                </c:pt>
                <c:pt idx="35">
                  <c:v>1</c:v>
                </c:pt>
                <c:pt idx="36">
                  <c:v>0</c:v>
                </c:pt>
                <c:pt idx="37">
                  <c:v>0</c:v>
                </c:pt>
                <c:pt idx="38">
                  <c:v>0</c:v>
                </c:pt>
                <c:pt idx="39">
                  <c:v>0</c:v>
                </c:pt>
              </c:numCache>
            </c:numRef>
          </c:val>
        </c:ser>
        <c:axId val="35750272"/>
        <c:axId val="44183936"/>
      </c:barChart>
      <c:catAx>
        <c:axId val="35750272"/>
        <c:scaling>
          <c:orientation val="minMax"/>
        </c:scaling>
        <c:axPos val="b"/>
        <c:tickLblPos val="nextTo"/>
        <c:crossAx val="44183936"/>
        <c:crosses val="autoZero"/>
        <c:auto val="1"/>
        <c:lblAlgn val="ctr"/>
        <c:lblOffset val="100"/>
      </c:catAx>
      <c:valAx>
        <c:axId val="44183936"/>
        <c:scaling>
          <c:orientation val="minMax"/>
        </c:scaling>
        <c:axPos val="l"/>
        <c:majorGridlines/>
        <c:numFmt formatCode="General" sourceLinked="1"/>
        <c:tickLblPos val="nextTo"/>
        <c:crossAx val="35750272"/>
        <c:crosses val="autoZero"/>
        <c:crossBetween val="between"/>
        <c:majorUnit val="1"/>
      </c:valAx>
      <c:spPr>
        <a:noFill/>
      </c:spPr>
    </c:plotArea>
    <c:legend>
      <c:legendPos val="r"/>
      <c:layout/>
    </c:legend>
    <c:plotVisOnly val="1"/>
  </c:chart>
  <c:externalData r:id="rId1"/>
</c:chartSpace>
</file>

<file path=ppt/drawings/_rels/vmlDrawing1.v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image" Target="../media/image45.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hdr" sz="quarter"/>
          </p:nvPr>
        </p:nvSpPr>
        <p:spPr bwMode="auto">
          <a:xfrm>
            <a:off x="0" y="0"/>
            <a:ext cx="2946400" cy="4968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200"/>
            </a:lvl1pPr>
          </a:lstStyle>
          <a:p>
            <a:pPr>
              <a:defRPr/>
            </a:pPr>
            <a:endParaRPr lang="lv-LV"/>
          </a:p>
        </p:txBody>
      </p:sp>
      <p:sp>
        <p:nvSpPr>
          <p:cNvPr id="25603" name="Rectangle 3"/>
          <p:cNvSpPr>
            <a:spLocks noGrp="1" noChangeArrowheads="1"/>
          </p:cNvSpPr>
          <p:nvPr>
            <p:ph type="dt" idx="1"/>
          </p:nvPr>
        </p:nvSpPr>
        <p:spPr bwMode="auto">
          <a:xfrm>
            <a:off x="3851275" y="0"/>
            <a:ext cx="2946400" cy="4968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200"/>
            </a:lvl1pPr>
          </a:lstStyle>
          <a:p>
            <a:pPr>
              <a:defRPr/>
            </a:pPr>
            <a:fld id="{8454F233-112E-469C-A71F-63E48CD1445A}" type="datetimeFigureOut">
              <a:rPr lang="lv-LV"/>
              <a:pPr>
                <a:defRPr/>
              </a:pPr>
              <a:t>2013.10.04.</a:t>
            </a:fld>
            <a:endParaRPr lang="lv-LV"/>
          </a:p>
        </p:txBody>
      </p:sp>
      <p:sp>
        <p:nvSpPr>
          <p:cNvPr id="74756" name="Rectangle 4"/>
          <p:cNvSpPr>
            <a:spLocks noGrp="1" noRot="1" noChangeAspect="1" noChangeArrowheads="1" noTextEdit="1"/>
          </p:cNvSpPr>
          <p:nvPr>
            <p:ph type="sldImg" idx="2"/>
          </p:nvPr>
        </p:nvSpPr>
        <p:spPr bwMode="auto">
          <a:xfrm>
            <a:off x="919163" y="744538"/>
            <a:ext cx="4960937" cy="3722687"/>
          </a:xfrm>
          <a:prstGeom prst="rect">
            <a:avLst/>
          </a:prstGeom>
          <a:noFill/>
          <a:ln w="9525">
            <a:solidFill>
              <a:srgbClr val="000000"/>
            </a:solidFill>
            <a:miter lim="800000"/>
            <a:headEnd/>
            <a:tailEnd/>
          </a:ln>
        </p:spPr>
      </p:sp>
      <p:sp>
        <p:nvSpPr>
          <p:cNvPr id="25605" name="Rectangle 5"/>
          <p:cNvSpPr>
            <a:spLocks noGrp="1" noChangeArrowheads="1"/>
          </p:cNvSpPr>
          <p:nvPr>
            <p:ph type="body" sz="quarter" idx="3"/>
          </p:nvPr>
        </p:nvSpPr>
        <p:spPr bwMode="auto">
          <a:xfrm>
            <a:off x="679450" y="4716463"/>
            <a:ext cx="5440363" cy="44672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lv-LV" noProof="0" smtClean="0"/>
              <a:t>Click to edit Master text styles</a:t>
            </a:r>
          </a:p>
          <a:p>
            <a:pPr lvl="1"/>
            <a:r>
              <a:rPr lang="lv-LV" noProof="0" smtClean="0"/>
              <a:t>Second level</a:t>
            </a:r>
          </a:p>
          <a:p>
            <a:pPr lvl="2"/>
            <a:r>
              <a:rPr lang="lv-LV" noProof="0" smtClean="0"/>
              <a:t>Third level</a:t>
            </a:r>
          </a:p>
          <a:p>
            <a:pPr lvl="3"/>
            <a:r>
              <a:rPr lang="lv-LV" noProof="0" smtClean="0"/>
              <a:t>Fourth level</a:t>
            </a:r>
          </a:p>
          <a:p>
            <a:pPr lvl="4"/>
            <a:r>
              <a:rPr lang="lv-LV" noProof="0" smtClean="0"/>
              <a:t>Fifth level</a:t>
            </a:r>
          </a:p>
        </p:txBody>
      </p:sp>
      <p:sp>
        <p:nvSpPr>
          <p:cNvPr id="25606" name="Rectangle 6"/>
          <p:cNvSpPr>
            <a:spLocks noGrp="1" noChangeArrowheads="1"/>
          </p:cNvSpPr>
          <p:nvPr>
            <p:ph type="ftr" sz="quarter" idx="4"/>
          </p:nvPr>
        </p:nvSpPr>
        <p:spPr bwMode="auto">
          <a:xfrm>
            <a:off x="0" y="9429750"/>
            <a:ext cx="2946400" cy="49688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0" hangingPunct="0">
              <a:defRPr sz="1200"/>
            </a:lvl1pPr>
          </a:lstStyle>
          <a:p>
            <a:pPr>
              <a:defRPr/>
            </a:pPr>
            <a:endParaRPr lang="lv-LV"/>
          </a:p>
        </p:txBody>
      </p:sp>
      <p:sp>
        <p:nvSpPr>
          <p:cNvPr id="25607" name="Rectangle 7"/>
          <p:cNvSpPr>
            <a:spLocks noGrp="1" noChangeArrowheads="1"/>
          </p:cNvSpPr>
          <p:nvPr>
            <p:ph type="sldNum" sz="quarter" idx="5"/>
          </p:nvPr>
        </p:nvSpPr>
        <p:spPr bwMode="auto">
          <a:xfrm>
            <a:off x="3851275" y="9429750"/>
            <a:ext cx="2946400" cy="49688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0" hangingPunct="0">
              <a:defRPr sz="1200"/>
            </a:lvl1pPr>
          </a:lstStyle>
          <a:p>
            <a:pPr>
              <a:defRPr/>
            </a:pPr>
            <a:fld id="{1353E4AE-E59F-46FB-B2F5-14094E24A175}" type="slidenum">
              <a:rPr lang="lv-LV"/>
              <a:pPr>
                <a:defRPr/>
              </a:pPr>
              <a:t>‹#›</a:t>
            </a:fld>
            <a:endParaRPr lang="lv-LV"/>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Calibri"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Calibri"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Calibri"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Calibri"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Calibri"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Rot="1" noChangeAspect="1" noChangeArrowheads="1" noTextEdit="1"/>
          </p:cNvSpPr>
          <p:nvPr>
            <p:ph type="sldImg"/>
          </p:nvPr>
        </p:nvSpPr>
        <p:spPr>
          <a:ln/>
        </p:spPr>
      </p:sp>
      <p:sp>
        <p:nvSpPr>
          <p:cNvPr id="75779" name="Rectangle 3"/>
          <p:cNvSpPr>
            <a:spLocks noGrp="1" noChangeArrowheads="1"/>
          </p:cNvSpPr>
          <p:nvPr>
            <p:ph type="body" idx="1"/>
          </p:nvPr>
        </p:nvSpPr>
        <p:spPr>
          <a:noFill/>
          <a:ln/>
        </p:spPr>
        <p:txBody>
          <a:bodyPr/>
          <a:lstStyle/>
          <a:p>
            <a:r>
              <a:rPr lang="lv-LV" smtClean="0">
                <a:latin typeface="Arial" charset="0"/>
              </a:rPr>
              <a:t>Matricas DNS daudzums PCR produkts ap 100ng?, plasmīda 250ng </a:t>
            </a:r>
          </a:p>
          <a:p>
            <a:r>
              <a:rPr lang="lv-LV" smtClean="0">
                <a:latin typeface="Arial" charset="0"/>
              </a:rPr>
              <a:t>Klonē līdzīgi kā plazmīdās..</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a:noFill/>
        </p:spPr>
        <p:txBody>
          <a:bodyPr/>
          <a:lstStyle/>
          <a:p>
            <a:fld id="{AE4D5EF8-9BEA-4E46-867D-97689ED4BE42}" type="slidenum">
              <a:rPr lang="lv-LV" smtClean="0"/>
              <a:pPr/>
              <a:t>22</a:t>
            </a:fld>
            <a:endParaRPr lang="lv-LV" smtClean="0"/>
          </a:p>
        </p:txBody>
      </p:sp>
      <p:sp>
        <p:nvSpPr>
          <p:cNvPr id="84995" name="Rectangle 2"/>
          <p:cNvSpPr>
            <a:spLocks noGrp="1" noRot="1" noChangeAspect="1" noChangeArrowheads="1" noTextEdit="1"/>
          </p:cNvSpPr>
          <p:nvPr>
            <p:ph type="sldImg"/>
          </p:nvPr>
        </p:nvSpPr>
        <p:spPr>
          <a:ln/>
        </p:spPr>
      </p:sp>
      <p:sp>
        <p:nvSpPr>
          <p:cNvPr id="84996" name="Rectangle 3"/>
          <p:cNvSpPr>
            <a:spLocks noGrp="1" noChangeArrowheads="1"/>
          </p:cNvSpPr>
          <p:nvPr>
            <p:ph type="body" idx="1"/>
          </p:nvPr>
        </p:nvSpPr>
        <p:spPr>
          <a:noFill/>
          <a:ln/>
        </p:spPr>
        <p:txBody>
          <a:bodyPr/>
          <a:lstStyle/>
          <a:p>
            <a:pPr eaLnBrk="1" hangingPunct="1"/>
            <a:r>
              <a:rPr lang="lv-LV" smtClean="0"/>
              <a:t>Ja nukleotīdi ir iezīmēti ar fluorescentu iezīmi, kā to dara tagad, tad visus ddNTP liek vienā stobriņā un liek sekvenātorā (bilde), kur tiek dzīta kapilāros elektroforēze un ar lāzeri tiek detektēta nukleotīdu fluotescence. Tad to visu apstrādā dators un mēs iegūstam rezultātu, kas izskatās šādi.</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noRot="1" noChangeAspect="1" noChangeArrowheads="1" noTextEdit="1"/>
          </p:cNvSpPr>
          <p:nvPr>
            <p:ph type="sldImg"/>
          </p:nvPr>
        </p:nvSpPr>
        <p:spPr>
          <a:ln/>
        </p:spPr>
      </p:sp>
      <p:sp>
        <p:nvSpPr>
          <p:cNvPr id="86019" name="Rectangle 3"/>
          <p:cNvSpPr>
            <a:spLocks noGrp="1" noChangeArrowheads="1"/>
          </p:cNvSpPr>
          <p:nvPr>
            <p:ph type="body" idx="1"/>
          </p:nvPr>
        </p:nvSpPr>
        <p:spPr>
          <a:noFill/>
          <a:ln/>
        </p:spPr>
        <p:txBody>
          <a:bodyPr/>
          <a:lstStyle/>
          <a:p>
            <a:r>
              <a:rPr lang="lv-LV" smtClean="0">
                <a:latin typeface="Arial" charset="0"/>
              </a:rPr>
              <a:t>elektrokinētiski</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Rot="1" noChangeAspect="1" noChangeArrowheads="1" noTextEdit="1"/>
          </p:cNvSpPr>
          <p:nvPr>
            <p:ph type="sldImg"/>
          </p:nvPr>
        </p:nvSpPr>
        <p:spPr>
          <a:ln/>
        </p:spPr>
      </p:sp>
      <p:sp>
        <p:nvSpPr>
          <p:cNvPr id="87043" name="Rectangle 3"/>
          <p:cNvSpPr>
            <a:spLocks noGrp="1" noChangeArrowheads="1"/>
          </p:cNvSpPr>
          <p:nvPr>
            <p:ph type="body" idx="1"/>
          </p:nvPr>
        </p:nvSpPr>
        <p:spPr>
          <a:xfrm>
            <a:off x="679450" y="4714875"/>
            <a:ext cx="5440363" cy="4468813"/>
          </a:xfrm>
          <a:noFill/>
          <a:ln/>
        </p:spPr>
        <p:txBody>
          <a:bodyPr/>
          <a:lstStyle/>
          <a:p>
            <a:r>
              <a:rPr lang="lv-LV" smtClean="0"/>
              <a:t>Mzliet cita sekvenēšanas metode, kur nav iesaistīta ķēdes terminēšana roche izstrādāta metode. Sekvenēt var </a:t>
            </a:r>
            <a:r>
              <a:rPr lang="lv-LV" u="sng" smtClean="0"/>
              <a:t>genomisko DNS</a:t>
            </a:r>
            <a:r>
              <a:rPr lang="lv-LV" smtClean="0"/>
              <a:t>, cDNS un PCR produktus. Metagenomics, paleogenomics...</a:t>
            </a:r>
          </a:p>
          <a:p>
            <a:endParaRPr lang="lv-LV"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Rot="1" noChangeAspect="1" noChangeArrowheads="1" noTextEdit="1"/>
          </p:cNvSpPr>
          <p:nvPr>
            <p:ph type="sldImg"/>
          </p:nvPr>
        </p:nvSpPr>
        <p:spPr>
          <a:ln/>
        </p:spPr>
      </p:sp>
      <p:sp>
        <p:nvSpPr>
          <p:cNvPr id="88067" name="Rectangle 3"/>
          <p:cNvSpPr>
            <a:spLocks noGrp="1" noChangeArrowheads="1"/>
          </p:cNvSpPr>
          <p:nvPr>
            <p:ph type="body" idx="1"/>
          </p:nvPr>
        </p:nvSpPr>
        <p:spPr>
          <a:xfrm>
            <a:off x="679450" y="4714875"/>
            <a:ext cx="5440363" cy="4468813"/>
          </a:xfrm>
          <a:noFill/>
          <a:ln/>
        </p:spPr>
        <p:txBody>
          <a:bodyPr/>
          <a:lstStyle/>
          <a:p>
            <a:r>
              <a:rPr lang="lv-LV" smtClean="0"/>
              <a:t>Tipa domāts, nav tākā iepriekš terminējot ķēdi – rodas dažāda garuma fragmentiņi </a:t>
            </a:r>
            <a:r>
              <a:rPr lang="lv-LV" sz="900" smtClean="0"/>
              <a:t>(nenotiek ķēdes terminācija).</a:t>
            </a:r>
            <a:r>
              <a:rPr lang="lv-LV" smtClean="0"/>
              <a:t>. Papildus bez DNS polimerāzes reakcijas maisījumam pievieno enzīmi: atp papildus netiek pievienots</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Rot="1" noChangeAspect="1" noChangeArrowheads="1" noTextEdit="1"/>
          </p:cNvSpPr>
          <p:nvPr>
            <p:ph type="sldImg"/>
          </p:nvPr>
        </p:nvSpPr>
        <p:spPr>
          <a:ln/>
        </p:spPr>
      </p:sp>
      <p:sp>
        <p:nvSpPr>
          <p:cNvPr id="89091" name="Rectangle 3"/>
          <p:cNvSpPr>
            <a:spLocks noGrp="1" noChangeArrowheads="1"/>
          </p:cNvSpPr>
          <p:nvPr>
            <p:ph type="body" idx="1"/>
          </p:nvPr>
        </p:nvSpPr>
        <p:spPr>
          <a:xfrm>
            <a:off x="679450" y="4714875"/>
            <a:ext cx="5440363" cy="4468813"/>
          </a:xfrm>
          <a:noFill/>
          <a:ln/>
        </p:spPr>
        <p:txBody>
          <a:bodyPr/>
          <a:lstStyle/>
          <a:p>
            <a:r>
              <a:rPr lang="lv-LV" smtClean="0"/>
              <a:t>Nukleotīdus pievieno pa vienam, tas ir vispirms piem. dATP, tad dCTP utt.</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Rot="1" noChangeAspect="1" noChangeArrowheads="1" noTextEdit="1"/>
          </p:cNvSpPr>
          <p:nvPr>
            <p:ph type="sldImg"/>
          </p:nvPr>
        </p:nvSpPr>
        <p:spPr>
          <a:ln/>
        </p:spPr>
      </p:sp>
      <p:sp>
        <p:nvSpPr>
          <p:cNvPr id="90115" name="Rectangle 3"/>
          <p:cNvSpPr>
            <a:spLocks noGrp="1" noChangeArrowheads="1"/>
          </p:cNvSpPr>
          <p:nvPr>
            <p:ph type="body" idx="1"/>
          </p:nvPr>
        </p:nvSpPr>
        <p:spPr>
          <a:noFill/>
          <a:ln/>
        </p:spPr>
        <p:txBody>
          <a:bodyPr/>
          <a:lstStyle/>
          <a:p>
            <a:r>
              <a:rPr lang="lv-LV" smtClean="0"/>
              <a:t>1. Ja nepieciešams, DNS tiek fragmentēta, nepieciešami apm. No 300 -500bp gari fragmenti. Pirms ligēšanas veic galu strupināšanu un fosforilēšanu.. 4bp, 20bp, 20bp, 4bp....</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Rot="1" noChangeAspect="1" noChangeArrowheads="1" noTextEdit="1"/>
          </p:cNvSpPr>
          <p:nvPr>
            <p:ph type="sldImg"/>
          </p:nvPr>
        </p:nvSpPr>
        <p:spPr>
          <a:ln/>
        </p:spPr>
      </p:sp>
      <p:sp>
        <p:nvSpPr>
          <p:cNvPr id="91139" name="Rectangle 3"/>
          <p:cNvSpPr>
            <a:spLocks noGrp="1" noChangeArrowheads="1"/>
          </p:cNvSpPr>
          <p:nvPr>
            <p:ph type="body" idx="1"/>
          </p:nvPr>
        </p:nvSpPr>
        <p:spPr>
          <a:noFill/>
          <a:ln/>
        </p:spPr>
        <p:txBody>
          <a:bodyPr/>
          <a:lstStyle/>
          <a:p>
            <a:r>
              <a:rPr lang="lv-LV" dirty="0" smtClean="0"/>
              <a:t>DNS </a:t>
            </a:r>
            <a:r>
              <a:rPr lang="lv-LV" dirty="0" err="1" smtClean="0"/>
              <a:t>nesējlodītes</a:t>
            </a:r>
            <a:r>
              <a:rPr lang="lv-LV" dirty="0" smtClean="0"/>
              <a:t> ir no </a:t>
            </a:r>
            <a:r>
              <a:rPr lang="lv-LV" dirty="0" err="1" smtClean="0"/>
              <a:t>sefarozes</a:t>
            </a:r>
            <a:r>
              <a:rPr lang="lv-LV" dirty="0" smtClean="0"/>
              <a:t>, attiecība 1-2, kas </a:t>
            </a:r>
            <a:r>
              <a:rPr lang="lv-LV" dirty="0" err="1" smtClean="0"/>
              <a:t>ideāl’\a</a:t>
            </a:r>
            <a:r>
              <a:rPr lang="lv-LV" dirty="0" smtClean="0"/>
              <a:t> </a:t>
            </a:r>
            <a:r>
              <a:rPr lang="lv-LV" dirty="0" err="1" smtClean="0"/>
              <a:t>gadijuma</a:t>
            </a:r>
            <a:r>
              <a:rPr lang="lv-LV" dirty="0" smtClean="0"/>
              <a:t> </a:t>
            </a:r>
            <a:r>
              <a:rPr lang="lv-LV" dirty="0" err="1" smtClean="0"/>
              <a:t>satiur</a:t>
            </a:r>
            <a:r>
              <a:rPr lang="lv-LV" dirty="0" smtClean="0"/>
              <a:t> vienu </a:t>
            </a:r>
            <a:r>
              <a:rPr lang="lv-LV" dirty="0" err="1" smtClean="0"/>
              <a:t>loditi</a:t>
            </a:r>
            <a:r>
              <a:rPr lang="lv-LV" dirty="0" smtClean="0"/>
              <a:t> ar vienu fragmentu. Ja par maz daudz tukšu lodīšu, ja par daudz </a:t>
            </a:r>
            <a:r>
              <a:rPr lang="lv-LV" dirty="0" err="1" smtClean="0"/>
              <a:t>daudz</a:t>
            </a:r>
            <a:r>
              <a:rPr lang="lv-LV" dirty="0" smtClean="0"/>
              <a:t> </a:t>
            </a:r>
            <a:r>
              <a:rPr lang="lv-LV" dirty="0" err="1" smtClean="0"/>
              <a:t>lodīsu</a:t>
            </a:r>
            <a:r>
              <a:rPr lang="lv-LV" dirty="0" smtClean="0"/>
              <a:t> ar </a:t>
            </a:r>
            <a:r>
              <a:rPr lang="lv-LV" dirty="0" err="1" smtClean="0"/>
              <a:t>vairakiem</a:t>
            </a:r>
            <a:r>
              <a:rPr lang="lv-LV" dirty="0" smtClean="0"/>
              <a:t> fragmentiem....</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Rot="1" noChangeAspect="1" noChangeArrowheads="1" noTextEdit="1"/>
          </p:cNvSpPr>
          <p:nvPr>
            <p:ph type="sldImg"/>
          </p:nvPr>
        </p:nvSpPr>
        <p:spPr>
          <a:ln/>
        </p:spPr>
      </p:sp>
      <p:sp>
        <p:nvSpPr>
          <p:cNvPr id="92163" name="Rectangle 3"/>
          <p:cNvSpPr>
            <a:spLocks noGrp="1" noChangeArrowheads="1"/>
          </p:cNvSpPr>
          <p:nvPr>
            <p:ph type="body" idx="1"/>
          </p:nvPr>
        </p:nvSpPr>
        <p:spPr>
          <a:noFill/>
          <a:ln/>
        </p:spPr>
        <p:txBody>
          <a:bodyPr/>
          <a:lstStyle/>
          <a:p>
            <a:r>
              <a:rPr lang="lv-LV" smtClean="0"/>
              <a:t>Lieotamās lodītes ir apt. 30% (450,000) uz vienu emPCR.Adapters (saistīts ar fragmentu) hibridizējas ar praimeri (saistīts pie lodītes).(Emulsiju izjauc ar izopropanolu). </a:t>
            </a:r>
          </a:p>
          <a:p>
            <a:endParaRPr lang="en-US"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Rot="1" noChangeAspect="1" noChangeArrowheads="1" noTextEdit="1"/>
          </p:cNvSpPr>
          <p:nvPr>
            <p:ph type="sldImg"/>
          </p:nvPr>
        </p:nvSpPr>
        <p:spPr>
          <a:ln/>
        </p:spPr>
      </p:sp>
      <p:sp>
        <p:nvSpPr>
          <p:cNvPr id="93187" name="Rectangle 3"/>
          <p:cNvSpPr>
            <a:spLocks noGrp="1" noChangeArrowheads="1"/>
          </p:cNvSpPr>
          <p:nvPr>
            <p:ph type="body" idx="1"/>
          </p:nvPr>
        </p:nvSpPr>
        <p:spPr>
          <a:noFill/>
          <a:ln/>
        </p:spPr>
        <p:txBody>
          <a:bodyPr/>
          <a:lstStyle/>
          <a:p>
            <a:r>
              <a:rPr lang="lv-LV" smtClean="0"/>
              <a:t>Enzīmu lodītes satur sulfurilāzi un luciferāzi, pie reizes nostiprina DNS nesošas lodītes bedrītēs.</a:t>
            </a:r>
            <a:endParaRPr lang="en-US"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Rot="1" noChangeAspect="1" noChangeArrowheads="1" noTextEdit="1"/>
          </p:cNvSpPr>
          <p:nvPr>
            <p:ph type="sldImg"/>
          </p:nvPr>
        </p:nvSpPr>
        <p:spPr>
          <a:ln/>
        </p:spPr>
      </p:sp>
      <p:sp>
        <p:nvSpPr>
          <p:cNvPr id="94211" name="Rectangle 3"/>
          <p:cNvSpPr>
            <a:spLocks noGrp="1" noChangeArrowheads="1"/>
          </p:cNvSpPr>
          <p:nvPr>
            <p:ph type="body" idx="1"/>
          </p:nvPr>
        </p:nvSpPr>
        <p:spPr>
          <a:noFill/>
          <a:ln/>
        </p:spPr>
        <p:txBody>
          <a:bodyPr/>
          <a:lstStyle/>
          <a:p>
            <a:r>
              <a:rPr lang="lv-LV" smtClean="0"/>
              <a:t>Pēc tam tiek skalots, lai aizvāktu nukleotidus, papildus skalosanas skidumam ir pievienota apirāze....</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p:cNvSpPr>
            <a:spLocks noGrp="1" noRot="1" noChangeAspect="1" noTextEdit="1"/>
          </p:cNvSpPr>
          <p:nvPr>
            <p:ph type="sldImg"/>
          </p:nvPr>
        </p:nvSpPr>
        <p:spPr>
          <a:ln/>
        </p:spPr>
      </p:sp>
      <p:sp>
        <p:nvSpPr>
          <p:cNvPr id="76803" name="Notes Placeholder 2"/>
          <p:cNvSpPr>
            <a:spLocks noGrp="1"/>
          </p:cNvSpPr>
          <p:nvPr>
            <p:ph type="body" idx="1"/>
          </p:nvPr>
        </p:nvSpPr>
        <p:spPr>
          <a:noFill/>
          <a:ln/>
        </p:spPr>
        <p:txBody>
          <a:bodyPr/>
          <a:lstStyle/>
          <a:p>
            <a:endParaRPr lang="lv-LV" smtClean="0"/>
          </a:p>
        </p:txBody>
      </p:sp>
      <p:sp>
        <p:nvSpPr>
          <p:cNvPr id="76804" name="Slide Number Placeholder 3"/>
          <p:cNvSpPr>
            <a:spLocks noGrp="1"/>
          </p:cNvSpPr>
          <p:nvPr>
            <p:ph type="sldNum" sz="quarter" idx="5"/>
          </p:nvPr>
        </p:nvSpPr>
        <p:spPr>
          <a:noFill/>
        </p:spPr>
        <p:txBody>
          <a:bodyPr/>
          <a:lstStyle/>
          <a:p>
            <a:fld id="{A405D3ED-9C88-4AF7-883A-DB048C3AC93C}" type="slidenum">
              <a:rPr lang="lv-LV" smtClean="0"/>
              <a:pPr/>
              <a:t>5</a:t>
            </a:fld>
            <a:endParaRPr lang="lv-LV"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p:cNvSpPr>
            <a:spLocks noGrp="1" noRot="1" noChangeAspect="1" noChangeArrowheads="1" noTextEdit="1"/>
          </p:cNvSpPr>
          <p:nvPr>
            <p:ph type="sldImg"/>
          </p:nvPr>
        </p:nvSpPr>
        <p:spPr>
          <a:ln/>
        </p:spPr>
      </p:sp>
      <p:sp>
        <p:nvSpPr>
          <p:cNvPr id="95235" name="Rectangle 3"/>
          <p:cNvSpPr>
            <a:spLocks noGrp="1" noChangeArrowheads="1"/>
          </p:cNvSpPr>
          <p:nvPr>
            <p:ph type="body" idx="1"/>
          </p:nvPr>
        </p:nvSpPr>
        <p:spPr>
          <a:noFill/>
          <a:ln/>
        </p:spPr>
        <p:txBody>
          <a:bodyPr/>
          <a:lstStyle/>
          <a:p>
            <a:r>
              <a:rPr lang="lv-LV" smtClean="0"/>
              <a:t>Kaut kāds hibrīds starp sangersu un 454. de novo var, bet pagaidam sarezgiti, vajag lielu parklajumu, jo sekvence veidojas no loti isiem fragmwentiem.</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noRot="1" noChangeAspect="1" noChangeArrowheads="1" noTextEdit="1"/>
          </p:cNvSpPr>
          <p:nvPr>
            <p:ph type="sldImg"/>
          </p:nvPr>
        </p:nvSpPr>
        <p:spPr>
          <a:ln/>
        </p:spPr>
      </p:sp>
      <p:sp>
        <p:nvSpPr>
          <p:cNvPr id="96259" name="Rectangle 3"/>
          <p:cNvSpPr>
            <a:spLocks noGrp="1" noChangeArrowheads="1"/>
          </p:cNvSpPr>
          <p:nvPr>
            <p:ph type="body" idx="1"/>
          </p:nvPr>
        </p:nvSpPr>
        <p:spPr>
          <a:noFill/>
          <a:ln/>
        </p:spPr>
        <p:txBody>
          <a:bodyPr/>
          <a:lstStyle/>
          <a:p>
            <a:r>
              <a:rPr lang="lv-LV" smtClean="0"/>
              <a:t>DNS, ja nepieciešams fragmentē, jo izmanto 150 – 200bp garus fragmentus. Vajadzīgā garuma fragmentus atlasa ar gēla elektroforēzi. Pirms ligēšanas, galus strupina, ligēšanas princips, tads pats ka 454.</a:t>
            </a:r>
            <a:endParaRPr lang="en-US"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Rot="1" noChangeAspect="1" noChangeArrowheads="1" noTextEdit="1"/>
          </p:cNvSpPr>
          <p:nvPr>
            <p:ph type="sldImg"/>
          </p:nvPr>
        </p:nvSpPr>
        <p:spPr>
          <a:ln/>
        </p:spPr>
      </p:sp>
      <p:sp>
        <p:nvSpPr>
          <p:cNvPr id="97283" name="Rectangle 3"/>
          <p:cNvSpPr>
            <a:spLocks noGrp="1" noChangeArrowheads="1"/>
          </p:cNvSpPr>
          <p:nvPr>
            <p:ph type="body" idx="1"/>
          </p:nvPr>
        </p:nvSpPr>
        <p:spPr>
          <a:noFill/>
          <a:ln/>
        </p:spPr>
        <p:txBody>
          <a:bodyPr/>
          <a:lstStyle/>
          <a:p>
            <a:r>
              <a:rPr lang="lv-LV" smtClean="0"/>
              <a:t>Kūlīši polonijas... Pie tiltina prieksrociba - </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noRot="1" noChangeAspect="1" noChangeArrowheads="1" noTextEdit="1"/>
          </p:cNvSpPr>
          <p:nvPr>
            <p:ph type="sldImg"/>
          </p:nvPr>
        </p:nvSpPr>
        <p:spPr>
          <a:ln/>
        </p:spPr>
      </p:sp>
      <p:sp>
        <p:nvSpPr>
          <p:cNvPr id="98307" name="Rectangle 3"/>
          <p:cNvSpPr>
            <a:spLocks noGrp="1" noChangeArrowheads="1"/>
          </p:cNvSpPr>
          <p:nvPr>
            <p:ph type="body" idx="1"/>
          </p:nvPr>
        </p:nvSpPr>
        <p:spPr>
          <a:noFill/>
          <a:ln/>
        </p:spPr>
        <p:txBody>
          <a:bodyPr/>
          <a:lstStyle/>
          <a:p>
            <a:r>
              <a:rPr lang="lv-LV" smtClean="0"/>
              <a:t>Paraugi pagarinās uz leju. Un piemērā ir parādīts vienkāršāks variants tikai ar viena veida nukleotīda piesaistīšanu. Krāsa tiek novākta un tiek novērsta ķēdes bloķešana (nukleotīds padarīts aktīvs).</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Grp="1" noRot="1" noChangeAspect="1" noChangeArrowheads="1" noTextEdit="1"/>
          </p:cNvSpPr>
          <p:nvPr>
            <p:ph type="sldImg"/>
          </p:nvPr>
        </p:nvSpPr>
        <p:spPr>
          <a:ln/>
        </p:spPr>
      </p:sp>
      <p:sp>
        <p:nvSpPr>
          <p:cNvPr id="99331" name="Rectangle 3"/>
          <p:cNvSpPr>
            <a:spLocks noGrp="1" noChangeArrowheads="1"/>
          </p:cNvSpPr>
          <p:nvPr>
            <p:ph type="body" idx="1"/>
          </p:nvPr>
        </p:nvSpPr>
        <p:spPr>
          <a:noFill/>
          <a:ln/>
        </p:spPr>
        <p:txBody>
          <a:bodyPr/>
          <a:lstStyle/>
          <a:p>
            <a:r>
              <a:rPr lang="lv-LV" smtClean="0"/>
              <a:t> 2. gad. Tapēc 3’galu blokejosa kim. Grupa ir ta pati, kas saista fl.iezimi. Linkeri var būt dažādi – ķīmiski skelami, ar protoniem skelami un fotoskelami, pirmos nezinu vai solexa izmanto...</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Grp="1" noRot="1" noChangeAspect="1" noChangeArrowheads="1" noTextEdit="1"/>
          </p:cNvSpPr>
          <p:nvPr>
            <p:ph type="sldImg"/>
          </p:nvPr>
        </p:nvSpPr>
        <p:spPr>
          <a:ln/>
        </p:spPr>
      </p:sp>
      <p:sp>
        <p:nvSpPr>
          <p:cNvPr id="100355" name="Rectangle 3"/>
          <p:cNvSpPr>
            <a:spLocks noGrp="1" noChangeArrowheads="1"/>
          </p:cNvSpPr>
          <p:nvPr>
            <p:ph type="body" idx="1"/>
          </p:nvPr>
        </p:nvSpPr>
        <p:spPr>
          <a:noFill/>
          <a:ln/>
        </p:spPr>
        <p:txBody>
          <a:bodyPr/>
          <a:lstStyle/>
          <a:p>
            <a:r>
              <a:rPr lang="lv-LV" smtClean="0"/>
              <a:t>Tiek pievienoti nākamie nukleotīdi atkal nolasīts signāls Un tā tas turpinās līdz reakcijas beigām.</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noRot="1" noChangeAspect="1" noChangeArrowheads="1" noTextEdit="1"/>
          </p:cNvSpPr>
          <p:nvPr>
            <p:ph type="sldImg"/>
          </p:nvPr>
        </p:nvSpPr>
        <p:spPr>
          <a:ln/>
        </p:spPr>
      </p:sp>
      <p:sp>
        <p:nvSpPr>
          <p:cNvPr id="101379" name="Rectangle 3"/>
          <p:cNvSpPr>
            <a:spLocks noGrp="1" noChangeArrowheads="1"/>
          </p:cNvSpPr>
          <p:nvPr>
            <p:ph type="body" idx="1"/>
          </p:nvPr>
        </p:nvSpPr>
        <p:spPr>
          <a:noFill/>
          <a:ln/>
        </p:spPr>
        <p:txBody>
          <a:bodyPr/>
          <a:lstStyle/>
          <a:p>
            <a:r>
              <a:rPr lang="lv-LV" smtClean="0"/>
              <a:t>kā[pēc vajag to sūda mate paired biblioteku??????? Mate paired iegūti no pretejiem fragmenta galiem, starp, kuriem ir zinama sekvence (palidz gan jau, ka visu lepit kopa).</a:t>
            </a:r>
            <a:endParaRPr lang="en-US"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Grp="1" noRot="1" noChangeAspect="1" noChangeArrowheads="1" noTextEdit="1"/>
          </p:cNvSpPr>
          <p:nvPr>
            <p:ph type="sldImg"/>
          </p:nvPr>
        </p:nvSpPr>
        <p:spPr>
          <a:ln/>
        </p:spPr>
      </p:sp>
      <p:sp>
        <p:nvSpPr>
          <p:cNvPr id="102403" name="Rectangle 3"/>
          <p:cNvSpPr>
            <a:spLocks noGrp="1" noChangeArrowheads="1"/>
          </p:cNvSpPr>
          <p:nvPr>
            <p:ph type="body" idx="1"/>
          </p:nvPr>
        </p:nvSpPr>
        <p:spPr>
          <a:noFill/>
          <a:ln/>
        </p:spPr>
        <p:txBody>
          <a:bodyPr/>
          <a:lstStyle/>
          <a:p>
            <a:r>
              <a:rPr lang="lv-LV" smtClean="0"/>
              <a:t>Magnētiska lodīte...tiek pievienota polimerāze un citi nepieciešamie reaģenti... Matricas DNS fragments hibridizējas ar P1;</a:t>
            </a:r>
          </a:p>
          <a:p>
            <a:r>
              <a:rPr lang="lv-LV" smtClean="0"/>
              <a:t>Polimerāze pagarina jauno ķēdi, sākot no P1; rezultāta pie vienas lodītes ir saistīti daudzi viena fragmenta kloni. Papildus praimeri, lai vienkarsi pavairotu pavairojamo fragmentu...</a:t>
            </a:r>
          </a:p>
          <a:p>
            <a:r>
              <a:rPr lang="lv-LV" smtClean="0"/>
              <a:t>Matricas DNS fragments disociē.</a:t>
            </a:r>
            <a:endParaRPr lang="en-US" smtClean="0"/>
          </a:p>
          <a:p>
            <a:pPr>
              <a:spcBef>
                <a:spcPct val="50000"/>
              </a:spcBef>
            </a:pPr>
            <a:endParaRPr lang="en-US"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p:cNvSpPr>
            <a:spLocks noGrp="1" noRot="1" noChangeAspect="1" noChangeArrowheads="1" noTextEdit="1"/>
          </p:cNvSpPr>
          <p:nvPr>
            <p:ph type="sldImg"/>
          </p:nvPr>
        </p:nvSpPr>
        <p:spPr>
          <a:ln/>
        </p:spPr>
      </p:sp>
      <p:sp>
        <p:nvSpPr>
          <p:cNvPr id="103427" name="Rectangle 3"/>
          <p:cNvSpPr>
            <a:spLocks noGrp="1" noChangeArrowheads="1"/>
          </p:cNvSpPr>
          <p:nvPr>
            <p:ph type="body" idx="1"/>
          </p:nvPr>
        </p:nvSpPr>
        <p:spPr>
          <a:noFill/>
          <a:ln/>
        </p:spPr>
        <p:txBody>
          <a:bodyPr/>
          <a:lstStyle/>
          <a:p>
            <a:r>
              <a:rPr lang="lv-LV" smtClean="0"/>
              <a:t>A. Zondes, kas ligēsies...</a:t>
            </a:r>
            <a:endParaRPr lang="en-US"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p:cNvSpPr>
            <a:spLocks noGrp="1" noRot="1" noChangeAspect="1" noChangeArrowheads="1" noTextEdit="1"/>
          </p:cNvSpPr>
          <p:nvPr>
            <p:ph type="sldImg"/>
          </p:nvPr>
        </p:nvSpPr>
        <p:spPr>
          <a:ln/>
        </p:spPr>
      </p:sp>
      <p:sp>
        <p:nvSpPr>
          <p:cNvPr id="104451" name="Rectangle 3"/>
          <p:cNvSpPr>
            <a:spLocks noGrp="1" noChangeArrowheads="1"/>
          </p:cNvSpPr>
          <p:nvPr>
            <p:ph type="body" idx="1"/>
          </p:nvPr>
        </p:nvSpPr>
        <p:spPr>
          <a:noFill/>
          <a:ln/>
        </p:spPr>
        <p:txBody>
          <a:bodyPr/>
          <a:lstStyle/>
          <a:p>
            <a:r>
              <a:rPr lang="lv-LV" smtClean="0"/>
              <a:t>Katrs praimeris izraisa ligēšanas(nolasīšanas) rāmja nobīdi par vienu nukleotīdu adaptera 5’ virzienā.</a:t>
            </a:r>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Rot="1" noChangeAspect="1" noChangeArrowheads="1" noTextEdit="1"/>
          </p:cNvSpPr>
          <p:nvPr>
            <p:ph type="sldImg"/>
          </p:nvPr>
        </p:nvSpPr>
        <p:spPr>
          <a:ln/>
        </p:spPr>
      </p:sp>
      <p:sp>
        <p:nvSpPr>
          <p:cNvPr id="77827" name="Rectangle 3"/>
          <p:cNvSpPr>
            <a:spLocks noGrp="1" noChangeArrowheads="1"/>
          </p:cNvSpPr>
          <p:nvPr>
            <p:ph type="body" idx="1"/>
          </p:nvPr>
        </p:nvSpPr>
        <p:spPr>
          <a:noFill/>
          <a:ln/>
        </p:spPr>
        <p:txBody>
          <a:bodyPr/>
          <a:lstStyle/>
          <a:p>
            <a:pPr eaLnBrk="1" hangingPunct="1"/>
            <a:r>
              <a:rPr lang="lv-LV" smtClean="0">
                <a:latin typeface="Arial" charset="0"/>
              </a:rPr>
              <a:t>Piperidīns – cikliskais amīns; denaturācija fragmentu – lai ir ssDNS</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p:cNvSpPr>
            <a:spLocks noGrp="1" noRot="1" noChangeAspect="1" noChangeArrowheads="1" noTextEdit="1"/>
          </p:cNvSpPr>
          <p:nvPr>
            <p:ph type="sldImg"/>
          </p:nvPr>
        </p:nvSpPr>
        <p:spPr>
          <a:ln/>
        </p:spPr>
      </p:sp>
      <p:sp>
        <p:nvSpPr>
          <p:cNvPr id="105475" name="Rectangle 3"/>
          <p:cNvSpPr>
            <a:spLocks noGrp="1" noChangeArrowheads="1"/>
          </p:cNvSpPr>
          <p:nvPr>
            <p:ph type="body" idx="1"/>
          </p:nvPr>
        </p:nvSpPr>
        <p:spPr>
          <a:noFill/>
          <a:ln/>
        </p:spPr>
        <p:txBody>
          <a:bodyPr/>
          <a:lstStyle/>
          <a:p>
            <a:r>
              <a:rPr lang="lv-LV" smtClean="0"/>
              <a:t>1. Kas kalpo par . Visu veidu zondes tiek pievienotas reize, tas konkurē par hibridizesanos uz matricas DNS 5soļi(5praim) katra 5-7ligēšanas cikli.</a:t>
            </a:r>
            <a:endParaRPr lang="en-US"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Grp="1" noRot="1" noChangeAspect="1" noChangeArrowheads="1" noTextEdit="1"/>
          </p:cNvSpPr>
          <p:nvPr>
            <p:ph type="sldImg"/>
          </p:nvPr>
        </p:nvSpPr>
        <p:spPr>
          <a:ln/>
        </p:spPr>
      </p:sp>
      <p:sp>
        <p:nvSpPr>
          <p:cNvPr id="106499" name="Rectangle 3"/>
          <p:cNvSpPr>
            <a:spLocks noGrp="1" noChangeArrowheads="1"/>
          </p:cNvSpPr>
          <p:nvPr>
            <p:ph type="body" idx="1"/>
          </p:nvPr>
        </p:nvSpPr>
        <p:spPr>
          <a:noFill/>
          <a:ln/>
        </p:spPr>
        <p:txBody>
          <a:bodyPr/>
          <a:lstStyle/>
          <a:p>
            <a:r>
              <a:rPr lang="lv-LV" smtClean="0"/>
              <a:t>Šajā brīdī ir tikusi nolasīta 4 un 5 bāze. Kāpēc defosforilētas? Ar fosfatāzi, ja?</a:t>
            </a:r>
            <a:endParaRPr lang="en-US"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Rot="1" noChangeAspect="1" noChangeArrowheads="1" noTextEdit="1"/>
          </p:cNvSpPr>
          <p:nvPr>
            <p:ph type="sldImg"/>
          </p:nvPr>
        </p:nvSpPr>
        <p:spPr>
          <a:ln/>
        </p:spPr>
      </p:sp>
      <p:sp>
        <p:nvSpPr>
          <p:cNvPr id="107523" name="Rectangle 3"/>
          <p:cNvSpPr>
            <a:spLocks noGrp="1" noChangeArrowheads="1"/>
          </p:cNvSpPr>
          <p:nvPr>
            <p:ph type="body" idx="1"/>
          </p:nvPr>
        </p:nvSpPr>
        <p:spPr>
          <a:noFill/>
          <a:ln/>
        </p:spPr>
        <p:txBody>
          <a:bodyPr/>
          <a:lstStyle/>
          <a:p>
            <a:pPr>
              <a:spcBef>
                <a:spcPct val="50000"/>
              </a:spcBef>
            </a:pPr>
            <a:r>
              <a:rPr lang="lv-LV" smtClean="0"/>
              <a:t>Nākama zonde tiek noteikti nakamie 2 viens divreiz....</a:t>
            </a:r>
            <a:endParaRPr lang="en-US" smtClean="0"/>
          </a:p>
          <a:p>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p:cNvSpPr>
            <a:spLocks noGrp="1" noRot="1" noChangeAspect="1" noTextEdit="1"/>
          </p:cNvSpPr>
          <p:nvPr>
            <p:ph type="sldImg"/>
          </p:nvPr>
        </p:nvSpPr>
        <p:spPr>
          <a:ln/>
        </p:spPr>
      </p:sp>
      <p:sp>
        <p:nvSpPr>
          <p:cNvPr id="78851" name="Notes Placeholder 2"/>
          <p:cNvSpPr>
            <a:spLocks noGrp="1"/>
          </p:cNvSpPr>
          <p:nvPr>
            <p:ph type="body" idx="1"/>
          </p:nvPr>
        </p:nvSpPr>
        <p:spPr>
          <a:noFill/>
          <a:ln/>
        </p:spPr>
        <p:txBody>
          <a:bodyPr/>
          <a:lstStyle/>
          <a:p>
            <a:r>
              <a:rPr lang="lv-LV" smtClean="0"/>
              <a:t>Urea 7M</a:t>
            </a:r>
          </a:p>
        </p:txBody>
      </p:sp>
      <p:sp>
        <p:nvSpPr>
          <p:cNvPr id="78852" name="Slide Number Placeholder 3"/>
          <p:cNvSpPr>
            <a:spLocks noGrp="1"/>
          </p:cNvSpPr>
          <p:nvPr>
            <p:ph type="sldNum" sz="quarter" idx="5"/>
          </p:nvPr>
        </p:nvSpPr>
        <p:spPr>
          <a:noFill/>
        </p:spPr>
        <p:txBody>
          <a:bodyPr/>
          <a:lstStyle/>
          <a:p>
            <a:fld id="{27145933-3DDE-42D2-8700-9C1DEDE24150}" type="slidenum">
              <a:rPr lang="lv-LV" smtClean="0"/>
              <a:pPr/>
              <a:t>9</a:t>
            </a:fld>
            <a:endParaRPr lang="lv-LV"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noFill/>
        </p:spPr>
        <p:txBody>
          <a:bodyPr/>
          <a:lstStyle/>
          <a:p>
            <a:fld id="{DFC83B18-5E5B-44D6-A5E6-C6BA7E897E7E}" type="slidenum">
              <a:rPr lang="lv-LV" smtClean="0"/>
              <a:pPr/>
              <a:t>15</a:t>
            </a:fld>
            <a:endParaRPr lang="lv-LV" smtClean="0"/>
          </a:p>
        </p:txBody>
      </p:sp>
      <p:sp>
        <p:nvSpPr>
          <p:cNvPr id="80899" name="Rectangle 2"/>
          <p:cNvSpPr>
            <a:spLocks noGrp="1" noRot="1" noChangeAspect="1" noChangeArrowheads="1" noTextEdit="1"/>
          </p:cNvSpPr>
          <p:nvPr>
            <p:ph type="sldImg"/>
          </p:nvPr>
        </p:nvSpPr>
        <p:spPr>
          <a:ln/>
        </p:spPr>
      </p:sp>
      <p:sp>
        <p:nvSpPr>
          <p:cNvPr id="8090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p:cNvSpPr>
            <a:spLocks noGrp="1" noRot="1" noChangeAspect="1" noTextEdit="1"/>
          </p:cNvSpPr>
          <p:nvPr>
            <p:ph type="sldImg"/>
          </p:nvPr>
        </p:nvSpPr>
        <p:spPr>
          <a:ln/>
        </p:spPr>
      </p:sp>
      <p:sp>
        <p:nvSpPr>
          <p:cNvPr id="79875" name="Notes Placeholder 2"/>
          <p:cNvSpPr>
            <a:spLocks noGrp="1"/>
          </p:cNvSpPr>
          <p:nvPr>
            <p:ph type="body" idx="1"/>
          </p:nvPr>
        </p:nvSpPr>
        <p:spPr>
          <a:noFill/>
          <a:ln/>
        </p:spPr>
        <p:txBody>
          <a:bodyPr/>
          <a:lstStyle/>
          <a:p>
            <a:pPr>
              <a:lnSpc>
                <a:spcPct val="90000"/>
              </a:lnSpc>
            </a:pPr>
            <a:r>
              <a:rPr lang="lv-LV" smtClean="0">
                <a:latin typeface="Arial" charset="0"/>
              </a:rPr>
              <a:t>Sekvenēšanai piemērota polimerāze ir </a:t>
            </a:r>
          </a:p>
          <a:p>
            <a:pPr>
              <a:lnSpc>
                <a:spcPct val="90000"/>
              </a:lnSpc>
            </a:pPr>
            <a:r>
              <a:rPr lang="lv-LV" smtClean="0">
                <a:latin typeface="Arial" charset="0"/>
              </a:rPr>
              <a:t>termostabila</a:t>
            </a:r>
          </a:p>
          <a:p>
            <a:pPr>
              <a:lnSpc>
                <a:spcPct val="90000"/>
              </a:lnSpc>
            </a:pPr>
            <a:r>
              <a:rPr lang="lv-LV" smtClean="0">
                <a:latin typeface="Arial" charset="0"/>
              </a:rPr>
              <a:t>ar lielu nukleotīdu pievienošanas ātrumu</a:t>
            </a:r>
          </a:p>
          <a:p>
            <a:pPr>
              <a:lnSpc>
                <a:spcPct val="90000"/>
              </a:lnSpc>
            </a:pPr>
            <a:r>
              <a:rPr lang="lv-LV" smtClean="0">
                <a:latin typeface="Arial" charset="0"/>
              </a:rPr>
              <a:t>ar augstu nukleotīdu pievienošanas precizitāti</a:t>
            </a:r>
          </a:p>
          <a:p>
            <a:pPr>
              <a:lnSpc>
                <a:spcPct val="90000"/>
              </a:lnSpc>
            </a:pPr>
            <a:r>
              <a:rPr lang="lv-LV" smtClean="0">
                <a:latin typeface="Arial" charset="0"/>
              </a:rPr>
              <a:t>stabila uz DNS ķēdes (spēj sintezēt garas ķēdes pirms “nokrīt” no DNS)</a:t>
            </a:r>
          </a:p>
          <a:p>
            <a:pPr>
              <a:lnSpc>
                <a:spcPct val="90000"/>
              </a:lnSpc>
            </a:pPr>
            <a:r>
              <a:rPr lang="lv-LV" smtClean="0">
                <a:latin typeface="Arial" charset="0"/>
              </a:rPr>
              <a:t>ar augstu toleranci pret modificētiem nukleotīdiem</a:t>
            </a:r>
          </a:p>
          <a:p>
            <a:pPr>
              <a:lnSpc>
                <a:spcPct val="90000"/>
              </a:lnSpc>
            </a:pPr>
            <a:r>
              <a:rPr lang="lv-LV" smtClean="0">
                <a:latin typeface="Arial" charset="0"/>
              </a:rPr>
              <a:t>bez eksonukleāzes aktivitātes</a:t>
            </a:r>
          </a:p>
          <a:p>
            <a:pPr>
              <a:lnSpc>
                <a:spcPct val="90000"/>
              </a:lnSpc>
            </a:pPr>
            <a:r>
              <a:rPr lang="lv-LV" smtClean="0">
                <a:latin typeface="Arial" charset="0"/>
              </a:rPr>
              <a:t> </a:t>
            </a:r>
            <a:r>
              <a:rPr lang="lv-LV" smtClean="0"/>
              <a:t>Pirmā sekvenēšanai izmantotā polimerāze - Klenova fragments</a:t>
            </a:r>
            <a:r>
              <a:rPr lang="lv-LV" smtClean="0">
                <a:latin typeface="Arial" charset="0"/>
              </a:rPr>
              <a:t> (E.Coli Polymerase I with </a:t>
            </a:r>
            <a:r>
              <a:rPr lang="lv-LV" b="1" smtClean="0">
                <a:latin typeface="Arial" charset="0"/>
              </a:rPr>
              <a:t>5' →3' exonuclease</a:t>
            </a:r>
            <a:r>
              <a:rPr lang="lv-LV" smtClean="0"/>
              <a:t> </a:t>
            </a:r>
            <a:r>
              <a:rPr lang="lv-LV" smtClean="0">
                <a:latin typeface="Arial" charset="0"/>
              </a:rPr>
              <a:t>)</a:t>
            </a:r>
          </a:p>
          <a:p>
            <a:pPr>
              <a:lnSpc>
                <a:spcPct val="90000"/>
              </a:lnSpc>
            </a:pPr>
            <a:r>
              <a:rPr lang="lv-LV" b="1" smtClean="0">
                <a:latin typeface="Arial" charset="0"/>
              </a:rPr>
              <a:t>Sequenase:</a:t>
            </a:r>
            <a:r>
              <a:rPr lang="lv-LV" smtClean="0">
                <a:latin typeface="Arial" charset="0"/>
              </a:rPr>
              <a:t> It is modified version of DNA polymerase of </a:t>
            </a:r>
            <a:r>
              <a:rPr lang="lv-LV" b="1" smtClean="0">
                <a:latin typeface="Arial" charset="0"/>
              </a:rPr>
              <a:t>T7</a:t>
            </a:r>
            <a:r>
              <a:rPr lang="lv-LV" smtClean="0">
                <a:latin typeface="Arial" charset="0"/>
              </a:rPr>
              <a:t> bacteriophage. It has high processivity and no exonuclease activity. Hence this is the enzyme which is used in chain termination reaction.</a:t>
            </a:r>
            <a:r>
              <a:rPr lang="lv-LV" smtClean="0"/>
              <a:t> </a:t>
            </a:r>
            <a:endParaRPr lang="lv-LV" smtClean="0">
              <a:latin typeface="Arial" charset="0"/>
            </a:endParaRPr>
          </a:p>
          <a:p>
            <a:endParaRPr lang="lv-LV" smtClean="0"/>
          </a:p>
        </p:txBody>
      </p:sp>
      <p:sp>
        <p:nvSpPr>
          <p:cNvPr id="79876" name="Slide Number Placeholder 3"/>
          <p:cNvSpPr>
            <a:spLocks noGrp="1"/>
          </p:cNvSpPr>
          <p:nvPr>
            <p:ph type="sldNum" sz="quarter" idx="5"/>
          </p:nvPr>
        </p:nvSpPr>
        <p:spPr>
          <a:noFill/>
        </p:spPr>
        <p:txBody>
          <a:bodyPr/>
          <a:lstStyle/>
          <a:p>
            <a:fld id="{697D0D45-FD85-46FB-9665-6B5702779D51}" type="slidenum">
              <a:rPr lang="lv-LV" smtClean="0"/>
              <a:pPr/>
              <a:t>16</a:t>
            </a:fld>
            <a:endParaRPr lang="lv-LV"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p:cNvSpPr>
            <a:spLocks noGrp="1" noRot="1" noChangeAspect="1" noTextEdit="1"/>
          </p:cNvSpPr>
          <p:nvPr>
            <p:ph type="sldImg"/>
          </p:nvPr>
        </p:nvSpPr>
        <p:spPr>
          <a:ln/>
        </p:spPr>
      </p:sp>
      <p:sp>
        <p:nvSpPr>
          <p:cNvPr id="81923" name="Notes Placeholder 2"/>
          <p:cNvSpPr>
            <a:spLocks noGrp="1"/>
          </p:cNvSpPr>
          <p:nvPr>
            <p:ph type="body" idx="1"/>
          </p:nvPr>
        </p:nvSpPr>
        <p:spPr>
          <a:noFill/>
          <a:ln/>
        </p:spPr>
        <p:txBody>
          <a:bodyPr/>
          <a:lstStyle/>
          <a:p>
            <a:r>
              <a:rPr lang="lv-LV" smtClean="0"/>
              <a:t>Dažāda garuma fragmenti, kas ir vai nu radiaktīvi vai fluorescenti iezīmēti.</a:t>
            </a:r>
          </a:p>
        </p:txBody>
      </p:sp>
      <p:sp>
        <p:nvSpPr>
          <p:cNvPr id="81924" name="Slide Number Placeholder 3"/>
          <p:cNvSpPr>
            <a:spLocks noGrp="1"/>
          </p:cNvSpPr>
          <p:nvPr>
            <p:ph type="sldNum" sz="quarter" idx="5"/>
          </p:nvPr>
        </p:nvSpPr>
        <p:spPr>
          <a:noFill/>
        </p:spPr>
        <p:txBody>
          <a:bodyPr/>
          <a:lstStyle/>
          <a:p>
            <a:fld id="{4D11DBA8-5BBC-4C9E-A6DC-976DF689B80F}" type="slidenum">
              <a:rPr lang="lv-LV" smtClean="0"/>
              <a:pPr/>
              <a:t>17</a:t>
            </a:fld>
            <a:endParaRPr lang="lv-LV"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p:cNvSpPr>
            <a:spLocks noGrp="1" noRot="1" noChangeAspect="1" noTextEdit="1"/>
          </p:cNvSpPr>
          <p:nvPr>
            <p:ph type="sldImg"/>
          </p:nvPr>
        </p:nvSpPr>
        <p:spPr>
          <a:ln/>
        </p:spPr>
      </p:sp>
      <p:sp>
        <p:nvSpPr>
          <p:cNvPr id="82947" name="Notes Placeholder 2"/>
          <p:cNvSpPr>
            <a:spLocks noGrp="1"/>
          </p:cNvSpPr>
          <p:nvPr>
            <p:ph type="body" idx="1"/>
          </p:nvPr>
        </p:nvSpPr>
        <p:spPr>
          <a:noFill/>
          <a:ln/>
        </p:spPr>
        <p:txBody>
          <a:bodyPr/>
          <a:lstStyle/>
          <a:p>
            <a:r>
              <a:rPr lang="lv-LV" smtClean="0"/>
              <a:t>32P – pussabrukšanas periods ir 14,5 dienas, intesitāte stipri augstāka</a:t>
            </a:r>
          </a:p>
          <a:p>
            <a:r>
              <a:rPr lang="lv-LV" smtClean="0"/>
              <a:t>35S - pussabrukšanas periods ir 85 dienas, intesitāte zema</a:t>
            </a:r>
          </a:p>
        </p:txBody>
      </p:sp>
      <p:sp>
        <p:nvSpPr>
          <p:cNvPr id="82948" name="Slide Number Placeholder 3"/>
          <p:cNvSpPr>
            <a:spLocks noGrp="1"/>
          </p:cNvSpPr>
          <p:nvPr>
            <p:ph type="sldNum" sz="quarter" idx="5"/>
          </p:nvPr>
        </p:nvSpPr>
        <p:spPr>
          <a:noFill/>
        </p:spPr>
        <p:txBody>
          <a:bodyPr/>
          <a:lstStyle/>
          <a:p>
            <a:fld id="{7312944E-79A7-4648-BD0C-E6F98B318088}" type="slidenum">
              <a:rPr lang="lv-LV" smtClean="0"/>
              <a:pPr/>
              <a:t>18</a:t>
            </a:fld>
            <a:endParaRPr lang="lv-LV"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p:spPr>
        <p:txBody>
          <a:bodyPr/>
          <a:lstStyle/>
          <a:p>
            <a:fld id="{D0D0C10C-3722-4CDA-AC1F-A10DAC7319C7}" type="slidenum">
              <a:rPr lang="lv-LV" smtClean="0"/>
              <a:pPr/>
              <a:t>21</a:t>
            </a:fld>
            <a:endParaRPr lang="lv-LV" smtClean="0"/>
          </a:p>
        </p:txBody>
      </p:sp>
      <p:sp>
        <p:nvSpPr>
          <p:cNvPr id="83971" name="Rectangle 2"/>
          <p:cNvSpPr>
            <a:spLocks noGrp="1" noRot="1" noChangeAspect="1" noChangeArrowheads="1" noTextEdit="1"/>
          </p:cNvSpPr>
          <p:nvPr>
            <p:ph type="sldImg"/>
          </p:nvPr>
        </p:nvSpPr>
        <p:spPr>
          <a:ln/>
        </p:spPr>
      </p:sp>
      <p:sp>
        <p:nvSpPr>
          <p:cNvPr id="83972" name="Rectangle 3"/>
          <p:cNvSpPr>
            <a:spLocks noGrp="1" noChangeArrowheads="1"/>
          </p:cNvSpPr>
          <p:nvPr>
            <p:ph type="body" idx="1"/>
          </p:nvPr>
        </p:nvSpPr>
        <p:spPr>
          <a:noFill/>
          <a:ln/>
        </p:spPr>
        <p:txBody>
          <a:bodyPr/>
          <a:lstStyle/>
          <a:p>
            <a:pPr eaLnBrk="1" hangingPunct="1"/>
            <a:r>
              <a:rPr lang="lv-LV" smtClean="0"/>
              <a:t>Ja nukleotīdi ir ar radiaktīvu iezīmi, katru paraugu sadala četrās daļās un katrai daļa pievieno tikai konkrētus didezoksi nukleotīdus, piemēram, dATP* (1-paraugs 4reakcijas maisījumi.</a:t>
            </a:r>
          </a:p>
          <a:p>
            <a:pPr eaLnBrk="1" hangingPunct="1"/>
            <a:r>
              <a:rPr lang="lv-LV" smtClean="0"/>
              <a:t>Dzen akrilamīda gēlu</a:t>
            </a:r>
          </a:p>
          <a:p>
            <a:pPr eaLnBrk="1" hangingPunct="1"/>
            <a:endParaRPr lang="lv-LV"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lv-LV"/>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lv-LV"/>
          </a:p>
        </p:txBody>
      </p:sp>
      <p:sp>
        <p:nvSpPr>
          <p:cNvPr id="4" name="Date Placeholder 3"/>
          <p:cNvSpPr>
            <a:spLocks noGrp="1"/>
          </p:cNvSpPr>
          <p:nvPr>
            <p:ph type="dt" sz="half" idx="10"/>
          </p:nvPr>
        </p:nvSpPr>
        <p:spPr/>
        <p:txBody>
          <a:bodyPr/>
          <a:lstStyle>
            <a:lvl1pPr>
              <a:defRPr/>
            </a:lvl1pPr>
          </a:lstStyle>
          <a:p>
            <a:pPr>
              <a:defRPr/>
            </a:pPr>
            <a:fld id="{7C7E4D2E-A0DC-45E8-B728-8843069946AA}" type="datetimeFigureOut">
              <a:rPr lang="lv-LV"/>
              <a:pPr>
                <a:defRPr/>
              </a:pPr>
              <a:t>2013.10.04.</a:t>
            </a:fld>
            <a:endParaRPr lang="lv-LV"/>
          </a:p>
        </p:txBody>
      </p:sp>
      <p:sp>
        <p:nvSpPr>
          <p:cNvPr id="5" name="Footer Placeholder 4"/>
          <p:cNvSpPr>
            <a:spLocks noGrp="1"/>
          </p:cNvSpPr>
          <p:nvPr>
            <p:ph type="ftr" sz="quarter" idx="11"/>
          </p:nvPr>
        </p:nvSpPr>
        <p:spPr/>
        <p:txBody>
          <a:bodyPr/>
          <a:lstStyle>
            <a:lvl1pPr>
              <a:defRPr/>
            </a:lvl1pPr>
          </a:lstStyle>
          <a:p>
            <a:pPr>
              <a:defRPr/>
            </a:pPr>
            <a:endParaRPr lang="lv-LV"/>
          </a:p>
        </p:txBody>
      </p:sp>
      <p:sp>
        <p:nvSpPr>
          <p:cNvPr id="6" name="Slide Number Placeholder 5"/>
          <p:cNvSpPr>
            <a:spLocks noGrp="1"/>
          </p:cNvSpPr>
          <p:nvPr>
            <p:ph type="sldNum" sz="quarter" idx="12"/>
          </p:nvPr>
        </p:nvSpPr>
        <p:spPr/>
        <p:txBody>
          <a:bodyPr/>
          <a:lstStyle>
            <a:lvl1pPr>
              <a:defRPr/>
            </a:lvl1pPr>
          </a:lstStyle>
          <a:p>
            <a:pPr>
              <a:defRPr/>
            </a:pPr>
            <a:fld id="{3A322950-3BFD-48AF-B115-9AE5A48EEE64}" type="slidenum">
              <a:rPr lang="lv-LV"/>
              <a:pPr>
                <a:defRPr/>
              </a:pPr>
              <a:t>‹#›</a:t>
            </a:fld>
            <a:endParaRPr lang="lv-LV"/>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lv-LV"/>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v-LV"/>
          </a:p>
        </p:txBody>
      </p:sp>
      <p:sp>
        <p:nvSpPr>
          <p:cNvPr id="4" name="Date Placeholder 3"/>
          <p:cNvSpPr>
            <a:spLocks noGrp="1"/>
          </p:cNvSpPr>
          <p:nvPr>
            <p:ph type="dt" sz="half" idx="10"/>
          </p:nvPr>
        </p:nvSpPr>
        <p:spPr/>
        <p:txBody>
          <a:bodyPr/>
          <a:lstStyle>
            <a:lvl1pPr>
              <a:defRPr/>
            </a:lvl1pPr>
          </a:lstStyle>
          <a:p>
            <a:pPr>
              <a:defRPr/>
            </a:pPr>
            <a:fld id="{BB6BDCC0-9C53-42DD-92B6-F8F29BF20947}" type="datetimeFigureOut">
              <a:rPr lang="lv-LV"/>
              <a:pPr>
                <a:defRPr/>
              </a:pPr>
              <a:t>2013.10.04.</a:t>
            </a:fld>
            <a:endParaRPr lang="lv-LV"/>
          </a:p>
        </p:txBody>
      </p:sp>
      <p:sp>
        <p:nvSpPr>
          <p:cNvPr id="5" name="Footer Placeholder 4"/>
          <p:cNvSpPr>
            <a:spLocks noGrp="1"/>
          </p:cNvSpPr>
          <p:nvPr>
            <p:ph type="ftr" sz="quarter" idx="11"/>
          </p:nvPr>
        </p:nvSpPr>
        <p:spPr/>
        <p:txBody>
          <a:bodyPr/>
          <a:lstStyle>
            <a:lvl1pPr>
              <a:defRPr/>
            </a:lvl1pPr>
          </a:lstStyle>
          <a:p>
            <a:pPr>
              <a:defRPr/>
            </a:pPr>
            <a:endParaRPr lang="lv-LV"/>
          </a:p>
        </p:txBody>
      </p:sp>
      <p:sp>
        <p:nvSpPr>
          <p:cNvPr id="6" name="Slide Number Placeholder 5"/>
          <p:cNvSpPr>
            <a:spLocks noGrp="1"/>
          </p:cNvSpPr>
          <p:nvPr>
            <p:ph type="sldNum" sz="quarter" idx="12"/>
          </p:nvPr>
        </p:nvSpPr>
        <p:spPr/>
        <p:txBody>
          <a:bodyPr/>
          <a:lstStyle>
            <a:lvl1pPr>
              <a:defRPr/>
            </a:lvl1pPr>
          </a:lstStyle>
          <a:p>
            <a:pPr>
              <a:defRPr/>
            </a:pPr>
            <a:fld id="{FB40AFC5-160B-47A5-BF96-2C2F7BF65BA3}" type="slidenum">
              <a:rPr lang="lv-LV"/>
              <a:pPr>
                <a:defRPr/>
              </a:pPr>
              <a:t>‹#›</a:t>
            </a:fld>
            <a:endParaRPr lang="lv-LV"/>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lv-LV"/>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v-LV"/>
          </a:p>
        </p:txBody>
      </p:sp>
      <p:sp>
        <p:nvSpPr>
          <p:cNvPr id="4" name="Date Placeholder 3"/>
          <p:cNvSpPr>
            <a:spLocks noGrp="1"/>
          </p:cNvSpPr>
          <p:nvPr>
            <p:ph type="dt" sz="half" idx="10"/>
          </p:nvPr>
        </p:nvSpPr>
        <p:spPr/>
        <p:txBody>
          <a:bodyPr/>
          <a:lstStyle>
            <a:lvl1pPr>
              <a:defRPr/>
            </a:lvl1pPr>
          </a:lstStyle>
          <a:p>
            <a:pPr>
              <a:defRPr/>
            </a:pPr>
            <a:fld id="{BF0FD79D-0185-4DCD-A138-674C3082EA7B}" type="datetimeFigureOut">
              <a:rPr lang="lv-LV"/>
              <a:pPr>
                <a:defRPr/>
              </a:pPr>
              <a:t>2013.10.04.</a:t>
            </a:fld>
            <a:endParaRPr lang="lv-LV"/>
          </a:p>
        </p:txBody>
      </p:sp>
      <p:sp>
        <p:nvSpPr>
          <p:cNvPr id="5" name="Footer Placeholder 4"/>
          <p:cNvSpPr>
            <a:spLocks noGrp="1"/>
          </p:cNvSpPr>
          <p:nvPr>
            <p:ph type="ftr" sz="quarter" idx="11"/>
          </p:nvPr>
        </p:nvSpPr>
        <p:spPr/>
        <p:txBody>
          <a:bodyPr/>
          <a:lstStyle>
            <a:lvl1pPr>
              <a:defRPr/>
            </a:lvl1pPr>
          </a:lstStyle>
          <a:p>
            <a:pPr>
              <a:defRPr/>
            </a:pPr>
            <a:endParaRPr lang="lv-LV"/>
          </a:p>
        </p:txBody>
      </p:sp>
      <p:sp>
        <p:nvSpPr>
          <p:cNvPr id="6" name="Slide Number Placeholder 5"/>
          <p:cNvSpPr>
            <a:spLocks noGrp="1"/>
          </p:cNvSpPr>
          <p:nvPr>
            <p:ph type="sldNum" sz="quarter" idx="12"/>
          </p:nvPr>
        </p:nvSpPr>
        <p:spPr/>
        <p:txBody>
          <a:bodyPr/>
          <a:lstStyle>
            <a:lvl1pPr>
              <a:defRPr/>
            </a:lvl1pPr>
          </a:lstStyle>
          <a:p>
            <a:pPr>
              <a:defRPr/>
            </a:pPr>
            <a:fld id="{7FFCE766-5423-480A-B45E-D157D0A05083}" type="slidenum">
              <a:rPr lang="lv-LV"/>
              <a:pPr>
                <a:defRPr/>
              </a:pPr>
              <a:t>‹#›</a:t>
            </a:fld>
            <a:endParaRPr lang="lv-LV"/>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lv-LV"/>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v-LV"/>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v-LV"/>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v-LV"/>
          </a:p>
        </p:txBody>
      </p:sp>
      <p:sp>
        <p:nvSpPr>
          <p:cNvPr id="6" name="Date Placeholder 5"/>
          <p:cNvSpPr>
            <a:spLocks noGrp="1"/>
          </p:cNvSpPr>
          <p:nvPr>
            <p:ph type="dt" sz="half" idx="10"/>
          </p:nvPr>
        </p:nvSpPr>
        <p:spPr>
          <a:xfrm>
            <a:off x="457200" y="6245225"/>
            <a:ext cx="2133600" cy="476250"/>
          </a:xfrm>
        </p:spPr>
        <p:txBody>
          <a:bodyPr/>
          <a:lstStyle>
            <a:lvl1pPr>
              <a:defRPr/>
            </a:lvl1pPr>
          </a:lstStyle>
          <a:p>
            <a:pPr>
              <a:defRPr/>
            </a:pPr>
            <a:endParaRPr lang="lv-LV"/>
          </a:p>
        </p:txBody>
      </p:sp>
      <p:sp>
        <p:nvSpPr>
          <p:cNvPr id="7" name="Footer Placeholder 6"/>
          <p:cNvSpPr>
            <a:spLocks noGrp="1"/>
          </p:cNvSpPr>
          <p:nvPr>
            <p:ph type="ftr" sz="quarter" idx="11"/>
          </p:nvPr>
        </p:nvSpPr>
        <p:spPr>
          <a:xfrm>
            <a:off x="3124200" y="6245225"/>
            <a:ext cx="2895600" cy="476250"/>
          </a:xfrm>
        </p:spPr>
        <p:txBody>
          <a:bodyPr/>
          <a:lstStyle>
            <a:lvl1pPr>
              <a:defRPr/>
            </a:lvl1pPr>
          </a:lstStyle>
          <a:p>
            <a:pPr>
              <a:defRPr/>
            </a:pPr>
            <a:endParaRPr lang="lv-LV"/>
          </a:p>
        </p:txBody>
      </p:sp>
      <p:sp>
        <p:nvSpPr>
          <p:cNvPr id="8" name="Slide Number Placeholder 7"/>
          <p:cNvSpPr>
            <a:spLocks noGrp="1"/>
          </p:cNvSpPr>
          <p:nvPr>
            <p:ph type="sldNum" sz="quarter" idx="12"/>
          </p:nvPr>
        </p:nvSpPr>
        <p:spPr>
          <a:xfrm>
            <a:off x="6553200" y="6245225"/>
            <a:ext cx="2133600" cy="476250"/>
          </a:xfrm>
        </p:spPr>
        <p:txBody>
          <a:bodyPr/>
          <a:lstStyle>
            <a:lvl1pPr>
              <a:defRPr/>
            </a:lvl1pPr>
          </a:lstStyle>
          <a:p>
            <a:pPr>
              <a:defRPr/>
            </a:pPr>
            <a:fld id="{565BBBA9-2D97-432E-B342-EE1B4F9B009E}" type="slidenum">
              <a:rPr lang="lv-LV"/>
              <a:pPr>
                <a:defRPr/>
              </a:pPr>
              <a:t>‹#›</a:t>
            </a:fld>
            <a:endParaRPr lang="lv-LV"/>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smtClean="0"/>
              <a:t>Click to edit Master title style</a:t>
            </a:r>
            <a:endParaRPr lang="lv-LV"/>
          </a:p>
        </p:txBody>
      </p:sp>
      <p:sp>
        <p:nvSpPr>
          <p:cNvPr id="3" name="Content Placeholder 2"/>
          <p:cNvSpPr>
            <a:spLocks noGrp="1"/>
          </p:cNvSpPr>
          <p:nvPr>
            <p:ph sz="quarter" idx="1"/>
          </p:nvPr>
        </p:nvSpPr>
        <p:spPr>
          <a:xfrm>
            <a:off x="457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v-LV"/>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v-LV"/>
          </a:p>
        </p:txBody>
      </p:sp>
      <p:sp>
        <p:nvSpPr>
          <p:cNvPr id="5" name="Content Placeholder 4"/>
          <p:cNvSpPr>
            <a:spLocks noGrp="1"/>
          </p:cNvSpPr>
          <p:nvPr>
            <p:ph sz="quarter" idx="3"/>
          </p:nvPr>
        </p:nvSpPr>
        <p:spPr>
          <a:xfrm>
            <a:off x="457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v-LV"/>
          </a:p>
        </p:txBody>
      </p:sp>
      <p:sp>
        <p:nvSpPr>
          <p:cNvPr id="6" name="Content Placeholder 5"/>
          <p:cNvSpPr>
            <a:spLocks noGrp="1"/>
          </p:cNvSpPr>
          <p:nvPr>
            <p:ph sz="quarter" idx="4"/>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v-LV"/>
          </a:p>
        </p:txBody>
      </p:sp>
      <p:sp>
        <p:nvSpPr>
          <p:cNvPr id="7" name="Date Placeholder 6"/>
          <p:cNvSpPr>
            <a:spLocks noGrp="1"/>
          </p:cNvSpPr>
          <p:nvPr>
            <p:ph type="dt" sz="half" idx="10"/>
          </p:nvPr>
        </p:nvSpPr>
        <p:spPr>
          <a:xfrm>
            <a:off x="457200" y="6245225"/>
            <a:ext cx="2133600" cy="476250"/>
          </a:xfrm>
        </p:spPr>
        <p:txBody>
          <a:bodyPr/>
          <a:lstStyle>
            <a:lvl1pPr>
              <a:defRPr/>
            </a:lvl1pPr>
          </a:lstStyle>
          <a:p>
            <a:pPr>
              <a:defRPr/>
            </a:pPr>
            <a:endParaRPr lang="lv-LV"/>
          </a:p>
        </p:txBody>
      </p:sp>
      <p:sp>
        <p:nvSpPr>
          <p:cNvPr id="8" name="Footer Placeholder 7"/>
          <p:cNvSpPr>
            <a:spLocks noGrp="1"/>
          </p:cNvSpPr>
          <p:nvPr>
            <p:ph type="ftr" sz="quarter" idx="11"/>
          </p:nvPr>
        </p:nvSpPr>
        <p:spPr>
          <a:xfrm>
            <a:off x="3124200" y="6245225"/>
            <a:ext cx="2895600" cy="476250"/>
          </a:xfrm>
        </p:spPr>
        <p:txBody>
          <a:bodyPr/>
          <a:lstStyle>
            <a:lvl1pPr>
              <a:defRPr/>
            </a:lvl1pPr>
          </a:lstStyle>
          <a:p>
            <a:pPr>
              <a:defRPr/>
            </a:pPr>
            <a:endParaRPr lang="lv-LV"/>
          </a:p>
        </p:txBody>
      </p:sp>
      <p:sp>
        <p:nvSpPr>
          <p:cNvPr id="9" name="Slide Number Placeholder 8"/>
          <p:cNvSpPr>
            <a:spLocks noGrp="1"/>
          </p:cNvSpPr>
          <p:nvPr>
            <p:ph type="sldNum" sz="quarter" idx="12"/>
          </p:nvPr>
        </p:nvSpPr>
        <p:spPr>
          <a:xfrm>
            <a:off x="6553200" y="6245225"/>
            <a:ext cx="2133600" cy="476250"/>
          </a:xfrm>
        </p:spPr>
        <p:txBody>
          <a:bodyPr/>
          <a:lstStyle>
            <a:lvl1pPr>
              <a:defRPr/>
            </a:lvl1pPr>
          </a:lstStyle>
          <a:p>
            <a:pPr>
              <a:defRPr/>
            </a:pPr>
            <a:fld id="{62F24172-8F56-4163-A8D2-099A883BB049}" type="slidenum">
              <a:rPr lang="lv-LV"/>
              <a:pPr>
                <a:defRPr/>
              </a:pPr>
              <a:t>‹#›</a:t>
            </a:fld>
            <a:endParaRPr lang="lv-LV"/>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lv-LV"/>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v-LV"/>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v-LV"/>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v-LV"/>
          </a:p>
        </p:txBody>
      </p:sp>
      <p:sp>
        <p:nvSpPr>
          <p:cNvPr id="6" name="Date Placeholder 5"/>
          <p:cNvSpPr>
            <a:spLocks noGrp="1"/>
          </p:cNvSpPr>
          <p:nvPr>
            <p:ph type="dt" sz="half" idx="10"/>
          </p:nvPr>
        </p:nvSpPr>
        <p:spPr>
          <a:xfrm>
            <a:off x="457200" y="6245225"/>
            <a:ext cx="2133600" cy="476250"/>
          </a:xfrm>
        </p:spPr>
        <p:txBody>
          <a:bodyPr/>
          <a:lstStyle>
            <a:lvl1pPr>
              <a:defRPr/>
            </a:lvl1pPr>
          </a:lstStyle>
          <a:p>
            <a:pPr>
              <a:defRPr/>
            </a:pPr>
            <a:endParaRPr lang="lv-LV"/>
          </a:p>
        </p:txBody>
      </p:sp>
      <p:sp>
        <p:nvSpPr>
          <p:cNvPr id="7" name="Footer Placeholder 6"/>
          <p:cNvSpPr>
            <a:spLocks noGrp="1"/>
          </p:cNvSpPr>
          <p:nvPr>
            <p:ph type="ftr" sz="quarter" idx="11"/>
          </p:nvPr>
        </p:nvSpPr>
        <p:spPr>
          <a:xfrm>
            <a:off x="3124200" y="6245225"/>
            <a:ext cx="2895600" cy="476250"/>
          </a:xfrm>
        </p:spPr>
        <p:txBody>
          <a:bodyPr/>
          <a:lstStyle>
            <a:lvl1pPr>
              <a:defRPr/>
            </a:lvl1pPr>
          </a:lstStyle>
          <a:p>
            <a:pPr>
              <a:defRPr/>
            </a:pPr>
            <a:endParaRPr lang="lv-LV"/>
          </a:p>
        </p:txBody>
      </p:sp>
      <p:sp>
        <p:nvSpPr>
          <p:cNvPr id="8" name="Slide Number Placeholder 7"/>
          <p:cNvSpPr>
            <a:spLocks noGrp="1"/>
          </p:cNvSpPr>
          <p:nvPr>
            <p:ph type="sldNum" sz="quarter" idx="12"/>
          </p:nvPr>
        </p:nvSpPr>
        <p:spPr>
          <a:xfrm>
            <a:off x="6553200" y="6245225"/>
            <a:ext cx="2133600" cy="476250"/>
          </a:xfrm>
        </p:spPr>
        <p:txBody>
          <a:bodyPr/>
          <a:lstStyle>
            <a:lvl1pPr>
              <a:defRPr/>
            </a:lvl1pPr>
          </a:lstStyle>
          <a:p>
            <a:pPr>
              <a:defRPr/>
            </a:pPr>
            <a:fld id="{986215D1-4D7D-43DD-B552-2C5320738B6F}" type="slidenum">
              <a:rPr lang="lv-LV"/>
              <a:pPr>
                <a:defRPr/>
              </a:pPr>
              <a:t>‹#›</a:t>
            </a:fld>
            <a:endParaRPr lang="lv-LV"/>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fourObj" preserve="1">
  <p:cSld name="1_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smtClean="0"/>
              <a:t>Click to edit Master title style</a:t>
            </a:r>
            <a:endParaRPr lang="lv-LV"/>
          </a:p>
        </p:txBody>
      </p:sp>
      <p:sp>
        <p:nvSpPr>
          <p:cNvPr id="3" name="Content Placeholder 2"/>
          <p:cNvSpPr>
            <a:spLocks noGrp="1"/>
          </p:cNvSpPr>
          <p:nvPr>
            <p:ph sz="quarter" idx="1"/>
          </p:nvPr>
        </p:nvSpPr>
        <p:spPr>
          <a:xfrm>
            <a:off x="457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v-LV"/>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v-LV"/>
          </a:p>
        </p:txBody>
      </p:sp>
      <p:sp>
        <p:nvSpPr>
          <p:cNvPr id="5" name="Content Placeholder 4"/>
          <p:cNvSpPr>
            <a:spLocks noGrp="1"/>
          </p:cNvSpPr>
          <p:nvPr>
            <p:ph sz="quarter" idx="3"/>
          </p:nvPr>
        </p:nvSpPr>
        <p:spPr>
          <a:xfrm>
            <a:off x="457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v-LV"/>
          </a:p>
        </p:txBody>
      </p:sp>
      <p:sp>
        <p:nvSpPr>
          <p:cNvPr id="6" name="Content Placeholder 5"/>
          <p:cNvSpPr>
            <a:spLocks noGrp="1"/>
          </p:cNvSpPr>
          <p:nvPr>
            <p:ph sz="quarter" idx="4"/>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v-LV"/>
          </a:p>
        </p:txBody>
      </p:sp>
      <p:sp>
        <p:nvSpPr>
          <p:cNvPr id="7" name="Date Placeholder 3"/>
          <p:cNvSpPr>
            <a:spLocks noGrp="1"/>
          </p:cNvSpPr>
          <p:nvPr>
            <p:ph type="dt" sz="half" idx="10"/>
          </p:nvPr>
        </p:nvSpPr>
        <p:spPr/>
        <p:txBody>
          <a:bodyPr/>
          <a:lstStyle>
            <a:lvl1pPr>
              <a:defRPr/>
            </a:lvl1pPr>
          </a:lstStyle>
          <a:p>
            <a:pPr>
              <a:defRPr/>
            </a:pPr>
            <a:fld id="{70BB1D9E-22AE-4EE1-8653-67A3C8967742}" type="datetimeFigureOut">
              <a:rPr lang="lv-LV"/>
              <a:pPr>
                <a:defRPr/>
              </a:pPr>
              <a:t>2013.10.04.</a:t>
            </a:fld>
            <a:endParaRPr lang="lv-LV"/>
          </a:p>
        </p:txBody>
      </p:sp>
      <p:sp>
        <p:nvSpPr>
          <p:cNvPr id="8" name="Footer Placeholder 4"/>
          <p:cNvSpPr>
            <a:spLocks noGrp="1"/>
          </p:cNvSpPr>
          <p:nvPr>
            <p:ph type="ftr" sz="quarter" idx="11"/>
          </p:nvPr>
        </p:nvSpPr>
        <p:spPr/>
        <p:txBody>
          <a:bodyPr/>
          <a:lstStyle>
            <a:lvl1pPr>
              <a:defRPr/>
            </a:lvl1pPr>
          </a:lstStyle>
          <a:p>
            <a:pPr>
              <a:defRPr/>
            </a:pPr>
            <a:endParaRPr lang="lv-LV"/>
          </a:p>
        </p:txBody>
      </p:sp>
      <p:sp>
        <p:nvSpPr>
          <p:cNvPr id="9" name="Slide Number Placeholder 5"/>
          <p:cNvSpPr>
            <a:spLocks noGrp="1"/>
          </p:cNvSpPr>
          <p:nvPr>
            <p:ph type="sldNum" sz="quarter" idx="12"/>
          </p:nvPr>
        </p:nvSpPr>
        <p:spPr/>
        <p:txBody>
          <a:bodyPr/>
          <a:lstStyle>
            <a:lvl1pPr>
              <a:defRPr/>
            </a:lvl1pPr>
          </a:lstStyle>
          <a:p>
            <a:pPr>
              <a:defRPr/>
            </a:pPr>
            <a:fld id="{3902C5E0-A0A3-4F3C-99B1-4A21AD64649E}" type="slidenum">
              <a:rPr lang="lv-LV"/>
              <a:pPr>
                <a:defRPr/>
              </a:pPr>
              <a:t>‹#›</a:t>
            </a:fld>
            <a:endParaRPr lang="lv-LV"/>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AndTwoObj" preserve="1">
  <p:cSld name="1_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lv-LV"/>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v-LV"/>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v-LV"/>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v-LV"/>
          </a:p>
        </p:txBody>
      </p:sp>
      <p:sp>
        <p:nvSpPr>
          <p:cNvPr id="6" name="Date Placeholder 3"/>
          <p:cNvSpPr>
            <a:spLocks noGrp="1"/>
          </p:cNvSpPr>
          <p:nvPr>
            <p:ph type="dt" sz="half" idx="10"/>
          </p:nvPr>
        </p:nvSpPr>
        <p:spPr/>
        <p:txBody>
          <a:bodyPr/>
          <a:lstStyle>
            <a:lvl1pPr>
              <a:defRPr/>
            </a:lvl1pPr>
          </a:lstStyle>
          <a:p>
            <a:pPr>
              <a:defRPr/>
            </a:pPr>
            <a:fld id="{817B5656-D35A-42F9-806C-999DD40990CA}" type="datetimeFigureOut">
              <a:rPr lang="lv-LV"/>
              <a:pPr>
                <a:defRPr/>
              </a:pPr>
              <a:t>2013.10.04.</a:t>
            </a:fld>
            <a:endParaRPr lang="lv-LV"/>
          </a:p>
        </p:txBody>
      </p:sp>
      <p:sp>
        <p:nvSpPr>
          <p:cNvPr id="7" name="Footer Placeholder 4"/>
          <p:cNvSpPr>
            <a:spLocks noGrp="1"/>
          </p:cNvSpPr>
          <p:nvPr>
            <p:ph type="ftr" sz="quarter" idx="11"/>
          </p:nvPr>
        </p:nvSpPr>
        <p:spPr/>
        <p:txBody>
          <a:bodyPr/>
          <a:lstStyle>
            <a:lvl1pPr>
              <a:defRPr/>
            </a:lvl1pPr>
          </a:lstStyle>
          <a:p>
            <a:pPr>
              <a:defRPr/>
            </a:pPr>
            <a:endParaRPr lang="lv-LV"/>
          </a:p>
        </p:txBody>
      </p:sp>
      <p:sp>
        <p:nvSpPr>
          <p:cNvPr id="8" name="Slide Number Placeholder 5"/>
          <p:cNvSpPr>
            <a:spLocks noGrp="1"/>
          </p:cNvSpPr>
          <p:nvPr>
            <p:ph type="sldNum" sz="quarter" idx="12"/>
          </p:nvPr>
        </p:nvSpPr>
        <p:spPr/>
        <p:txBody>
          <a:bodyPr/>
          <a:lstStyle>
            <a:lvl1pPr>
              <a:defRPr/>
            </a:lvl1pPr>
          </a:lstStyle>
          <a:p>
            <a:pPr>
              <a:defRPr/>
            </a:pPr>
            <a:fld id="{09580182-08C0-48E6-B32E-021940A7BFBC}" type="slidenum">
              <a:rPr lang="lv-LV"/>
              <a:pPr>
                <a:defRPr/>
              </a:pPr>
              <a:t>‹#›</a:t>
            </a:fld>
            <a:endParaRPr lang="lv-LV"/>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v-LV"/>
          </a:p>
        </p:txBody>
      </p:sp>
      <p:sp>
        <p:nvSpPr>
          <p:cNvPr id="3" name="Date Placeholder 3"/>
          <p:cNvSpPr>
            <a:spLocks noGrp="1"/>
          </p:cNvSpPr>
          <p:nvPr>
            <p:ph type="dt" sz="half" idx="10"/>
          </p:nvPr>
        </p:nvSpPr>
        <p:spPr/>
        <p:txBody>
          <a:bodyPr/>
          <a:lstStyle>
            <a:lvl1pPr>
              <a:defRPr/>
            </a:lvl1pPr>
          </a:lstStyle>
          <a:p>
            <a:pPr>
              <a:defRPr/>
            </a:pPr>
            <a:fld id="{90D2F536-E7A2-4173-96B8-5C684A774D6E}" type="datetimeFigureOut">
              <a:rPr lang="lv-LV"/>
              <a:pPr>
                <a:defRPr/>
              </a:pPr>
              <a:t>2013.10.04.</a:t>
            </a:fld>
            <a:endParaRPr lang="lv-LV"/>
          </a:p>
        </p:txBody>
      </p:sp>
      <p:sp>
        <p:nvSpPr>
          <p:cNvPr id="4" name="Footer Placeholder 4"/>
          <p:cNvSpPr>
            <a:spLocks noGrp="1"/>
          </p:cNvSpPr>
          <p:nvPr>
            <p:ph type="ftr" sz="quarter" idx="11"/>
          </p:nvPr>
        </p:nvSpPr>
        <p:spPr/>
        <p:txBody>
          <a:bodyPr/>
          <a:lstStyle>
            <a:lvl1pPr>
              <a:defRPr/>
            </a:lvl1pPr>
          </a:lstStyle>
          <a:p>
            <a:pPr>
              <a:defRPr/>
            </a:pPr>
            <a:endParaRPr lang="lv-LV"/>
          </a:p>
        </p:txBody>
      </p:sp>
      <p:sp>
        <p:nvSpPr>
          <p:cNvPr id="5" name="Slide Number Placeholder 5"/>
          <p:cNvSpPr>
            <a:spLocks noGrp="1"/>
          </p:cNvSpPr>
          <p:nvPr>
            <p:ph type="sldNum" sz="quarter" idx="12"/>
          </p:nvPr>
        </p:nvSpPr>
        <p:spPr/>
        <p:txBody>
          <a:bodyPr/>
          <a:lstStyle>
            <a:lvl1pPr>
              <a:defRPr/>
            </a:lvl1pPr>
          </a:lstStyle>
          <a:p>
            <a:pPr>
              <a:defRPr/>
            </a:pPr>
            <a:fld id="{8820F453-54AA-4064-8D5F-156D577A0E4E}" type="slidenum">
              <a:rPr lang="lv-LV"/>
              <a:pPr>
                <a:defRPr/>
              </a:pPr>
              <a:t>‹#›</a:t>
            </a:fld>
            <a:endParaRPr lang="lv-LV"/>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lv-LV"/>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v-LV"/>
          </a:p>
        </p:txBody>
      </p:sp>
      <p:sp>
        <p:nvSpPr>
          <p:cNvPr id="4" name="Date Placeholder 3"/>
          <p:cNvSpPr>
            <a:spLocks noGrp="1"/>
          </p:cNvSpPr>
          <p:nvPr>
            <p:ph type="dt" sz="half" idx="10"/>
          </p:nvPr>
        </p:nvSpPr>
        <p:spPr/>
        <p:txBody>
          <a:bodyPr/>
          <a:lstStyle>
            <a:lvl1pPr>
              <a:defRPr/>
            </a:lvl1pPr>
          </a:lstStyle>
          <a:p>
            <a:pPr>
              <a:defRPr/>
            </a:pPr>
            <a:fld id="{08DDCDBC-53C8-4871-BE9F-F663A49A6201}" type="datetimeFigureOut">
              <a:rPr lang="lv-LV"/>
              <a:pPr>
                <a:defRPr/>
              </a:pPr>
              <a:t>2013.10.04.</a:t>
            </a:fld>
            <a:endParaRPr lang="lv-LV"/>
          </a:p>
        </p:txBody>
      </p:sp>
      <p:sp>
        <p:nvSpPr>
          <p:cNvPr id="5" name="Footer Placeholder 4"/>
          <p:cNvSpPr>
            <a:spLocks noGrp="1"/>
          </p:cNvSpPr>
          <p:nvPr>
            <p:ph type="ftr" sz="quarter" idx="11"/>
          </p:nvPr>
        </p:nvSpPr>
        <p:spPr/>
        <p:txBody>
          <a:bodyPr/>
          <a:lstStyle>
            <a:lvl1pPr>
              <a:defRPr/>
            </a:lvl1pPr>
          </a:lstStyle>
          <a:p>
            <a:pPr>
              <a:defRPr/>
            </a:pPr>
            <a:endParaRPr lang="lv-LV"/>
          </a:p>
        </p:txBody>
      </p:sp>
      <p:sp>
        <p:nvSpPr>
          <p:cNvPr id="6" name="Slide Number Placeholder 5"/>
          <p:cNvSpPr>
            <a:spLocks noGrp="1"/>
          </p:cNvSpPr>
          <p:nvPr>
            <p:ph type="sldNum" sz="quarter" idx="12"/>
          </p:nvPr>
        </p:nvSpPr>
        <p:spPr/>
        <p:txBody>
          <a:bodyPr/>
          <a:lstStyle>
            <a:lvl1pPr>
              <a:defRPr/>
            </a:lvl1pPr>
          </a:lstStyle>
          <a:p>
            <a:pPr>
              <a:defRPr/>
            </a:pPr>
            <a:fld id="{F7ADA2E3-7761-496B-A29A-AA1651E3E138}" type="slidenum">
              <a:rPr lang="lv-LV"/>
              <a:pPr>
                <a:defRPr/>
              </a:pPr>
              <a:t>‹#›</a:t>
            </a:fld>
            <a:endParaRPr lang="lv-LV"/>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lv-LV"/>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AB86FCE4-D789-4BF0-A4FD-9D6ABA13E153}" type="datetimeFigureOut">
              <a:rPr lang="lv-LV"/>
              <a:pPr>
                <a:defRPr/>
              </a:pPr>
              <a:t>2013.10.04.</a:t>
            </a:fld>
            <a:endParaRPr lang="lv-LV"/>
          </a:p>
        </p:txBody>
      </p:sp>
      <p:sp>
        <p:nvSpPr>
          <p:cNvPr id="5" name="Footer Placeholder 4"/>
          <p:cNvSpPr>
            <a:spLocks noGrp="1"/>
          </p:cNvSpPr>
          <p:nvPr>
            <p:ph type="ftr" sz="quarter" idx="11"/>
          </p:nvPr>
        </p:nvSpPr>
        <p:spPr/>
        <p:txBody>
          <a:bodyPr/>
          <a:lstStyle>
            <a:lvl1pPr>
              <a:defRPr/>
            </a:lvl1pPr>
          </a:lstStyle>
          <a:p>
            <a:pPr>
              <a:defRPr/>
            </a:pPr>
            <a:endParaRPr lang="lv-LV"/>
          </a:p>
        </p:txBody>
      </p:sp>
      <p:sp>
        <p:nvSpPr>
          <p:cNvPr id="6" name="Slide Number Placeholder 5"/>
          <p:cNvSpPr>
            <a:spLocks noGrp="1"/>
          </p:cNvSpPr>
          <p:nvPr>
            <p:ph type="sldNum" sz="quarter" idx="12"/>
          </p:nvPr>
        </p:nvSpPr>
        <p:spPr/>
        <p:txBody>
          <a:bodyPr/>
          <a:lstStyle>
            <a:lvl1pPr>
              <a:defRPr/>
            </a:lvl1pPr>
          </a:lstStyle>
          <a:p>
            <a:pPr>
              <a:defRPr/>
            </a:pPr>
            <a:fld id="{53DBD40B-1438-41BA-98D3-F3C9B450EA7A}" type="slidenum">
              <a:rPr lang="lv-LV"/>
              <a:pPr>
                <a:defRPr/>
              </a:pPr>
              <a:t>‹#›</a:t>
            </a:fld>
            <a:endParaRPr lang="lv-LV"/>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lv-LV"/>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v-LV"/>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v-LV"/>
          </a:p>
        </p:txBody>
      </p:sp>
      <p:sp>
        <p:nvSpPr>
          <p:cNvPr id="5" name="Date Placeholder 3"/>
          <p:cNvSpPr>
            <a:spLocks noGrp="1"/>
          </p:cNvSpPr>
          <p:nvPr>
            <p:ph type="dt" sz="half" idx="10"/>
          </p:nvPr>
        </p:nvSpPr>
        <p:spPr/>
        <p:txBody>
          <a:bodyPr/>
          <a:lstStyle>
            <a:lvl1pPr>
              <a:defRPr/>
            </a:lvl1pPr>
          </a:lstStyle>
          <a:p>
            <a:pPr>
              <a:defRPr/>
            </a:pPr>
            <a:fld id="{8FC637CB-B1CC-4C7D-91FD-D48B5162267F}" type="datetimeFigureOut">
              <a:rPr lang="lv-LV"/>
              <a:pPr>
                <a:defRPr/>
              </a:pPr>
              <a:t>2013.10.04.</a:t>
            </a:fld>
            <a:endParaRPr lang="lv-LV"/>
          </a:p>
        </p:txBody>
      </p:sp>
      <p:sp>
        <p:nvSpPr>
          <p:cNvPr id="6" name="Footer Placeholder 4"/>
          <p:cNvSpPr>
            <a:spLocks noGrp="1"/>
          </p:cNvSpPr>
          <p:nvPr>
            <p:ph type="ftr" sz="quarter" idx="11"/>
          </p:nvPr>
        </p:nvSpPr>
        <p:spPr/>
        <p:txBody>
          <a:bodyPr/>
          <a:lstStyle>
            <a:lvl1pPr>
              <a:defRPr/>
            </a:lvl1pPr>
          </a:lstStyle>
          <a:p>
            <a:pPr>
              <a:defRPr/>
            </a:pPr>
            <a:endParaRPr lang="lv-LV"/>
          </a:p>
        </p:txBody>
      </p:sp>
      <p:sp>
        <p:nvSpPr>
          <p:cNvPr id="7" name="Slide Number Placeholder 5"/>
          <p:cNvSpPr>
            <a:spLocks noGrp="1"/>
          </p:cNvSpPr>
          <p:nvPr>
            <p:ph type="sldNum" sz="quarter" idx="12"/>
          </p:nvPr>
        </p:nvSpPr>
        <p:spPr/>
        <p:txBody>
          <a:bodyPr/>
          <a:lstStyle>
            <a:lvl1pPr>
              <a:defRPr/>
            </a:lvl1pPr>
          </a:lstStyle>
          <a:p>
            <a:pPr>
              <a:defRPr/>
            </a:pPr>
            <a:fld id="{0E0F5E5D-6FC9-4BCC-98E7-87A27E2DC17D}" type="slidenum">
              <a:rPr lang="lv-LV"/>
              <a:pPr>
                <a:defRPr/>
              </a:pPr>
              <a:t>‹#›</a:t>
            </a:fld>
            <a:endParaRPr lang="lv-LV"/>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lv-LV"/>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v-LV"/>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v-LV"/>
          </a:p>
        </p:txBody>
      </p:sp>
      <p:sp>
        <p:nvSpPr>
          <p:cNvPr id="7" name="Date Placeholder 3"/>
          <p:cNvSpPr>
            <a:spLocks noGrp="1"/>
          </p:cNvSpPr>
          <p:nvPr>
            <p:ph type="dt" sz="half" idx="10"/>
          </p:nvPr>
        </p:nvSpPr>
        <p:spPr/>
        <p:txBody>
          <a:bodyPr/>
          <a:lstStyle>
            <a:lvl1pPr>
              <a:defRPr/>
            </a:lvl1pPr>
          </a:lstStyle>
          <a:p>
            <a:pPr>
              <a:defRPr/>
            </a:pPr>
            <a:fld id="{AE41147E-C09E-4A3D-9198-DDB4AF4433BF}" type="datetimeFigureOut">
              <a:rPr lang="lv-LV"/>
              <a:pPr>
                <a:defRPr/>
              </a:pPr>
              <a:t>2013.10.04.</a:t>
            </a:fld>
            <a:endParaRPr lang="lv-LV"/>
          </a:p>
        </p:txBody>
      </p:sp>
      <p:sp>
        <p:nvSpPr>
          <p:cNvPr id="8" name="Footer Placeholder 4"/>
          <p:cNvSpPr>
            <a:spLocks noGrp="1"/>
          </p:cNvSpPr>
          <p:nvPr>
            <p:ph type="ftr" sz="quarter" idx="11"/>
          </p:nvPr>
        </p:nvSpPr>
        <p:spPr/>
        <p:txBody>
          <a:bodyPr/>
          <a:lstStyle>
            <a:lvl1pPr>
              <a:defRPr/>
            </a:lvl1pPr>
          </a:lstStyle>
          <a:p>
            <a:pPr>
              <a:defRPr/>
            </a:pPr>
            <a:endParaRPr lang="lv-LV"/>
          </a:p>
        </p:txBody>
      </p:sp>
      <p:sp>
        <p:nvSpPr>
          <p:cNvPr id="9" name="Slide Number Placeholder 5"/>
          <p:cNvSpPr>
            <a:spLocks noGrp="1"/>
          </p:cNvSpPr>
          <p:nvPr>
            <p:ph type="sldNum" sz="quarter" idx="12"/>
          </p:nvPr>
        </p:nvSpPr>
        <p:spPr/>
        <p:txBody>
          <a:bodyPr/>
          <a:lstStyle>
            <a:lvl1pPr>
              <a:defRPr/>
            </a:lvl1pPr>
          </a:lstStyle>
          <a:p>
            <a:pPr>
              <a:defRPr/>
            </a:pPr>
            <a:fld id="{10308DE8-0059-467D-B8C9-20C9ED832B14}" type="slidenum">
              <a:rPr lang="lv-LV"/>
              <a:pPr>
                <a:defRPr/>
              </a:pPr>
              <a:t>‹#›</a:t>
            </a:fld>
            <a:endParaRPr lang="lv-LV"/>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lv-LV"/>
          </a:p>
        </p:txBody>
      </p:sp>
      <p:sp>
        <p:nvSpPr>
          <p:cNvPr id="3" name="Date Placeholder 3"/>
          <p:cNvSpPr>
            <a:spLocks noGrp="1"/>
          </p:cNvSpPr>
          <p:nvPr>
            <p:ph type="dt" sz="half" idx="10"/>
          </p:nvPr>
        </p:nvSpPr>
        <p:spPr/>
        <p:txBody>
          <a:bodyPr/>
          <a:lstStyle>
            <a:lvl1pPr>
              <a:defRPr/>
            </a:lvl1pPr>
          </a:lstStyle>
          <a:p>
            <a:pPr>
              <a:defRPr/>
            </a:pPr>
            <a:fld id="{45F20043-9CA0-4805-985F-DF815AAC9574}" type="datetimeFigureOut">
              <a:rPr lang="lv-LV"/>
              <a:pPr>
                <a:defRPr/>
              </a:pPr>
              <a:t>2013.10.04.</a:t>
            </a:fld>
            <a:endParaRPr lang="lv-LV"/>
          </a:p>
        </p:txBody>
      </p:sp>
      <p:sp>
        <p:nvSpPr>
          <p:cNvPr id="4" name="Footer Placeholder 4"/>
          <p:cNvSpPr>
            <a:spLocks noGrp="1"/>
          </p:cNvSpPr>
          <p:nvPr>
            <p:ph type="ftr" sz="quarter" idx="11"/>
          </p:nvPr>
        </p:nvSpPr>
        <p:spPr/>
        <p:txBody>
          <a:bodyPr/>
          <a:lstStyle>
            <a:lvl1pPr>
              <a:defRPr/>
            </a:lvl1pPr>
          </a:lstStyle>
          <a:p>
            <a:pPr>
              <a:defRPr/>
            </a:pPr>
            <a:endParaRPr lang="lv-LV"/>
          </a:p>
        </p:txBody>
      </p:sp>
      <p:sp>
        <p:nvSpPr>
          <p:cNvPr id="5" name="Slide Number Placeholder 5"/>
          <p:cNvSpPr>
            <a:spLocks noGrp="1"/>
          </p:cNvSpPr>
          <p:nvPr>
            <p:ph type="sldNum" sz="quarter" idx="12"/>
          </p:nvPr>
        </p:nvSpPr>
        <p:spPr/>
        <p:txBody>
          <a:bodyPr/>
          <a:lstStyle>
            <a:lvl1pPr>
              <a:defRPr/>
            </a:lvl1pPr>
          </a:lstStyle>
          <a:p>
            <a:pPr>
              <a:defRPr/>
            </a:pPr>
            <a:fld id="{EDB61CDF-4A30-4295-BD82-7D9C65CADD31}" type="slidenum">
              <a:rPr lang="lv-LV"/>
              <a:pPr>
                <a:defRPr/>
              </a:pPr>
              <a:t>‹#›</a:t>
            </a:fld>
            <a:endParaRPr lang="lv-LV"/>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ACA939AD-B12E-436F-933C-1A7A2BFAE189}" type="datetimeFigureOut">
              <a:rPr lang="lv-LV"/>
              <a:pPr>
                <a:defRPr/>
              </a:pPr>
              <a:t>2013.10.04.</a:t>
            </a:fld>
            <a:endParaRPr lang="lv-LV"/>
          </a:p>
        </p:txBody>
      </p:sp>
      <p:sp>
        <p:nvSpPr>
          <p:cNvPr id="3" name="Footer Placeholder 4"/>
          <p:cNvSpPr>
            <a:spLocks noGrp="1"/>
          </p:cNvSpPr>
          <p:nvPr>
            <p:ph type="ftr" sz="quarter" idx="11"/>
          </p:nvPr>
        </p:nvSpPr>
        <p:spPr/>
        <p:txBody>
          <a:bodyPr/>
          <a:lstStyle>
            <a:lvl1pPr>
              <a:defRPr/>
            </a:lvl1pPr>
          </a:lstStyle>
          <a:p>
            <a:pPr>
              <a:defRPr/>
            </a:pPr>
            <a:endParaRPr lang="lv-LV"/>
          </a:p>
        </p:txBody>
      </p:sp>
      <p:sp>
        <p:nvSpPr>
          <p:cNvPr id="4" name="Slide Number Placeholder 5"/>
          <p:cNvSpPr>
            <a:spLocks noGrp="1"/>
          </p:cNvSpPr>
          <p:nvPr>
            <p:ph type="sldNum" sz="quarter" idx="12"/>
          </p:nvPr>
        </p:nvSpPr>
        <p:spPr/>
        <p:txBody>
          <a:bodyPr/>
          <a:lstStyle>
            <a:lvl1pPr>
              <a:defRPr/>
            </a:lvl1pPr>
          </a:lstStyle>
          <a:p>
            <a:pPr>
              <a:defRPr/>
            </a:pPr>
            <a:fld id="{7C8E9114-5DE4-4487-865C-616263C0769E}" type="slidenum">
              <a:rPr lang="lv-LV"/>
              <a:pPr>
                <a:defRPr/>
              </a:pPr>
              <a:t>‹#›</a:t>
            </a:fld>
            <a:endParaRPr lang="lv-LV"/>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lv-LV"/>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v-LV"/>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5DDCF4CB-7DDC-49FA-850D-7F47E1673480}" type="datetimeFigureOut">
              <a:rPr lang="lv-LV"/>
              <a:pPr>
                <a:defRPr/>
              </a:pPr>
              <a:t>2013.10.04.</a:t>
            </a:fld>
            <a:endParaRPr lang="lv-LV"/>
          </a:p>
        </p:txBody>
      </p:sp>
      <p:sp>
        <p:nvSpPr>
          <p:cNvPr id="6" name="Footer Placeholder 4"/>
          <p:cNvSpPr>
            <a:spLocks noGrp="1"/>
          </p:cNvSpPr>
          <p:nvPr>
            <p:ph type="ftr" sz="quarter" idx="11"/>
          </p:nvPr>
        </p:nvSpPr>
        <p:spPr/>
        <p:txBody>
          <a:bodyPr/>
          <a:lstStyle>
            <a:lvl1pPr>
              <a:defRPr/>
            </a:lvl1pPr>
          </a:lstStyle>
          <a:p>
            <a:pPr>
              <a:defRPr/>
            </a:pPr>
            <a:endParaRPr lang="lv-LV"/>
          </a:p>
        </p:txBody>
      </p:sp>
      <p:sp>
        <p:nvSpPr>
          <p:cNvPr id="7" name="Slide Number Placeholder 5"/>
          <p:cNvSpPr>
            <a:spLocks noGrp="1"/>
          </p:cNvSpPr>
          <p:nvPr>
            <p:ph type="sldNum" sz="quarter" idx="12"/>
          </p:nvPr>
        </p:nvSpPr>
        <p:spPr/>
        <p:txBody>
          <a:bodyPr/>
          <a:lstStyle>
            <a:lvl1pPr>
              <a:defRPr/>
            </a:lvl1pPr>
          </a:lstStyle>
          <a:p>
            <a:pPr>
              <a:defRPr/>
            </a:pPr>
            <a:fld id="{8BDF1104-A714-4531-9290-68462562371F}" type="slidenum">
              <a:rPr lang="lv-LV"/>
              <a:pPr>
                <a:defRPr/>
              </a:pPr>
              <a:t>‹#›</a:t>
            </a:fld>
            <a:endParaRPr lang="lv-LV"/>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lv-LV"/>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lv-LV"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6A1F88E1-8AA3-42A0-B87D-BAF4F5BF5346}" type="datetimeFigureOut">
              <a:rPr lang="lv-LV"/>
              <a:pPr>
                <a:defRPr/>
              </a:pPr>
              <a:t>2013.10.04.</a:t>
            </a:fld>
            <a:endParaRPr lang="lv-LV"/>
          </a:p>
        </p:txBody>
      </p:sp>
      <p:sp>
        <p:nvSpPr>
          <p:cNvPr id="6" name="Footer Placeholder 4"/>
          <p:cNvSpPr>
            <a:spLocks noGrp="1"/>
          </p:cNvSpPr>
          <p:nvPr>
            <p:ph type="ftr" sz="quarter" idx="11"/>
          </p:nvPr>
        </p:nvSpPr>
        <p:spPr/>
        <p:txBody>
          <a:bodyPr/>
          <a:lstStyle>
            <a:lvl1pPr>
              <a:defRPr/>
            </a:lvl1pPr>
          </a:lstStyle>
          <a:p>
            <a:pPr>
              <a:defRPr/>
            </a:pPr>
            <a:endParaRPr lang="lv-LV"/>
          </a:p>
        </p:txBody>
      </p:sp>
      <p:sp>
        <p:nvSpPr>
          <p:cNvPr id="7" name="Slide Number Placeholder 5"/>
          <p:cNvSpPr>
            <a:spLocks noGrp="1"/>
          </p:cNvSpPr>
          <p:nvPr>
            <p:ph type="sldNum" sz="quarter" idx="12"/>
          </p:nvPr>
        </p:nvSpPr>
        <p:spPr/>
        <p:txBody>
          <a:bodyPr/>
          <a:lstStyle>
            <a:lvl1pPr>
              <a:defRPr/>
            </a:lvl1pPr>
          </a:lstStyle>
          <a:p>
            <a:pPr>
              <a:defRPr/>
            </a:pPr>
            <a:fld id="{4F3494B7-DF02-4A16-842F-0DDBC52014EC}" type="slidenum">
              <a:rPr lang="lv-LV"/>
              <a:pPr>
                <a:defRPr/>
              </a:pPr>
              <a:t>‹#›</a:t>
            </a:fld>
            <a:endParaRPr lang="lv-LV"/>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9" cstate="print"/>
          <a:srcRect/>
          <a:stretch>
            <a:fillRect/>
          </a:stretch>
        </a:blip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lv-LV" smtClean="0"/>
          </a:p>
        </p:txBody>
      </p:sp>
      <p:sp>
        <p:nvSpPr>
          <p:cNvPr id="2051"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v-LV" smtClean="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AEA9EF43-65D9-4BCF-9E2D-B73226A2EA8C}" type="datetimeFigureOut">
              <a:rPr lang="lv-LV"/>
              <a:pPr>
                <a:defRPr/>
              </a:pPr>
              <a:t>2013.10.04.</a:t>
            </a:fld>
            <a:endParaRPr lang="lv-LV"/>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lv-LV"/>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CFCF43DD-EEDD-48C2-91AD-BF27AB614352}" type="slidenum">
              <a:rPr lang="lv-LV"/>
              <a:pPr>
                <a:defRPr/>
              </a:pPr>
              <a:t>‹#›</a:t>
            </a:fld>
            <a:endParaRPr lang="lv-LV"/>
          </a:p>
        </p:txBody>
      </p:sp>
    </p:spTree>
  </p:cSld>
  <p:clrMap bg1="lt1" tx1="dk1" bg2="lt2" tx2="dk2" accent1="accent1" accent2="accent2" accent3="accent3" accent4="accent4" accent5="accent5" accent6="accent6" hlink="hlink" folHlink="folHlink"/>
  <p:sldLayoutIdLst>
    <p:sldLayoutId id="2147483983" r:id="rId1"/>
    <p:sldLayoutId id="2147483984" r:id="rId2"/>
    <p:sldLayoutId id="2147483985" r:id="rId3"/>
    <p:sldLayoutId id="2147483986" r:id="rId4"/>
    <p:sldLayoutId id="2147483987" r:id="rId5"/>
    <p:sldLayoutId id="2147483988" r:id="rId6"/>
    <p:sldLayoutId id="2147483989" r:id="rId7"/>
    <p:sldLayoutId id="2147483990" r:id="rId8"/>
    <p:sldLayoutId id="2147483991" r:id="rId9"/>
    <p:sldLayoutId id="2147483992" r:id="rId10"/>
    <p:sldLayoutId id="2147483993" r:id="rId11"/>
    <p:sldLayoutId id="2147483997" r:id="rId12"/>
    <p:sldLayoutId id="2147483998" r:id="rId13"/>
    <p:sldLayoutId id="2147483999" r:id="rId14"/>
    <p:sldLayoutId id="2147483994" r:id="rId15"/>
    <p:sldLayoutId id="2147483995" r:id="rId16"/>
    <p:sldLayoutId id="2147483996" r:id="rId17"/>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lv-L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7.xml"/><Relationship Id="rId4" Type="http://schemas.openxmlformats.org/officeDocument/2006/relationships/image" Target="../media/image14.jpeg"/></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gi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20.jpeg"/></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2.emf"/></Relationships>
</file>

<file path=ppt/slides/_rels/slide17.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7.xml"/><Relationship Id="rId1" Type="http://schemas.openxmlformats.org/officeDocument/2006/relationships/slideLayout" Target="../slideLayouts/slideLayout13.xml"/><Relationship Id="rId6" Type="http://schemas.openxmlformats.org/officeDocument/2006/relationships/image" Target="../media/image26.emf"/><Relationship Id="rId5" Type="http://schemas.openxmlformats.org/officeDocument/2006/relationships/image" Target="../media/image25.emf"/><Relationship Id="rId4" Type="http://schemas.openxmlformats.org/officeDocument/2006/relationships/image" Target="../media/image24.emf"/></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13.xml"/><Relationship Id="rId6" Type="http://schemas.openxmlformats.org/officeDocument/2006/relationships/image" Target="../media/image30.emf"/><Relationship Id="rId5" Type="http://schemas.openxmlformats.org/officeDocument/2006/relationships/image" Target="../media/image29.emf"/><Relationship Id="rId4" Type="http://schemas.openxmlformats.org/officeDocument/2006/relationships/image" Target="../media/image28.emf"/></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11.png"/><Relationship Id="rId5" Type="http://schemas.openxmlformats.org/officeDocument/2006/relationships/image" Target="../media/image35.emf"/><Relationship Id="rId4" Type="http://schemas.openxmlformats.org/officeDocument/2006/relationships/image" Target="../media/image34.png"/></Relationships>
</file>

<file path=ppt/slides/_rels/slide22.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notesSlide" Target="../notesSlides/notesSlide10.xml"/><Relationship Id="rId1" Type="http://schemas.openxmlformats.org/officeDocument/2006/relationships/slideLayout" Target="../slideLayouts/slideLayout14.xml"/><Relationship Id="rId5" Type="http://schemas.openxmlformats.org/officeDocument/2006/relationships/image" Target="../media/image38.emf"/><Relationship Id="rId4" Type="http://schemas.openxmlformats.org/officeDocument/2006/relationships/image" Target="../media/image37.emf"/></Relationships>
</file>

<file path=ppt/slides/_rels/slide2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1.xml"/><Relationship Id="rId1" Type="http://schemas.openxmlformats.org/officeDocument/2006/relationships/slideLayout" Target="../slideLayouts/slideLayout14.xml"/><Relationship Id="rId5" Type="http://schemas.openxmlformats.org/officeDocument/2006/relationships/image" Target="../media/image41.png"/><Relationship Id="rId4" Type="http://schemas.openxmlformats.org/officeDocument/2006/relationships/image" Target="../media/image40.jpeg"/></Relationships>
</file>

<file path=ppt/slides/_rels/slide24.xml.rels><?xml version="1.0" encoding="UTF-8" standalone="yes"?>
<Relationships xmlns="http://schemas.openxmlformats.org/package/2006/relationships"><Relationship Id="rId3" Type="http://schemas.openxmlformats.org/officeDocument/2006/relationships/image" Target="../media/image43.wmf"/><Relationship Id="rId2" Type="http://schemas.openxmlformats.org/officeDocument/2006/relationships/image" Target="../media/image42.emf"/><Relationship Id="rId1" Type="http://schemas.openxmlformats.org/officeDocument/2006/relationships/slideLayout" Target="../slideLayouts/slideLayout2.xml"/><Relationship Id="rId4" Type="http://schemas.openxmlformats.org/officeDocument/2006/relationships/image" Target="../media/image44.emf"/></Relationships>
</file>

<file path=ppt/slides/_rels/slide25.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oleObject" Target="../embeddings/oleObject2.bin"/></Relationships>
</file>

<file path=ppt/slides/_rels/slide2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image" Target="../media/image47.png"/><Relationship Id="rId1" Type="http://schemas.openxmlformats.org/officeDocument/2006/relationships/slideLayout" Target="../slideLayouts/slideLayout7.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 Id="rId9" Type="http://schemas.openxmlformats.org/officeDocument/2006/relationships/image" Target="../media/image54.png"/></Relationships>
</file>

<file path=ppt/slides/_rels/slide2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55.png"/><Relationship Id="rId1" Type="http://schemas.openxmlformats.org/officeDocument/2006/relationships/slideLayout" Target="../slideLayouts/slideLayout7.xml"/><Relationship Id="rId4" Type="http://schemas.openxmlformats.org/officeDocument/2006/relationships/image" Target="../media/image5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Ion%20Torrent&#8482;%20next-gen%20sequencing%20technology.mp4" TargetMode="External"/><Relationship Id="rId7" Type="http://schemas.openxmlformats.org/officeDocument/2006/relationships/image" Target="../media/image60.png"/><Relationship Id="rId2" Type="http://schemas.openxmlformats.org/officeDocument/2006/relationships/image" Target="../media/image47.png"/><Relationship Id="rId1" Type="http://schemas.openxmlformats.org/officeDocument/2006/relationships/slideLayout" Target="../slideLayouts/slideLayout7.xml"/><Relationship Id="rId6" Type="http://schemas.openxmlformats.org/officeDocument/2006/relationships/image" Target="../media/image59.jpeg"/><Relationship Id="rId5" Type="http://schemas.openxmlformats.org/officeDocument/2006/relationships/image" Target="../media/image58.png"/><Relationship Id="rId4" Type="http://schemas.openxmlformats.org/officeDocument/2006/relationships/image" Target="../media/image57.jpeg"/></Relationships>
</file>

<file path=ppt/slides/_rels/slide3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62.emf"/><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65.jpeg"/><Relationship Id="rId5" Type="http://schemas.openxmlformats.org/officeDocument/2006/relationships/image" Target="../media/image64.png"/><Relationship Id="rId4" Type="http://schemas.openxmlformats.org/officeDocument/2006/relationships/image" Target="../media/image63.emf"/></Relationships>
</file>

<file path=ppt/slides/_rels/slide3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67.emf"/></Relationships>
</file>

<file path=ppt/slides/_rels/slide36.xml.rels><?xml version="1.0" encoding="UTF-8" standalone="yes"?>
<Relationships xmlns="http://schemas.openxmlformats.org/package/2006/relationships"><Relationship Id="rId3" Type="http://schemas.openxmlformats.org/officeDocument/2006/relationships/image" Target="../media/image68.emf"/><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70.emf"/><Relationship Id="rId4" Type="http://schemas.openxmlformats.org/officeDocument/2006/relationships/image" Target="../media/image69.emf"/></Relationships>
</file>

<file path=ppt/slides/_rels/slide37.xml.rels><?xml version="1.0" encoding="UTF-8" standalone="yes"?>
<Relationships xmlns="http://schemas.openxmlformats.org/package/2006/relationships"><Relationship Id="rId8" Type="http://schemas.openxmlformats.org/officeDocument/2006/relationships/image" Target="../media/image76.emf"/><Relationship Id="rId3" Type="http://schemas.openxmlformats.org/officeDocument/2006/relationships/image" Target="../media/image71.emf"/><Relationship Id="rId7" Type="http://schemas.openxmlformats.org/officeDocument/2006/relationships/image" Target="../media/image75.emf"/><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74.emf"/><Relationship Id="rId5" Type="http://schemas.openxmlformats.org/officeDocument/2006/relationships/image" Target="../media/image73.emf"/><Relationship Id="rId4" Type="http://schemas.openxmlformats.org/officeDocument/2006/relationships/image" Target="../media/image72.emf"/></Relationships>
</file>

<file path=ppt/slides/_rels/slide3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79.wmf"/><Relationship Id="rId4" Type="http://schemas.openxmlformats.org/officeDocument/2006/relationships/image" Target="../media/image78.png"/></Relationships>
</file>

<file path=ppt/slides/_rels/slide39.xml.rels><?xml version="1.0" encoding="UTF-8" standalone="yes"?>
<Relationships xmlns="http://schemas.openxmlformats.org/package/2006/relationships"><Relationship Id="rId3" Type="http://schemas.openxmlformats.org/officeDocument/2006/relationships/image" Target="../media/image80.wmf"/><Relationship Id="rId2" Type="http://schemas.openxmlformats.org/officeDocument/2006/relationships/notesSlide" Target="../notesSlides/notesSlide19.xml"/><Relationship Id="rId1" Type="http://schemas.openxmlformats.org/officeDocument/2006/relationships/slideLayout" Target="../slideLayouts/slideLayout4.xml"/><Relationship Id="rId4" Type="http://schemas.openxmlformats.org/officeDocument/2006/relationships/image" Target="../media/image81.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hyperlink" Target="Genome%20Sequencer%20FLX%20System%20Workflow.mp4" TargetMode="External"/><Relationship Id="rId1" Type="http://schemas.openxmlformats.org/officeDocument/2006/relationships/slideLayout" Target="../slideLayouts/slideLayout2.xml"/><Relationship Id="rId4" Type="http://schemas.openxmlformats.org/officeDocument/2006/relationships/image" Target="../media/image83.emf"/></Relationships>
</file>

<file path=ppt/slides/_rels/slide41.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86.emf"/></Relationships>
</file>

<file path=ppt/slides/_rels/slide43.xml.rels><?xml version="1.0" encoding="UTF-8" standalone="yes"?>
<Relationships xmlns="http://schemas.openxmlformats.org/package/2006/relationships"><Relationship Id="rId3" Type="http://schemas.openxmlformats.org/officeDocument/2006/relationships/image" Target="../media/image88.wmf"/><Relationship Id="rId2" Type="http://schemas.openxmlformats.org/officeDocument/2006/relationships/image" Target="../media/image87.png"/><Relationship Id="rId1" Type="http://schemas.openxmlformats.org/officeDocument/2006/relationships/slideLayout" Target="../slideLayouts/slideLayout2.xml"/><Relationship Id="rId4" Type="http://schemas.openxmlformats.org/officeDocument/2006/relationships/image" Target="../media/image89.wmf"/></Relationships>
</file>

<file path=ppt/slides/_rels/slide44.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92.wmf"/><Relationship Id="rId4" Type="http://schemas.openxmlformats.org/officeDocument/2006/relationships/image" Target="../media/image91.png"/></Relationships>
</file>

<file path=ppt/slides/_rels/slide45.xml.rels><?xml version="1.0" encoding="UTF-8" standalone="yes"?>
<Relationships xmlns="http://schemas.openxmlformats.org/package/2006/relationships"><Relationship Id="rId3" Type="http://schemas.openxmlformats.org/officeDocument/2006/relationships/image" Target="../media/image93.wmf"/><Relationship Id="rId7" Type="http://schemas.openxmlformats.org/officeDocument/2006/relationships/image" Target="../media/image97.wmf"/><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96.emf"/><Relationship Id="rId5" Type="http://schemas.openxmlformats.org/officeDocument/2006/relationships/image" Target="../media/image95.emf"/><Relationship Id="rId4" Type="http://schemas.openxmlformats.org/officeDocument/2006/relationships/image" Target="../media/image94.wmf"/></Relationships>
</file>

<file path=ppt/slides/_rels/slide46.xml.rels><?xml version="1.0" encoding="UTF-8" standalone="yes"?>
<Relationships xmlns="http://schemas.openxmlformats.org/package/2006/relationships"><Relationship Id="rId3" Type="http://schemas.openxmlformats.org/officeDocument/2006/relationships/image" Target="../media/image98.emf"/><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99.emf"/></Relationships>
</file>

<file path=ppt/slides/_rels/slide47.xml.rels><?xml version="1.0" encoding="UTF-8" standalone="yes"?>
<Relationships xmlns="http://schemas.openxmlformats.org/package/2006/relationships"><Relationship Id="rId3" Type="http://schemas.openxmlformats.org/officeDocument/2006/relationships/image" Target="../media/image100.wmf"/><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102.emf"/><Relationship Id="rId4" Type="http://schemas.openxmlformats.org/officeDocument/2006/relationships/image" Target="../media/image101.wmf"/></Relationships>
</file>

<file path=ppt/slides/_rels/slide48.xml.rels><?xml version="1.0" encoding="UTF-8" standalone="yes"?>
<Relationships xmlns="http://schemas.openxmlformats.org/package/2006/relationships"><Relationship Id="rId3" Type="http://schemas.openxmlformats.org/officeDocument/2006/relationships/image" Target="../media/image104.emf"/><Relationship Id="rId2" Type="http://schemas.openxmlformats.org/officeDocument/2006/relationships/image" Target="../media/image103.wmf"/><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hyperlink" Target="Illumina%20Solexa%20Sequencing.mp4" TargetMode="External"/><Relationship Id="rId1" Type="http://schemas.openxmlformats.org/officeDocument/2006/relationships/slideLayout" Target="../slideLayouts/slideLayout2.xml"/><Relationship Id="rId4" Type="http://schemas.openxmlformats.org/officeDocument/2006/relationships/image" Target="../media/image106.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8" Type="http://schemas.openxmlformats.org/officeDocument/2006/relationships/image" Target="../media/image113.emf"/><Relationship Id="rId3" Type="http://schemas.openxmlformats.org/officeDocument/2006/relationships/image" Target="../media/image108.emf"/><Relationship Id="rId7" Type="http://schemas.openxmlformats.org/officeDocument/2006/relationships/image" Target="../media/image112.emf"/><Relationship Id="rId2" Type="http://schemas.openxmlformats.org/officeDocument/2006/relationships/notesSlide" Target="../notesSlides/notesSlide26.xml"/><Relationship Id="rId1" Type="http://schemas.openxmlformats.org/officeDocument/2006/relationships/slideLayout" Target="../slideLayouts/slideLayout15.xml"/><Relationship Id="rId6" Type="http://schemas.openxmlformats.org/officeDocument/2006/relationships/image" Target="../media/image111.emf"/><Relationship Id="rId5" Type="http://schemas.openxmlformats.org/officeDocument/2006/relationships/image" Target="../media/image110.png"/><Relationship Id="rId4" Type="http://schemas.openxmlformats.org/officeDocument/2006/relationships/image" Target="../media/image109.emf"/><Relationship Id="rId9" Type="http://schemas.openxmlformats.org/officeDocument/2006/relationships/image" Target="../media/image114.png"/></Relationships>
</file>

<file path=ppt/slides/_rels/slide52.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emf"/><Relationship Id="rId1" Type="http://schemas.openxmlformats.org/officeDocument/2006/relationships/slideLayout" Target="../slideLayouts/slideLayout16.xml"/></Relationships>
</file>

<file path=ppt/slides/_rels/slide53.xml.rels><?xml version="1.0" encoding="UTF-8" standalone="yes"?>
<Relationships xmlns="http://schemas.openxmlformats.org/package/2006/relationships"><Relationship Id="rId3" Type="http://schemas.openxmlformats.org/officeDocument/2006/relationships/image" Target="../media/image117.emf"/><Relationship Id="rId7" Type="http://schemas.openxmlformats.org/officeDocument/2006/relationships/image" Target="../media/image121.emf"/><Relationship Id="rId2" Type="http://schemas.openxmlformats.org/officeDocument/2006/relationships/notesSlide" Target="../notesSlides/notesSlide27.xml"/><Relationship Id="rId1" Type="http://schemas.openxmlformats.org/officeDocument/2006/relationships/slideLayout" Target="../slideLayouts/slideLayout15.xml"/><Relationship Id="rId6" Type="http://schemas.openxmlformats.org/officeDocument/2006/relationships/image" Target="../media/image120.emf"/><Relationship Id="rId5" Type="http://schemas.openxmlformats.org/officeDocument/2006/relationships/image" Target="../media/image119.wmf"/><Relationship Id="rId4" Type="http://schemas.openxmlformats.org/officeDocument/2006/relationships/image" Target="../media/image118.emf"/></Relationships>
</file>

<file path=ppt/slides/_rels/slide54.xml.rels><?xml version="1.0" encoding="UTF-8" standalone="yes"?>
<Relationships xmlns="http://schemas.openxmlformats.org/package/2006/relationships"><Relationship Id="rId3" Type="http://schemas.openxmlformats.org/officeDocument/2006/relationships/image" Target="../media/image123.emf"/><Relationship Id="rId2" Type="http://schemas.openxmlformats.org/officeDocument/2006/relationships/image" Target="../media/image122.emf"/><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3" Type="http://schemas.openxmlformats.org/officeDocument/2006/relationships/image" Target="../media/image124.emf"/><Relationship Id="rId2" Type="http://schemas.openxmlformats.org/officeDocument/2006/relationships/image" Target="../media/image117.emf"/><Relationship Id="rId1" Type="http://schemas.openxmlformats.org/officeDocument/2006/relationships/slideLayout" Target="../slideLayouts/slideLayout16.xml"/><Relationship Id="rId4" Type="http://schemas.openxmlformats.org/officeDocument/2006/relationships/image" Target="../media/image125.png"/></Relationships>
</file>

<file path=ppt/slides/_rels/slide56.xml.rels><?xml version="1.0" encoding="UTF-8" standalone="yes"?>
<Relationships xmlns="http://schemas.openxmlformats.org/package/2006/relationships"><Relationship Id="rId3" Type="http://schemas.openxmlformats.org/officeDocument/2006/relationships/image" Target="../media/image126.emf"/><Relationship Id="rId2" Type="http://schemas.openxmlformats.org/officeDocument/2006/relationships/notesSlide" Target="../notesSlides/notesSlide28.xml"/><Relationship Id="rId1" Type="http://schemas.openxmlformats.org/officeDocument/2006/relationships/slideLayout" Target="../slideLayouts/slideLayout15.xml"/><Relationship Id="rId4" Type="http://schemas.openxmlformats.org/officeDocument/2006/relationships/image" Target="../media/image127.wmf"/></Relationships>
</file>

<file path=ppt/slides/_rels/slide57.xml.rels><?xml version="1.0" encoding="UTF-8" standalone="yes"?>
<Relationships xmlns="http://schemas.openxmlformats.org/package/2006/relationships"><Relationship Id="rId3" Type="http://schemas.openxmlformats.org/officeDocument/2006/relationships/image" Target="../media/image128.emf"/><Relationship Id="rId2" Type="http://schemas.openxmlformats.org/officeDocument/2006/relationships/notesSlide" Target="../notesSlides/notesSlide29.xml"/><Relationship Id="rId1" Type="http://schemas.openxmlformats.org/officeDocument/2006/relationships/slideLayout" Target="../slideLayouts/slideLayout16.xml"/><Relationship Id="rId5" Type="http://schemas.openxmlformats.org/officeDocument/2006/relationships/image" Target="../media/image130.emf"/><Relationship Id="rId4" Type="http://schemas.openxmlformats.org/officeDocument/2006/relationships/image" Target="../media/image129.emf"/></Relationships>
</file>

<file path=ppt/slides/_rels/slide58.xml.rels><?xml version="1.0" encoding="UTF-8" standalone="yes"?>
<Relationships xmlns="http://schemas.openxmlformats.org/package/2006/relationships"><Relationship Id="rId3" Type="http://schemas.openxmlformats.org/officeDocument/2006/relationships/image" Target="../media/image131.emf"/><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132.emf"/></Relationships>
</file>

<file path=ppt/slides/_rels/slide59.xml.rels><?xml version="1.0" encoding="UTF-8" standalone="yes"?>
<Relationships xmlns="http://schemas.openxmlformats.org/package/2006/relationships"><Relationship Id="rId3" Type="http://schemas.openxmlformats.org/officeDocument/2006/relationships/image" Target="../media/image134.emf"/><Relationship Id="rId2" Type="http://schemas.openxmlformats.org/officeDocument/2006/relationships/image" Target="../media/image133.emf"/><Relationship Id="rId1" Type="http://schemas.openxmlformats.org/officeDocument/2006/relationships/slideLayout" Target="../slideLayouts/slideLayout4.xml"/><Relationship Id="rId4" Type="http://schemas.openxmlformats.org/officeDocument/2006/relationships/image" Target="../media/image135.emf"/></Relationships>
</file>

<file path=ppt/slides/_rels/slide6.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136.emf"/><Relationship Id="rId2" Type="http://schemas.openxmlformats.org/officeDocument/2006/relationships/notesSlide" Target="../notesSlides/notesSlide31.xml"/><Relationship Id="rId1" Type="http://schemas.openxmlformats.org/officeDocument/2006/relationships/slideLayout" Target="../slideLayouts/slideLayout15.xml"/><Relationship Id="rId6" Type="http://schemas.openxmlformats.org/officeDocument/2006/relationships/image" Target="../media/image139.emf"/><Relationship Id="rId5" Type="http://schemas.openxmlformats.org/officeDocument/2006/relationships/image" Target="../media/image138.emf"/><Relationship Id="rId4" Type="http://schemas.openxmlformats.org/officeDocument/2006/relationships/image" Target="../media/image137.emf"/></Relationships>
</file>

<file path=ppt/slides/_rels/slide61.xml.rels><?xml version="1.0" encoding="UTF-8" standalone="yes"?>
<Relationships xmlns="http://schemas.openxmlformats.org/package/2006/relationships"><Relationship Id="rId3" Type="http://schemas.openxmlformats.org/officeDocument/2006/relationships/image" Target="../media/image140.emf"/><Relationship Id="rId7" Type="http://schemas.openxmlformats.org/officeDocument/2006/relationships/image" Target="../media/image144.emf"/><Relationship Id="rId2" Type="http://schemas.openxmlformats.org/officeDocument/2006/relationships/notesSlide" Target="../notesSlides/notesSlide32.xml"/><Relationship Id="rId1" Type="http://schemas.openxmlformats.org/officeDocument/2006/relationships/slideLayout" Target="../slideLayouts/slideLayout15.xml"/><Relationship Id="rId6" Type="http://schemas.openxmlformats.org/officeDocument/2006/relationships/image" Target="../media/image143.wmf"/><Relationship Id="rId5" Type="http://schemas.openxmlformats.org/officeDocument/2006/relationships/image" Target="../media/image142.wmf"/><Relationship Id="rId4" Type="http://schemas.openxmlformats.org/officeDocument/2006/relationships/image" Target="../media/image141.emf"/></Relationships>
</file>

<file path=ppt/slides/_rels/slide62.xml.rels><?xml version="1.0" encoding="UTF-8" standalone="yes"?>
<Relationships xmlns="http://schemas.openxmlformats.org/package/2006/relationships"><Relationship Id="rId3" Type="http://schemas.openxmlformats.org/officeDocument/2006/relationships/image" Target="../media/image146.emf"/><Relationship Id="rId2" Type="http://schemas.openxmlformats.org/officeDocument/2006/relationships/image" Target="../media/image145.emf"/><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3" Type="http://schemas.openxmlformats.org/officeDocument/2006/relationships/image" Target="../media/image146.emf"/><Relationship Id="rId2" Type="http://schemas.openxmlformats.org/officeDocument/2006/relationships/image" Target="../media/image147.wmf"/><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hyperlink" Target="SOLiD%20DNA%20Sequencing.mp4" TargetMode="External"/><Relationship Id="rId2" Type="http://schemas.openxmlformats.org/officeDocument/2006/relationships/image" Target="../media/image148.emf"/><Relationship Id="rId1" Type="http://schemas.openxmlformats.org/officeDocument/2006/relationships/slideLayout" Target="../slideLayouts/slideLayout4.xml"/><Relationship Id="rId4" Type="http://schemas.openxmlformats.org/officeDocument/2006/relationships/image" Target="../media/image149.png"/></Relationships>
</file>

<file path=ppt/slides/_rels/slide65.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image" Target="../media/image150.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image" Target="../media/image152.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8" Type="http://schemas.openxmlformats.org/officeDocument/2006/relationships/image" Target="../media/image157.jpeg"/><Relationship Id="rId3" Type="http://schemas.openxmlformats.org/officeDocument/2006/relationships/image" Target="../media/image154.png"/><Relationship Id="rId7" Type="http://schemas.openxmlformats.org/officeDocument/2006/relationships/hyperlink" Target="Introduction%20to%20SMRT%20Sequencing.mp4" TargetMode="External"/><Relationship Id="rId2" Type="http://schemas.openxmlformats.org/officeDocument/2006/relationships/image" Target="../media/image153.png"/><Relationship Id="rId1" Type="http://schemas.openxmlformats.org/officeDocument/2006/relationships/slideLayout" Target="../slideLayouts/slideLayout2.xml"/><Relationship Id="rId6" Type="http://schemas.openxmlformats.org/officeDocument/2006/relationships/image" Target="../media/image156.png"/><Relationship Id="rId5" Type="http://schemas.openxmlformats.org/officeDocument/2006/relationships/image" Target="../media/image151.png"/><Relationship Id="rId4" Type="http://schemas.openxmlformats.org/officeDocument/2006/relationships/image" Target="../media/image155.png"/></Relationships>
</file>

<file path=ppt/slides/_rels/slide68.xml.rels><?xml version="1.0" encoding="UTF-8" standalone="yes"?>
<Relationships xmlns="http://schemas.openxmlformats.org/package/2006/relationships"><Relationship Id="rId3" Type="http://schemas.openxmlformats.org/officeDocument/2006/relationships/image" Target="../media/image158.jpeg"/><Relationship Id="rId2" Type="http://schemas.openxmlformats.org/officeDocument/2006/relationships/hyperlink" Target="169172444.mp4" TargetMode="External"/><Relationship Id="rId1" Type="http://schemas.openxmlformats.org/officeDocument/2006/relationships/slideLayout" Target="../slideLayouts/slideLayout7.xml"/><Relationship Id="rId4" Type="http://schemas.openxmlformats.org/officeDocument/2006/relationships/image" Target="../media/image159.jpe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3" Type="http://schemas.openxmlformats.org/officeDocument/2006/relationships/image" Target="../media/image160.jpe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chart" Target="../charts/chart1.xml"/></Relationships>
</file>

<file path=ppt/slides/_rels/slide8.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0.emf"/><Relationship Id="rId4" Type="http://schemas.openxmlformats.org/officeDocument/2006/relationships/image" Target="../media/image9.emf"/></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D:\PICTURES\wallpapers\dna-spiral-art.jpg"/>
          <p:cNvPicPr>
            <a:picLocks noChangeAspect="1" noChangeArrowheads="1"/>
          </p:cNvPicPr>
          <p:nvPr/>
        </p:nvPicPr>
        <p:blipFill>
          <a:blip r:embed="rId2" cstate="print"/>
          <a:srcRect/>
          <a:stretch>
            <a:fillRect/>
          </a:stretch>
        </p:blipFill>
        <p:spPr bwMode="auto">
          <a:xfrm>
            <a:off x="-36513" y="-26988"/>
            <a:ext cx="9180513" cy="6884988"/>
          </a:xfrm>
          <a:prstGeom prst="rect">
            <a:avLst/>
          </a:prstGeom>
          <a:noFill/>
          <a:ln w="9525">
            <a:noFill/>
            <a:miter lim="800000"/>
            <a:headEnd/>
            <a:tailEnd/>
          </a:ln>
        </p:spPr>
      </p:pic>
      <p:sp>
        <p:nvSpPr>
          <p:cNvPr id="6147" name="TextBox 5"/>
          <p:cNvSpPr txBox="1">
            <a:spLocks noChangeArrowheads="1"/>
          </p:cNvSpPr>
          <p:nvPr/>
        </p:nvSpPr>
        <p:spPr bwMode="auto">
          <a:xfrm>
            <a:off x="7429500" y="6357938"/>
            <a:ext cx="1714500" cy="338137"/>
          </a:xfrm>
          <a:prstGeom prst="rect">
            <a:avLst/>
          </a:prstGeom>
          <a:noFill/>
          <a:ln w="9525">
            <a:noFill/>
            <a:miter lim="800000"/>
            <a:headEnd/>
            <a:tailEnd/>
          </a:ln>
        </p:spPr>
        <p:txBody>
          <a:bodyPr>
            <a:spAutoFit/>
          </a:bodyPr>
          <a:lstStyle/>
          <a:p>
            <a:r>
              <a:rPr lang="lv-LV" sz="1600" b="1" dirty="0" smtClean="0">
                <a:solidFill>
                  <a:schemeClr val="bg1"/>
                </a:solidFill>
                <a:latin typeface="Courier New" pitchFamily="49" charset="0"/>
                <a:cs typeface="Courier New" pitchFamily="49" charset="0"/>
              </a:rPr>
              <a:t>04.10.2013.</a:t>
            </a:r>
            <a:endParaRPr lang="lv-LV" sz="1600" b="1" dirty="0">
              <a:solidFill>
                <a:schemeClr val="bg1"/>
              </a:solidFill>
              <a:latin typeface="Courier New" pitchFamily="49" charset="0"/>
              <a:cs typeface="Courier New" pitchFamily="49" charset="0"/>
            </a:endParaRPr>
          </a:p>
        </p:txBody>
      </p:sp>
      <p:sp>
        <p:nvSpPr>
          <p:cNvPr id="5" name="矩形 16"/>
          <p:cNvSpPr/>
          <p:nvPr/>
        </p:nvSpPr>
        <p:spPr>
          <a:xfrm>
            <a:off x="539552" y="1196752"/>
            <a:ext cx="8136904" cy="923330"/>
          </a:xfrm>
          <a:prstGeom prst="rect">
            <a:avLst/>
          </a:prstGeom>
          <a:noFill/>
        </p:spPr>
        <p:txBody>
          <a:bodyPr>
            <a:spAutoFit/>
          </a:bodyPr>
          <a:lstStyle/>
          <a:p>
            <a:pPr algn="ctr">
              <a:defRPr/>
            </a:pPr>
            <a:r>
              <a:rPr lang="lv-LV" altLang="zh-CN" sz="5400"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38100" dist="38100" dir="2700000" algn="tl">
                    <a:srgbClr val="000000">
                      <a:alpha val="43137"/>
                    </a:srgbClr>
                  </a:outerShdw>
                  <a:reflection blurRad="6350" stA="60000" endA="900" endPos="60000" dist="29997" dir="5400000" sy="-100000" algn="bl" rotWithShape="0"/>
                </a:effectLst>
                <a:latin typeface="+mn-lt"/>
                <a:cs typeface="MV Boli" pitchFamily="2" charset="0"/>
              </a:rPr>
              <a:t>DNS </a:t>
            </a:r>
            <a:r>
              <a:rPr lang="lv-LV" altLang="zh-CN" sz="5400" b="1" dirty="0" err="1">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38100" dist="38100" dir="2700000" algn="tl">
                    <a:srgbClr val="000000">
                      <a:alpha val="43137"/>
                    </a:srgbClr>
                  </a:outerShdw>
                  <a:reflection blurRad="6350" stA="60000" endA="900" endPos="60000" dist="29997" dir="5400000" sy="-100000" algn="bl" rotWithShape="0"/>
                </a:effectLst>
                <a:latin typeface="+mn-lt"/>
                <a:cs typeface="MV Boli" pitchFamily="2" charset="0"/>
              </a:rPr>
              <a:t>sekvenēšanas</a:t>
            </a:r>
            <a:r>
              <a:rPr lang="lv-LV" altLang="zh-CN" sz="5400"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38100" dist="38100" dir="2700000" algn="tl">
                    <a:srgbClr val="000000">
                      <a:alpha val="43137"/>
                    </a:srgbClr>
                  </a:outerShdw>
                  <a:reflection blurRad="6350" stA="60000" endA="900" endPos="60000" dist="29997" dir="5400000" sy="-100000" algn="bl" rotWithShape="0"/>
                </a:effectLst>
                <a:latin typeface="+mn-lt"/>
                <a:cs typeface="MV Boli" pitchFamily="2" charset="0"/>
              </a:rPr>
              <a:t> metodes</a:t>
            </a:r>
            <a:endParaRPr lang="zh-CN" altLang="en-US" sz="5400"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38100" dist="38100" dir="2700000" algn="tl">
                  <a:srgbClr val="000000">
                    <a:alpha val="43137"/>
                  </a:srgbClr>
                </a:outerShdw>
                <a:reflection blurRad="6350" stA="60000" endA="900" endPos="60000" dist="29997" dir="5400000" sy="-100000" algn="bl" rotWithShape="0"/>
              </a:effectLst>
              <a:latin typeface="+mn-lt"/>
              <a:cs typeface="MV Boli" pitchFamily="2"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3"/>
          <p:cNvSpPr>
            <a:spLocks noChangeArrowheads="1"/>
          </p:cNvSpPr>
          <p:nvPr/>
        </p:nvSpPr>
        <p:spPr bwMode="auto">
          <a:xfrm>
            <a:off x="793750" y="1412875"/>
            <a:ext cx="8072438" cy="393700"/>
          </a:xfrm>
          <a:prstGeom prst="rect">
            <a:avLst/>
          </a:prstGeom>
          <a:noFill/>
          <a:ln w="9525">
            <a:noFill/>
            <a:miter lim="800000"/>
            <a:headEnd/>
            <a:tailEnd/>
          </a:ln>
        </p:spPr>
        <p:txBody>
          <a:bodyPr>
            <a:spAutoFit/>
          </a:bodyPr>
          <a:lstStyle/>
          <a:p>
            <a:pPr marL="273050" indent="-273050">
              <a:lnSpc>
                <a:spcPct val="90000"/>
              </a:lnSpc>
              <a:buFont typeface="Arial" charset="0"/>
              <a:buNone/>
            </a:pPr>
            <a:r>
              <a:rPr lang="lv-LV" sz="2200"/>
              <a:t>4.Poliakrilamīda gēla elektroforēze </a:t>
            </a:r>
          </a:p>
        </p:txBody>
      </p:sp>
      <p:sp>
        <p:nvSpPr>
          <p:cNvPr id="15363" name="Title 1"/>
          <p:cNvSpPr>
            <a:spLocks/>
          </p:cNvSpPr>
          <p:nvPr/>
        </p:nvSpPr>
        <p:spPr bwMode="auto">
          <a:xfrm>
            <a:off x="457200" y="0"/>
            <a:ext cx="8229600" cy="1143000"/>
          </a:xfrm>
          <a:prstGeom prst="rect">
            <a:avLst/>
          </a:prstGeom>
          <a:noFill/>
          <a:ln w="9525">
            <a:noFill/>
            <a:miter lim="800000"/>
            <a:headEnd/>
            <a:tailEnd/>
          </a:ln>
        </p:spPr>
        <p:txBody>
          <a:bodyPr anchor="ctr"/>
          <a:lstStyle/>
          <a:p>
            <a:r>
              <a:rPr lang="lv-LV" sz="3200"/>
              <a:t>Ķīmiskās degradācijas metode</a:t>
            </a:r>
          </a:p>
        </p:txBody>
      </p:sp>
      <p:pic>
        <p:nvPicPr>
          <p:cNvPr id="15364" name="Picture 32" descr="Lekcijai-1"/>
          <p:cNvPicPr>
            <a:picLocks noChangeAspect="1" noChangeArrowheads="1"/>
          </p:cNvPicPr>
          <p:nvPr/>
        </p:nvPicPr>
        <p:blipFill>
          <a:blip r:embed="rId2" cstate="print"/>
          <a:srcRect/>
          <a:stretch>
            <a:fillRect/>
          </a:stretch>
        </p:blipFill>
        <p:spPr bwMode="auto">
          <a:xfrm>
            <a:off x="4133850" y="2298700"/>
            <a:ext cx="4398963" cy="3794125"/>
          </a:xfrm>
          <a:prstGeom prst="rect">
            <a:avLst/>
          </a:prstGeom>
          <a:noFill/>
          <a:ln w="9525">
            <a:noFill/>
            <a:miter lim="800000"/>
            <a:headEnd/>
            <a:tailEnd/>
          </a:ln>
        </p:spPr>
      </p:pic>
      <p:pic>
        <p:nvPicPr>
          <p:cNvPr id="15365" name="Picture 33" descr="Lekcijai2-2"/>
          <p:cNvPicPr>
            <a:picLocks noChangeAspect="1" noChangeArrowheads="1"/>
          </p:cNvPicPr>
          <p:nvPr/>
        </p:nvPicPr>
        <p:blipFill>
          <a:blip r:embed="rId3" cstate="print"/>
          <a:srcRect/>
          <a:stretch>
            <a:fillRect/>
          </a:stretch>
        </p:blipFill>
        <p:spPr bwMode="auto">
          <a:xfrm>
            <a:off x="893763" y="2295525"/>
            <a:ext cx="2160587" cy="1619250"/>
          </a:xfrm>
          <a:prstGeom prst="rect">
            <a:avLst/>
          </a:prstGeom>
          <a:noFill/>
          <a:ln w="9525">
            <a:noFill/>
            <a:miter lim="800000"/>
            <a:headEnd/>
            <a:tailEnd/>
          </a:ln>
        </p:spPr>
      </p:pic>
      <p:pic>
        <p:nvPicPr>
          <p:cNvPr id="15366" name="Picture 34" descr="Lekcijaj-9"/>
          <p:cNvPicPr>
            <a:picLocks noChangeAspect="1" noChangeArrowheads="1"/>
          </p:cNvPicPr>
          <p:nvPr/>
        </p:nvPicPr>
        <p:blipFill>
          <a:blip r:embed="rId4" cstate="print"/>
          <a:srcRect/>
          <a:stretch>
            <a:fillRect/>
          </a:stretch>
        </p:blipFill>
        <p:spPr bwMode="auto">
          <a:xfrm>
            <a:off x="893763" y="4535488"/>
            <a:ext cx="2160587" cy="1544637"/>
          </a:xfrm>
          <a:prstGeom prst="rect">
            <a:avLst/>
          </a:prstGeom>
          <a:noFill/>
          <a:ln w="9525">
            <a:noFill/>
            <a:miter lim="800000"/>
            <a:headEnd/>
            <a:tailEnd/>
          </a:ln>
        </p:spPr>
      </p:pic>
      <p:sp>
        <p:nvSpPr>
          <p:cNvPr id="15367" name="Text Box 38"/>
          <p:cNvSpPr txBox="1">
            <a:spLocks noChangeArrowheads="1"/>
          </p:cNvSpPr>
          <p:nvPr/>
        </p:nvSpPr>
        <p:spPr bwMode="auto">
          <a:xfrm>
            <a:off x="4038600" y="6140450"/>
            <a:ext cx="4157663" cy="252413"/>
          </a:xfrm>
          <a:prstGeom prst="rect">
            <a:avLst/>
          </a:prstGeom>
          <a:noFill/>
          <a:ln w="9525">
            <a:noFill/>
            <a:miter lim="800000"/>
            <a:headEnd/>
            <a:tailEnd/>
          </a:ln>
        </p:spPr>
        <p:txBody>
          <a:bodyPr>
            <a:spAutoFit/>
          </a:bodyPr>
          <a:lstStyle/>
          <a:p>
            <a:pPr eaLnBrk="0" hangingPunct="0">
              <a:lnSpc>
                <a:spcPct val="75000"/>
              </a:lnSpc>
            </a:pPr>
            <a:r>
              <a:rPr lang="en-GB" sz="1400"/>
              <a:t>LKB 2010 </a:t>
            </a:r>
            <a:r>
              <a:rPr lang="en-GB" sz="1400" i="1"/>
              <a:t>Macrophor</a:t>
            </a:r>
            <a:r>
              <a:rPr lang="lv-LV" sz="1400"/>
              <a:t> sekvenēšanas sistēma</a:t>
            </a:r>
            <a:endParaRPr lang="en-GB" sz="140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3"/>
          <p:cNvSpPr>
            <a:spLocks noGrp="1"/>
          </p:cNvSpPr>
          <p:nvPr>
            <p:ph type="body" idx="1"/>
          </p:nvPr>
        </p:nvSpPr>
        <p:spPr>
          <a:xfrm>
            <a:off x="611188" y="1341438"/>
            <a:ext cx="7705725" cy="1397000"/>
          </a:xfrm>
        </p:spPr>
        <p:txBody>
          <a:bodyPr/>
          <a:lstStyle/>
          <a:p>
            <a:pPr>
              <a:buFont typeface="Arial" charset="0"/>
              <a:buNone/>
            </a:pPr>
            <a:r>
              <a:rPr lang="lv-LV" sz="2400" smtClean="0">
                <a:latin typeface="Arial" charset="0"/>
              </a:rPr>
              <a:t>5.Vizualizācija</a:t>
            </a:r>
          </a:p>
          <a:p>
            <a:pPr>
              <a:buFont typeface="Arial" charset="0"/>
              <a:buNone/>
            </a:pPr>
            <a:r>
              <a:rPr lang="lv-LV" sz="2000" smtClean="0">
                <a:latin typeface="Arial" charset="0"/>
              </a:rPr>
              <a:t>   Gēls tiek eksponēts uz rentgenstaru filmas 24-36h.</a:t>
            </a:r>
            <a:endParaRPr lang="lv-LV" sz="2000" smtClean="0">
              <a:solidFill>
                <a:srgbClr val="A50021"/>
              </a:solidFill>
              <a:latin typeface="Arial" charset="0"/>
            </a:endParaRPr>
          </a:p>
          <a:p>
            <a:pPr>
              <a:buFont typeface="Arial" charset="0"/>
              <a:buNone/>
            </a:pPr>
            <a:endParaRPr lang="lv-LV" sz="2400" smtClean="0"/>
          </a:p>
        </p:txBody>
      </p:sp>
      <p:pic>
        <p:nvPicPr>
          <p:cNvPr id="16387" name="Picture 32"/>
          <p:cNvPicPr>
            <a:picLocks noChangeAspect="1" noChangeArrowheads="1"/>
          </p:cNvPicPr>
          <p:nvPr/>
        </p:nvPicPr>
        <p:blipFill>
          <a:blip r:embed="rId2" cstate="print"/>
          <a:srcRect l="5457" t="4788" r="9027"/>
          <a:stretch>
            <a:fillRect/>
          </a:stretch>
        </p:blipFill>
        <p:spPr bwMode="auto">
          <a:xfrm>
            <a:off x="6516688" y="2403475"/>
            <a:ext cx="1897062" cy="3960813"/>
          </a:xfrm>
          <a:prstGeom prst="rect">
            <a:avLst/>
          </a:prstGeom>
          <a:noFill/>
          <a:ln w="9525">
            <a:noFill/>
            <a:miter lim="800000"/>
            <a:headEnd/>
            <a:tailEnd/>
          </a:ln>
        </p:spPr>
      </p:pic>
      <p:pic>
        <p:nvPicPr>
          <p:cNvPr id="16388" name="Picture 33"/>
          <p:cNvPicPr>
            <a:picLocks noChangeAspect="1" noChangeArrowheads="1"/>
          </p:cNvPicPr>
          <p:nvPr/>
        </p:nvPicPr>
        <p:blipFill>
          <a:blip r:embed="rId3" cstate="print"/>
          <a:srcRect/>
          <a:stretch>
            <a:fillRect/>
          </a:stretch>
        </p:blipFill>
        <p:spPr bwMode="auto">
          <a:xfrm>
            <a:off x="917575" y="3068638"/>
            <a:ext cx="4591050" cy="3257550"/>
          </a:xfrm>
          <a:prstGeom prst="rect">
            <a:avLst/>
          </a:prstGeom>
          <a:noFill/>
          <a:ln w="9525">
            <a:noFill/>
            <a:miter lim="800000"/>
            <a:headEnd/>
            <a:tailEnd/>
          </a:ln>
        </p:spPr>
      </p:pic>
      <p:sp>
        <p:nvSpPr>
          <p:cNvPr id="16389" name="Title 1"/>
          <p:cNvSpPr>
            <a:spLocks/>
          </p:cNvSpPr>
          <p:nvPr/>
        </p:nvSpPr>
        <p:spPr bwMode="auto">
          <a:xfrm>
            <a:off x="457200" y="0"/>
            <a:ext cx="8229600" cy="1143000"/>
          </a:xfrm>
          <a:prstGeom prst="rect">
            <a:avLst/>
          </a:prstGeom>
          <a:noFill/>
          <a:ln w="9525">
            <a:noFill/>
            <a:miter lim="800000"/>
            <a:headEnd/>
            <a:tailEnd/>
          </a:ln>
        </p:spPr>
        <p:txBody>
          <a:bodyPr anchor="ctr"/>
          <a:lstStyle/>
          <a:p>
            <a:r>
              <a:rPr lang="lv-LV" sz="3200"/>
              <a:t>Ķīmiskās degradācijas metode</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3"/>
          <p:cNvSpPr>
            <a:spLocks noGrp="1"/>
          </p:cNvSpPr>
          <p:nvPr>
            <p:ph type="body" idx="1"/>
          </p:nvPr>
        </p:nvSpPr>
        <p:spPr>
          <a:xfrm>
            <a:off x="671513" y="1600200"/>
            <a:ext cx="7686675" cy="4924425"/>
          </a:xfrm>
        </p:spPr>
        <p:txBody>
          <a:bodyPr/>
          <a:lstStyle/>
          <a:p>
            <a:pPr marL="265113" indent="-265113">
              <a:lnSpc>
                <a:spcPct val="90000"/>
              </a:lnSpc>
              <a:buFont typeface="Arial" charset="0"/>
              <a:buNone/>
              <a:tabLst>
                <a:tab pos="0" algn="l"/>
              </a:tabLst>
            </a:pPr>
            <a:r>
              <a:rPr lang="lv-LV" sz="2200" u="sng" dirty="0" smtClean="0">
                <a:latin typeface="Arial" charset="0"/>
                <a:cs typeface="Arial" charset="0"/>
              </a:rPr>
              <a:t>Mīnusi</a:t>
            </a:r>
          </a:p>
          <a:p>
            <a:pPr marL="265113" indent="-265113">
              <a:lnSpc>
                <a:spcPct val="90000"/>
              </a:lnSpc>
              <a:buFont typeface="Wingdings" pitchFamily="2" charset="2"/>
              <a:buNone/>
              <a:tabLst>
                <a:tab pos="0" algn="l"/>
              </a:tabLst>
            </a:pPr>
            <a:r>
              <a:rPr lang="lv-LV" sz="2200" dirty="0" smtClean="0">
                <a:latin typeface="Arial" charset="0"/>
                <a:cs typeface="Arial" charset="0"/>
              </a:rPr>
              <a:t>   Vajadzīgs liels DNS daudzums;</a:t>
            </a:r>
          </a:p>
          <a:p>
            <a:pPr marL="265113" indent="-265113">
              <a:lnSpc>
                <a:spcPct val="90000"/>
              </a:lnSpc>
              <a:buFont typeface="Arial" charset="0"/>
              <a:buNone/>
              <a:tabLst>
                <a:tab pos="0" algn="l"/>
              </a:tabLst>
            </a:pPr>
            <a:r>
              <a:rPr lang="lv-LV" sz="2200" dirty="0" smtClean="0">
                <a:latin typeface="Arial" charset="0"/>
                <a:cs typeface="Arial" charset="0"/>
              </a:rPr>
              <a:t>   Samērā īsi nolasījumi 200-300bp;</a:t>
            </a:r>
          </a:p>
          <a:p>
            <a:pPr marL="265113" indent="-265113">
              <a:lnSpc>
                <a:spcPct val="90000"/>
              </a:lnSpc>
              <a:buFont typeface="Arial" charset="0"/>
              <a:buNone/>
              <a:tabLst>
                <a:tab pos="0" algn="l"/>
              </a:tabLst>
            </a:pPr>
            <a:r>
              <a:rPr lang="lv-LV" sz="2200" dirty="0" smtClean="0">
                <a:latin typeface="Arial" charset="0"/>
                <a:cs typeface="Arial" charset="0"/>
              </a:rPr>
              <a:t>   Ļoti laikietilpīgs un darbietilpīgs process;</a:t>
            </a:r>
          </a:p>
          <a:p>
            <a:pPr marL="265113" indent="-265113">
              <a:lnSpc>
                <a:spcPct val="90000"/>
              </a:lnSpc>
              <a:buFont typeface="Arial" charset="0"/>
              <a:buNone/>
              <a:tabLst>
                <a:tab pos="0" algn="l"/>
              </a:tabLst>
            </a:pPr>
            <a:r>
              <a:rPr lang="lv-LV" sz="2200" dirty="0" smtClean="0">
                <a:latin typeface="Arial" charset="0"/>
                <a:cs typeface="Arial" charset="0"/>
              </a:rPr>
              <a:t>   Metode nav automatizējama;</a:t>
            </a:r>
          </a:p>
          <a:p>
            <a:pPr marL="265113" indent="-265113">
              <a:lnSpc>
                <a:spcPct val="90000"/>
              </a:lnSpc>
              <a:buFont typeface="Arial" charset="0"/>
              <a:buNone/>
              <a:tabLst>
                <a:tab pos="0" algn="l"/>
              </a:tabLst>
            </a:pPr>
            <a:r>
              <a:rPr lang="lv-LV" sz="2200" dirty="0" smtClean="0">
                <a:latin typeface="Arial" charset="0"/>
                <a:cs typeface="Arial" charset="0"/>
              </a:rPr>
              <a:t>   Darbs ar veselībai bīstamām vielām.</a:t>
            </a:r>
          </a:p>
          <a:p>
            <a:pPr marL="265113" indent="-265113">
              <a:lnSpc>
                <a:spcPct val="90000"/>
              </a:lnSpc>
              <a:buFont typeface="Arial" charset="0"/>
              <a:buNone/>
              <a:tabLst>
                <a:tab pos="0" algn="l"/>
              </a:tabLst>
            </a:pPr>
            <a:endParaRPr lang="lv-LV" sz="2200" dirty="0" smtClean="0">
              <a:latin typeface="Arial" charset="0"/>
              <a:cs typeface="Arial" charset="0"/>
            </a:endParaRPr>
          </a:p>
          <a:p>
            <a:pPr marL="265113" indent="-265113">
              <a:lnSpc>
                <a:spcPct val="90000"/>
              </a:lnSpc>
              <a:buFont typeface="Arial" charset="0"/>
              <a:buNone/>
              <a:tabLst>
                <a:tab pos="0" algn="l"/>
              </a:tabLst>
            </a:pPr>
            <a:endParaRPr lang="lv-LV" sz="2200" dirty="0" smtClean="0">
              <a:latin typeface="Arial" charset="0"/>
              <a:cs typeface="Arial" charset="0"/>
            </a:endParaRPr>
          </a:p>
          <a:p>
            <a:pPr marL="265113" indent="-265113">
              <a:lnSpc>
                <a:spcPct val="90000"/>
              </a:lnSpc>
              <a:buFont typeface="Arial" charset="0"/>
              <a:buNone/>
              <a:tabLst>
                <a:tab pos="0" algn="l"/>
              </a:tabLst>
            </a:pPr>
            <a:r>
              <a:rPr lang="lv-LV" sz="2200" u="sng" dirty="0" smtClean="0">
                <a:latin typeface="Arial" charset="0"/>
                <a:cs typeface="Arial" charset="0"/>
              </a:rPr>
              <a:t>Plusi</a:t>
            </a:r>
          </a:p>
          <a:p>
            <a:pPr marL="265113" indent="-265113">
              <a:lnSpc>
                <a:spcPct val="90000"/>
              </a:lnSpc>
              <a:buFont typeface="Arial" charset="0"/>
              <a:buNone/>
              <a:tabLst>
                <a:tab pos="0" algn="l"/>
              </a:tabLst>
            </a:pPr>
            <a:r>
              <a:rPr lang="lv-LV" sz="2200" dirty="0" smtClean="0">
                <a:latin typeface="Arial" charset="0"/>
                <a:cs typeface="Arial" charset="0"/>
              </a:rPr>
              <a:t>   Var </a:t>
            </a:r>
            <a:r>
              <a:rPr lang="lv-LV" sz="2200" dirty="0" err="1" smtClean="0">
                <a:latin typeface="Arial" charset="0"/>
                <a:cs typeface="Arial" charset="0"/>
              </a:rPr>
              <a:t>sekvenēt</a:t>
            </a:r>
            <a:r>
              <a:rPr lang="lv-LV" sz="2200" dirty="0" smtClean="0">
                <a:latin typeface="Arial" charset="0"/>
                <a:cs typeface="Arial" charset="0"/>
              </a:rPr>
              <a:t> rajonus ar izteiktu otrējo struktūru;</a:t>
            </a:r>
          </a:p>
          <a:p>
            <a:pPr marL="265113" indent="-265113">
              <a:lnSpc>
                <a:spcPct val="90000"/>
              </a:lnSpc>
              <a:buFont typeface="Arial" charset="0"/>
              <a:buNone/>
              <a:tabLst>
                <a:tab pos="0" algn="l"/>
              </a:tabLst>
            </a:pPr>
            <a:r>
              <a:rPr lang="lv-LV" sz="2200" dirty="0" smtClean="0">
                <a:latin typeface="Arial" charset="0"/>
                <a:cs typeface="Arial" charset="0"/>
              </a:rPr>
              <a:t>   Var </a:t>
            </a:r>
            <a:r>
              <a:rPr lang="lv-LV" sz="2200" dirty="0" err="1" smtClean="0">
                <a:latin typeface="Arial" charset="0"/>
                <a:cs typeface="Arial" charset="0"/>
              </a:rPr>
              <a:t>sekvenēt</a:t>
            </a:r>
            <a:r>
              <a:rPr lang="lv-LV" sz="2200" dirty="0" smtClean="0">
                <a:latin typeface="Arial" charset="0"/>
                <a:cs typeface="Arial" charset="0"/>
              </a:rPr>
              <a:t> </a:t>
            </a:r>
            <a:r>
              <a:rPr lang="lv-LV" sz="2200" dirty="0" err="1" smtClean="0">
                <a:latin typeface="Arial" charset="0"/>
                <a:cs typeface="Arial" charset="0"/>
              </a:rPr>
              <a:t>oligonukleotīdus</a:t>
            </a:r>
            <a:r>
              <a:rPr lang="lv-LV" sz="2200" dirty="0" smtClean="0">
                <a:latin typeface="Arial" charset="0"/>
                <a:cs typeface="Arial" charset="0"/>
              </a:rPr>
              <a:t>; </a:t>
            </a:r>
          </a:p>
          <a:p>
            <a:pPr marL="265113" indent="-265113">
              <a:lnSpc>
                <a:spcPct val="90000"/>
              </a:lnSpc>
              <a:buFont typeface="Arial" charset="0"/>
              <a:buNone/>
              <a:tabLst>
                <a:tab pos="0" algn="l"/>
              </a:tabLst>
            </a:pPr>
            <a:r>
              <a:rPr lang="lv-LV" sz="2200" dirty="0" smtClean="0">
                <a:latin typeface="Arial" charset="0"/>
                <a:cs typeface="Arial" charset="0"/>
              </a:rPr>
              <a:t>   Var izmantot, lai noteiktu proteīnu saistīšanās rajonus</a:t>
            </a:r>
          </a:p>
          <a:p>
            <a:pPr marL="265113" indent="-265113">
              <a:lnSpc>
                <a:spcPct val="90000"/>
              </a:lnSpc>
              <a:buFont typeface="Arial" charset="0"/>
              <a:buNone/>
              <a:tabLst>
                <a:tab pos="0" algn="l"/>
              </a:tabLst>
            </a:pPr>
            <a:r>
              <a:rPr lang="lv-LV" sz="2200" dirty="0" smtClean="0">
                <a:latin typeface="Arial" charset="0"/>
                <a:cs typeface="Arial" charset="0"/>
              </a:rPr>
              <a:t>   (</a:t>
            </a:r>
            <a:r>
              <a:rPr lang="lv-LV" sz="2200" i="1" dirty="0" smtClean="0">
                <a:latin typeface="Arial" charset="0"/>
                <a:cs typeface="Arial" charset="0"/>
              </a:rPr>
              <a:t>DNS </a:t>
            </a:r>
            <a:r>
              <a:rPr lang="lv-LV" sz="2200" i="1" dirty="0" err="1" smtClean="0">
                <a:latin typeface="Arial" charset="0"/>
                <a:cs typeface="Arial" charset="0"/>
              </a:rPr>
              <a:t>footprinting</a:t>
            </a:r>
            <a:r>
              <a:rPr lang="lv-LV" sz="2200" dirty="0" smtClean="0">
                <a:latin typeface="Arial" charset="0"/>
                <a:cs typeface="Arial" charset="0"/>
              </a:rPr>
              <a:t>).</a:t>
            </a:r>
          </a:p>
        </p:txBody>
      </p:sp>
      <p:sp>
        <p:nvSpPr>
          <p:cNvPr id="17411" name="Title 1"/>
          <p:cNvSpPr>
            <a:spLocks/>
          </p:cNvSpPr>
          <p:nvPr/>
        </p:nvSpPr>
        <p:spPr bwMode="auto">
          <a:xfrm>
            <a:off x="457200" y="0"/>
            <a:ext cx="8229600" cy="1143000"/>
          </a:xfrm>
          <a:prstGeom prst="rect">
            <a:avLst/>
          </a:prstGeom>
          <a:noFill/>
          <a:ln w="9525">
            <a:noFill/>
            <a:miter lim="800000"/>
            <a:headEnd/>
            <a:tailEnd/>
          </a:ln>
        </p:spPr>
        <p:txBody>
          <a:bodyPr anchor="ctr"/>
          <a:lstStyle/>
          <a:p>
            <a:r>
              <a:rPr lang="lv-LV" sz="3200"/>
              <a:t>Ķīmiskās degradācijas metode</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3"/>
          <p:cNvSpPr>
            <a:spLocks noGrp="1" noChangeArrowheads="1"/>
          </p:cNvSpPr>
          <p:nvPr>
            <p:ph type="body" idx="1"/>
          </p:nvPr>
        </p:nvSpPr>
        <p:spPr>
          <a:xfrm>
            <a:off x="457200" y="2133600"/>
            <a:ext cx="8229600" cy="3816350"/>
          </a:xfrm>
        </p:spPr>
        <p:txBody>
          <a:bodyPr/>
          <a:lstStyle/>
          <a:p>
            <a:pPr marL="0" indent="0">
              <a:buFontTx/>
              <a:buNone/>
              <a:defRPr/>
            </a:pPr>
            <a:r>
              <a:rPr lang="lv-LV" sz="2200" dirty="0" err="1" smtClean="0">
                <a:latin typeface="Arial" pitchFamily="34" charset="0"/>
                <a:cs typeface="Arial" pitchFamily="34" charset="0"/>
              </a:rPr>
              <a:t>Sengera</a:t>
            </a:r>
            <a:r>
              <a:rPr lang="lv-LV" sz="2200" dirty="0" smtClean="0">
                <a:latin typeface="Arial" pitchFamily="34" charset="0"/>
                <a:cs typeface="Arial" pitchFamily="34" charset="0"/>
              </a:rPr>
              <a:t> metodes pamatā ir DNS ķēdes sintēzes </a:t>
            </a:r>
            <a:r>
              <a:rPr lang="lv-LV" sz="2200" dirty="0" err="1" smtClean="0">
                <a:latin typeface="Arial" pitchFamily="34" charset="0"/>
                <a:cs typeface="Arial" pitchFamily="34" charset="0"/>
              </a:rPr>
              <a:t>terminācija</a:t>
            </a:r>
            <a:r>
              <a:rPr lang="lv-LV" sz="2200" dirty="0" smtClean="0">
                <a:latin typeface="Arial" pitchFamily="34" charset="0"/>
                <a:cs typeface="Arial" pitchFamily="34" charset="0"/>
              </a:rPr>
              <a:t>, izmantojot modificētus </a:t>
            </a:r>
            <a:r>
              <a:rPr lang="lv-LV" sz="2200" dirty="0" err="1" smtClean="0">
                <a:latin typeface="Arial" pitchFamily="34" charset="0"/>
                <a:cs typeface="Arial" pitchFamily="34" charset="0"/>
              </a:rPr>
              <a:t>nukleotīdus</a:t>
            </a:r>
            <a:r>
              <a:rPr lang="lv-LV" sz="2200" dirty="0" smtClean="0">
                <a:latin typeface="Arial" pitchFamily="34" charset="0"/>
                <a:cs typeface="Arial" pitchFamily="34" charset="0"/>
              </a:rPr>
              <a:t>.</a:t>
            </a:r>
          </a:p>
          <a:p>
            <a:pPr marL="266700" indent="-266700">
              <a:lnSpc>
                <a:spcPct val="90000"/>
              </a:lnSpc>
              <a:buFont typeface="Arial" charset="0"/>
              <a:buNone/>
              <a:defRPr/>
            </a:pPr>
            <a:endParaRPr lang="lv-LV" sz="2400" dirty="0" smtClean="0">
              <a:latin typeface="Arial" pitchFamily="34" charset="0"/>
              <a:cs typeface="Arial" pitchFamily="34" charset="0"/>
            </a:endParaRPr>
          </a:p>
          <a:p>
            <a:pPr marL="266700" indent="-266700">
              <a:lnSpc>
                <a:spcPct val="90000"/>
              </a:lnSpc>
              <a:buFont typeface="Arial" charset="0"/>
              <a:buNone/>
              <a:defRPr/>
            </a:pPr>
            <a:r>
              <a:rPr lang="lv-LV" sz="2200" dirty="0" smtClean="0">
                <a:latin typeface="Arial" pitchFamily="34" charset="0"/>
                <a:cs typeface="Arial" pitchFamily="34" charset="0"/>
              </a:rPr>
              <a:t>Sekvences garums – 750-1000bp		</a:t>
            </a:r>
          </a:p>
          <a:p>
            <a:pPr marL="266700" indent="-266700">
              <a:lnSpc>
                <a:spcPct val="90000"/>
              </a:lnSpc>
              <a:buFont typeface="Arial" charset="0"/>
              <a:buNone/>
              <a:defRPr/>
            </a:pPr>
            <a:r>
              <a:rPr lang="lv-LV" sz="2200" dirty="0" smtClean="0">
                <a:latin typeface="Arial" pitchFamily="34" charset="0"/>
                <a:cs typeface="Arial" pitchFamily="34" charset="0"/>
              </a:rPr>
              <a:t>Kvalitāte - &gt;99%</a:t>
            </a:r>
          </a:p>
          <a:p>
            <a:pPr marL="0" indent="0">
              <a:buFontTx/>
              <a:buNone/>
              <a:defRPr/>
            </a:pPr>
            <a:endParaRPr lang="lv-LV" sz="2200" dirty="0" smtClean="0">
              <a:latin typeface="Arial" pitchFamily="34" charset="0"/>
              <a:cs typeface="Arial" pitchFamily="34" charset="0"/>
            </a:endParaRPr>
          </a:p>
          <a:p>
            <a:pPr marL="0" indent="0">
              <a:buFontTx/>
              <a:buNone/>
              <a:defRPr/>
            </a:pPr>
            <a:r>
              <a:rPr lang="lv-LV" sz="2200" dirty="0" smtClean="0">
                <a:latin typeface="Arial" pitchFamily="34" charset="0"/>
                <a:cs typeface="Arial" pitchFamily="34" charset="0"/>
              </a:rPr>
              <a:t>Šobrīd visplašāk lietotā metode.</a:t>
            </a:r>
          </a:p>
          <a:p>
            <a:pPr marL="0" indent="0">
              <a:buFontTx/>
              <a:buNone/>
              <a:defRPr/>
            </a:pPr>
            <a:endParaRPr lang="lv-LV" sz="2200" dirty="0" smtClean="0">
              <a:latin typeface="Arial" pitchFamily="34" charset="0"/>
              <a:cs typeface="Arial" pitchFamily="34" charset="0"/>
            </a:endParaRPr>
          </a:p>
          <a:p>
            <a:pPr marL="0" indent="0">
              <a:buFontTx/>
              <a:buNone/>
              <a:defRPr/>
            </a:pPr>
            <a:r>
              <a:rPr lang="lv-LV" sz="2200" dirty="0" smtClean="0">
                <a:latin typeface="Arial" pitchFamily="34" charset="0"/>
                <a:cs typeface="Arial" pitchFamily="34" charset="0"/>
              </a:rPr>
              <a:t>Izmanto elektroforēzi.</a:t>
            </a:r>
          </a:p>
        </p:txBody>
      </p:sp>
      <p:sp>
        <p:nvSpPr>
          <p:cNvPr id="18435" name="Title 1"/>
          <p:cNvSpPr>
            <a:spLocks/>
          </p:cNvSpPr>
          <p:nvPr/>
        </p:nvSpPr>
        <p:spPr bwMode="auto">
          <a:xfrm>
            <a:off x="457200" y="0"/>
            <a:ext cx="8229600" cy="1143000"/>
          </a:xfrm>
          <a:prstGeom prst="rect">
            <a:avLst/>
          </a:prstGeom>
          <a:noFill/>
          <a:ln w="9525">
            <a:noFill/>
            <a:miter lim="800000"/>
            <a:headEnd/>
            <a:tailEnd/>
          </a:ln>
        </p:spPr>
        <p:txBody>
          <a:bodyPr anchor="ctr"/>
          <a:lstStyle/>
          <a:p>
            <a:r>
              <a:rPr lang="lv-LV" sz="3200"/>
              <a:t>Sengera metode</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2" descr="F:\seq-instr-met-files\PCR.gif"/>
          <p:cNvPicPr>
            <a:picLocks noChangeAspect="1" noChangeArrowheads="1"/>
          </p:cNvPicPr>
          <p:nvPr/>
        </p:nvPicPr>
        <p:blipFill>
          <a:blip r:embed="rId2" cstate="print"/>
          <a:srcRect/>
          <a:stretch>
            <a:fillRect/>
          </a:stretch>
        </p:blipFill>
        <p:spPr bwMode="auto">
          <a:xfrm>
            <a:off x="179512" y="260648"/>
            <a:ext cx="3200400" cy="4524376"/>
          </a:xfrm>
          <a:prstGeom prst="rect">
            <a:avLst/>
          </a:prstGeom>
          <a:noFill/>
        </p:spPr>
      </p:pic>
      <p:pic>
        <p:nvPicPr>
          <p:cNvPr id="57347" name="Picture 3" descr="F:\seq-instr-met-files\PCR-process2.jpg"/>
          <p:cNvPicPr>
            <a:picLocks noChangeAspect="1" noChangeArrowheads="1"/>
          </p:cNvPicPr>
          <p:nvPr/>
        </p:nvPicPr>
        <p:blipFill>
          <a:blip r:embed="rId3" cstate="print"/>
          <a:srcRect/>
          <a:stretch>
            <a:fillRect/>
          </a:stretch>
        </p:blipFill>
        <p:spPr bwMode="auto">
          <a:xfrm>
            <a:off x="3536129" y="2996952"/>
            <a:ext cx="5446715" cy="3687440"/>
          </a:xfrm>
          <a:prstGeom prst="rect">
            <a:avLst/>
          </a:prstGeom>
          <a:noFill/>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3"/>
          <p:cNvSpPr>
            <a:spLocks noGrp="1" noChangeArrowheads="1"/>
          </p:cNvSpPr>
          <p:nvPr>
            <p:ph type="body" sz="half" idx="1"/>
          </p:nvPr>
        </p:nvSpPr>
        <p:spPr>
          <a:xfrm>
            <a:off x="568325" y="5029200"/>
            <a:ext cx="8075613" cy="1828800"/>
          </a:xfrm>
        </p:spPr>
        <p:txBody>
          <a:bodyPr/>
          <a:lstStyle/>
          <a:p>
            <a:pPr marL="88900" indent="-88900">
              <a:lnSpc>
                <a:spcPct val="90000"/>
              </a:lnSpc>
              <a:buFont typeface="Wingdings" pitchFamily="2" charset="2"/>
              <a:buChar char="§"/>
              <a:defRPr/>
            </a:pPr>
            <a:r>
              <a:rPr lang="lv-LV" sz="2000" dirty="0" smtClean="0">
                <a:latin typeface="Arial" pitchFamily="34" charset="0"/>
                <a:cs typeface="Arial" pitchFamily="34" charset="0"/>
              </a:rPr>
              <a:t>PCR reakcijas maisījumam pievienojot tikai vienu </a:t>
            </a:r>
            <a:r>
              <a:rPr lang="lv-LV" sz="2000" dirty="0" err="1" smtClean="0">
                <a:latin typeface="Arial" pitchFamily="34" charset="0"/>
                <a:cs typeface="Arial" pitchFamily="34" charset="0"/>
              </a:rPr>
              <a:t>praimeri</a:t>
            </a:r>
            <a:r>
              <a:rPr lang="lv-LV" sz="2000" dirty="0" smtClean="0">
                <a:latin typeface="Arial" pitchFamily="34" charset="0"/>
                <a:cs typeface="Arial" pitchFamily="34" charset="0"/>
              </a:rPr>
              <a:t> un papildus </a:t>
            </a:r>
            <a:r>
              <a:rPr lang="lv-LV" sz="2000" dirty="0" err="1" smtClean="0">
                <a:latin typeface="Arial" pitchFamily="34" charset="0"/>
                <a:cs typeface="Arial" pitchFamily="34" charset="0"/>
              </a:rPr>
              <a:t>dezoksinukleotīdiem</a:t>
            </a:r>
            <a:r>
              <a:rPr lang="lv-LV" sz="2000" dirty="0" smtClean="0">
                <a:latin typeface="Arial" pitchFamily="34" charset="0"/>
                <a:cs typeface="Arial" pitchFamily="34" charset="0"/>
              </a:rPr>
              <a:t> </a:t>
            </a:r>
            <a:r>
              <a:rPr lang="lv-LV" sz="2000" u="sng" dirty="0" err="1" smtClean="0">
                <a:latin typeface="Arial" pitchFamily="34" charset="0"/>
                <a:cs typeface="Arial" pitchFamily="34" charset="0"/>
              </a:rPr>
              <a:t>didezoksinukleotīdus</a:t>
            </a:r>
            <a:r>
              <a:rPr lang="lv-LV" sz="2000" dirty="0" smtClean="0">
                <a:latin typeface="Arial" pitchFamily="34" charset="0"/>
                <a:cs typeface="Arial" pitchFamily="34" charset="0"/>
              </a:rPr>
              <a:t>.</a:t>
            </a:r>
          </a:p>
          <a:p>
            <a:pPr marL="88900" indent="-88900">
              <a:lnSpc>
                <a:spcPct val="90000"/>
              </a:lnSpc>
              <a:buFont typeface="Wingdings" pitchFamily="2" charset="2"/>
              <a:buChar char="§"/>
              <a:defRPr/>
            </a:pPr>
            <a:endParaRPr lang="lv-LV" sz="2000" dirty="0" smtClean="0">
              <a:latin typeface="Arial" pitchFamily="34" charset="0"/>
              <a:cs typeface="Arial" pitchFamily="34" charset="0"/>
            </a:endParaRPr>
          </a:p>
          <a:p>
            <a:pPr marL="88900" indent="-88900">
              <a:lnSpc>
                <a:spcPct val="90000"/>
              </a:lnSpc>
              <a:buFont typeface="Wingdings" pitchFamily="2" charset="2"/>
              <a:buChar char="§"/>
              <a:defRPr/>
            </a:pPr>
            <a:r>
              <a:rPr lang="lv-LV" sz="2000" dirty="0" smtClean="0">
                <a:latin typeface="Arial" pitchFamily="34" charset="0"/>
                <a:cs typeface="Arial" pitchFamily="34" charset="0"/>
              </a:rPr>
              <a:t>Visiem reakcijas produktiem ir viens sākuma, bet atšķirīgs </a:t>
            </a:r>
            <a:r>
              <a:rPr lang="lv-LV" sz="2000" dirty="0" err="1" smtClean="0">
                <a:latin typeface="Arial" pitchFamily="34" charset="0"/>
                <a:cs typeface="Arial" pitchFamily="34" charset="0"/>
              </a:rPr>
              <a:t>terminācijas</a:t>
            </a:r>
            <a:r>
              <a:rPr lang="lv-LV" sz="2000" dirty="0" smtClean="0">
                <a:latin typeface="Arial" pitchFamily="34" charset="0"/>
                <a:cs typeface="Arial" pitchFamily="34" charset="0"/>
              </a:rPr>
              <a:t> punkts. </a:t>
            </a:r>
          </a:p>
          <a:p>
            <a:pPr marL="0" indent="0">
              <a:lnSpc>
                <a:spcPct val="90000"/>
              </a:lnSpc>
              <a:buFont typeface="Arial" charset="0"/>
              <a:buNone/>
              <a:defRPr/>
            </a:pPr>
            <a:endParaRPr lang="lv-LV" sz="2000" dirty="0" smtClean="0">
              <a:latin typeface="Arial" pitchFamily="34" charset="0"/>
              <a:cs typeface="Arial" pitchFamily="34" charset="0"/>
            </a:endParaRPr>
          </a:p>
          <a:p>
            <a:pPr marL="88900" indent="-88900">
              <a:lnSpc>
                <a:spcPct val="90000"/>
              </a:lnSpc>
              <a:buFont typeface="Wingdings" pitchFamily="2" charset="2"/>
              <a:buChar char="§"/>
              <a:defRPr/>
            </a:pPr>
            <a:endParaRPr lang="lv-LV" sz="2000" dirty="0" smtClean="0">
              <a:latin typeface="Arial" pitchFamily="34" charset="0"/>
              <a:cs typeface="Arial" pitchFamily="34" charset="0"/>
            </a:endParaRPr>
          </a:p>
        </p:txBody>
      </p:sp>
      <p:pic>
        <p:nvPicPr>
          <p:cNvPr id="20483" name="Picture 8" descr="deoxy"/>
          <p:cNvPicPr>
            <a:picLocks noGrp="1" noChangeAspect="1" noChangeArrowheads="1"/>
          </p:cNvPicPr>
          <p:nvPr>
            <p:ph sz="quarter" idx="2"/>
          </p:nvPr>
        </p:nvPicPr>
        <p:blipFill>
          <a:blip r:embed="rId3" cstate="print"/>
          <a:srcRect/>
          <a:stretch>
            <a:fillRect/>
          </a:stretch>
        </p:blipFill>
        <p:spPr>
          <a:xfrm>
            <a:off x="714375" y="2528888"/>
            <a:ext cx="3768725" cy="2185987"/>
          </a:xfrm>
          <a:noFill/>
        </p:spPr>
      </p:pic>
      <p:sp>
        <p:nvSpPr>
          <p:cNvPr id="20484" name="Text Box 6"/>
          <p:cNvSpPr txBox="1">
            <a:spLocks noChangeArrowheads="1"/>
          </p:cNvSpPr>
          <p:nvPr/>
        </p:nvSpPr>
        <p:spPr bwMode="auto">
          <a:xfrm>
            <a:off x="500063" y="1720850"/>
            <a:ext cx="8356600" cy="708025"/>
          </a:xfrm>
          <a:prstGeom prst="rect">
            <a:avLst/>
          </a:prstGeom>
          <a:noFill/>
          <a:ln w="9525">
            <a:noFill/>
            <a:miter lim="800000"/>
            <a:headEnd/>
            <a:tailEnd/>
          </a:ln>
        </p:spPr>
        <p:txBody>
          <a:bodyPr>
            <a:spAutoFit/>
          </a:bodyPr>
          <a:lstStyle/>
          <a:p>
            <a:pPr>
              <a:spcBef>
                <a:spcPct val="50000"/>
              </a:spcBef>
            </a:pPr>
            <a:r>
              <a:rPr lang="lv-LV" sz="2000"/>
              <a:t>Didezoksinukleotīdam nevar pievienot nākamo nukleotīdu, DNS ķēdes sintēze tiek pārtraukta.</a:t>
            </a:r>
          </a:p>
        </p:txBody>
      </p:sp>
      <p:pic>
        <p:nvPicPr>
          <p:cNvPr id="20485" name="Picture 12" descr="dideoxy"/>
          <p:cNvPicPr>
            <a:picLocks noGrp="1" noChangeAspect="1" noChangeArrowheads="1"/>
          </p:cNvPicPr>
          <p:nvPr>
            <p:ph sz="quarter" idx="3"/>
          </p:nvPr>
        </p:nvPicPr>
        <p:blipFill>
          <a:blip r:embed="rId4" cstate="print"/>
          <a:srcRect/>
          <a:stretch>
            <a:fillRect/>
          </a:stretch>
        </p:blipFill>
        <p:spPr>
          <a:xfrm>
            <a:off x="4705350" y="2514600"/>
            <a:ext cx="3771900" cy="2187575"/>
          </a:xfrm>
          <a:noFill/>
        </p:spPr>
      </p:pic>
      <p:sp>
        <p:nvSpPr>
          <p:cNvPr id="20486" name="Title 1"/>
          <p:cNvSpPr>
            <a:spLocks/>
          </p:cNvSpPr>
          <p:nvPr/>
        </p:nvSpPr>
        <p:spPr bwMode="auto">
          <a:xfrm>
            <a:off x="357188" y="0"/>
            <a:ext cx="8229600" cy="1143000"/>
          </a:xfrm>
          <a:prstGeom prst="rect">
            <a:avLst/>
          </a:prstGeom>
          <a:noFill/>
          <a:ln w="9525">
            <a:noFill/>
            <a:miter lim="800000"/>
            <a:headEnd/>
            <a:tailEnd/>
          </a:ln>
        </p:spPr>
        <p:txBody>
          <a:bodyPr anchor="ctr"/>
          <a:lstStyle/>
          <a:p>
            <a:r>
              <a:rPr lang="lv-LV" sz="3200"/>
              <a:t>Sengera metode</a:t>
            </a:r>
          </a:p>
        </p:txBody>
      </p:sp>
      <p:sp>
        <p:nvSpPr>
          <p:cNvPr id="20487" name="Rectangle 9"/>
          <p:cNvSpPr>
            <a:spLocks/>
          </p:cNvSpPr>
          <p:nvPr/>
        </p:nvSpPr>
        <p:spPr bwMode="auto">
          <a:xfrm>
            <a:off x="468313" y="1271588"/>
            <a:ext cx="8229600" cy="460375"/>
          </a:xfrm>
          <a:prstGeom prst="rect">
            <a:avLst/>
          </a:prstGeom>
          <a:noFill/>
          <a:ln w="9525">
            <a:noFill/>
            <a:miter lim="800000"/>
            <a:headEnd/>
            <a:tailEnd/>
          </a:ln>
        </p:spPr>
        <p:txBody>
          <a:bodyPr/>
          <a:lstStyle/>
          <a:p>
            <a:pPr marL="342900" indent="-342900" eaLnBrk="0" hangingPunct="0">
              <a:spcBef>
                <a:spcPct val="20000"/>
              </a:spcBef>
              <a:buFont typeface="Arial" charset="0"/>
              <a:buNone/>
            </a:pPr>
            <a:r>
              <a:rPr lang="lv-LV" sz="2200"/>
              <a:t>1.PCR daļa </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3"/>
          <p:cNvSpPr>
            <a:spLocks noGrp="1"/>
          </p:cNvSpPr>
          <p:nvPr>
            <p:ph type="body" idx="1"/>
          </p:nvPr>
        </p:nvSpPr>
        <p:spPr>
          <a:xfrm>
            <a:off x="457200" y="1239838"/>
            <a:ext cx="8229600" cy="460375"/>
          </a:xfrm>
        </p:spPr>
        <p:txBody>
          <a:bodyPr/>
          <a:lstStyle/>
          <a:p>
            <a:pPr>
              <a:buFont typeface="Arial" charset="0"/>
              <a:buNone/>
            </a:pPr>
            <a:r>
              <a:rPr lang="lv-LV" sz="2200" smtClean="0">
                <a:latin typeface="Arial" charset="0"/>
              </a:rPr>
              <a:t>1.PCR daļa </a:t>
            </a:r>
          </a:p>
        </p:txBody>
      </p:sp>
      <p:sp>
        <p:nvSpPr>
          <p:cNvPr id="19459" name="Text Box 4"/>
          <p:cNvSpPr txBox="1">
            <a:spLocks noChangeArrowheads="1"/>
          </p:cNvSpPr>
          <p:nvPr/>
        </p:nvSpPr>
        <p:spPr bwMode="auto">
          <a:xfrm>
            <a:off x="468313" y="2060575"/>
            <a:ext cx="5472112" cy="2462213"/>
          </a:xfrm>
          <a:prstGeom prst="rect">
            <a:avLst/>
          </a:prstGeom>
          <a:noFill/>
          <a:ln w="9525">
            <a:noFill/>
            <a:miter lim="800000"/>
            <a:headEnd/>
            <a:tailEnd/>
          </a:ln>
        </p:spPr>
        <p:txBody>
          <a:bodyPr>
            <a:spAutoFit/>
          </a:bodyPr>
          <a:lstStyle/>
          <a:p>
            <a:pPr>
              <a:spcBef>
                <a:spcPct val="50000"/>
              </a:spcBef>
            </a:pPr>
            <a:r>
              <a:rPr lang="lv-LV" sz="2200" u="sng" dirty="0"/>
              <a:t>Reakcijas maisījums</a:t>
            </a:r>
            <a:r>
              <a:rPr lang="lv-LV" sz="2200" dirty="0"/>
              <a:t>:</a:t>
            </a:r>
          </a:p>
          <a:p>
            <a:pPr>
              <a:spcBef>
                <a:spcPct val="50000"/>
              </a:spcBef>
            </a:pPr>
            <a:r>
              <a:rPr lang="lv-LV" sz="2000" dirty="0" err="1"/>
              <a:t>Buferšķīdums</a:t>
            </a:r>
            <a:endParaRPr lang="lv-LV" sz="2000" dirty="0"/>
          </a:p>
          <a:p>
            <a:pPr>
              <a:spcBef>
                <a:spcPct val="50000"/>
              </a:spcBef>
            </a:pPr>
            <a:r>
              <a:rPr lang="lv-LV" sz="2000" dirty="0" err="1"/>
              <a:t>BigDye</a:t>
            </a:r>
            <a:r>
              <a:rPr lang="lv-LV" sz="2000" dirty="0"/>
              <a:t> </a:t>
            </a:r>
            <a:r>
              <a:rPr lang="lv-LV" sz="2000" b="1" dirty="0">
                <a:cs typeface="Arial" charset="0"/>
              </a:rPr>
              <a:t>→ </a:t>
            </a:r>
            <a:r>
              <a:rPr lang="lv-LV" sz="2000" dirty="0" err="1">
                <a:cs typeface="Arial" charset="0"/>
              </a:rPr>
              <a:t>dNTP</a:t>
            </a:r>
            <a:r>
              <a:rPr lang="lv-LV" sz="2000" dirty="0">
                <a:cs typeface="Arial" charset="0"/>
              </a:rPr>
              <a:t>; </a:t>
            </a:r>
            <a:r>
              <a:rPr lang="lv-LV" sz="2000" dirty="0" err="1">
                <a:cs typeface="Arial" charset="0"/>
              </a:rPr>
              <a:t>ddNTP</a:t>
            </a:r>
            <a:r>
              <a:rPr lang="lv-LV" sz="2000" b="1" dirty="0">
                <a:solidFill>
                  <a:srgbClr val="A50021"/>
                </a:solidFill>
                <a:cs typeface="Arial" charset="0"/>
              </a:rPr>
              <a:t>**</a:t>
            </a:r>
            <a:r>
              <a:rPr lang="lv-LV" sz="2000" dirty="0">
                <a:cs typeface="Arial" charset="0"/>
              </a:rPr>
              <a:t>; </a:t>
            </a:r>
            <a:r>
              <a:rPr lang="lv-LV" sz="2000" dirty="0" err="1">
                <a:cs typeface="Arial" charset="0"/>
              </a:rPr>
              <a:t>praimeris</a:t>
            </a:r>
            <a:endParaRPr lang="lv-LV" sz="2000" dirty="0">
              <a:cs typeface="Arial" charset="0"/>
            </a:endParaRPr>
          </a:p>
          <a:p>
            <a:pPr>
              <a:spcBef>
                <a:spcPct val="50000"/>
              </a:spcBef>
            </a:pPr>
            <a:r>
              <a:rPr lang="lv-LV" sz="2000" dirty="0" err="1" smtClean="0">
                <a:cs typeface="Arial" charset="0"/>
              </a:rPr>
              <a:t>Polimerāze</a:t>
            </a:r>
            <a:r>
              <a:rPr lang="lv-LV" sz="2000" dirty="0" smtClean="0">
                <a:cs typeface="Arial" charset="0"/>
              </a:rPr>
              <a:t> (modificēta)</a:t>
            </a:r>
            <a:endParaRPr lang="lv-LV" sz="2000" dirty="0">
              <a:cs typeface="Arial" charset="0"/>
            </a:endParaRPr>
          </a:p>
          <a:p>
            <a:pPr>
              <a:spcBef>
                <a:spcPct val="50000"/>
              </a:spcBef>
            </a:pPr>
            <a:endParaRPr lang="lv-LV" sz="800" dirty="0">
              <a:cs typeface="Arial" charset="0"/>
            </a:endParaRPr>
          </a:p>
          <a:p>
            <a:pPr>
              <a:spcBef>
                <a:spcPct val="50000"/>
              </a:spcBef>
            </a:pPr>
            <a:r>
              <a:rPr lang="lv-LV" sz="2000" dirty="0">
                <a:cs typeface="Arial" charset="0"/>
              </a:rPr>
              <a:t>DNS - attīrīta</a:t>
            </a:r>
          </a:p>
        </p:txBody>
      </p:sp>
      <p:sp>
        <p:nvSpPr>
          <p:cNvPr id="19460" name="Text Box 5"/>
          <p:cNvSpPr txBox="1">
            <a:spLocks noChangeArrowheads="1"/>
          </p:cNvSpPr>
          <p:nvPr/>
        </p:nvSpPr>
        <p:spPr bwMode="auto">
          <a:xfrm>
            <a:off x="179388" y="5214938"/>
            <a:ext cx="8964612" cy="1477962"/>
          </a:xfrm>
          <a:prstGeom prst="rect">
            <a:avLst/>
          </a:prstGeom>
          <a:noFill/>
          <a:ln w="9525">
            <a:noFill/>
            <a:miter lim="800000"/>
            <a:headEnd/>
            <a:tailEnd/>
          </a:ln>
        </p:spPr>
        <p:txBody>
          <a:bodyPr>
            <a:spAutoFit/>
          </a:bodyPr>
          <a:lstStyle/>
          <a:p>
            <a:r>
              <a:rPr lang="lv-LV" sz="1800"/>
              <a:t>Polimerāze - bez eksonukleāzes aktivitātes; </a:t>
            </a:r>
          </a:p>
          <a:p>
            <a:r>
              <a:rPr lang="lv-LV" sz="1800"/>
              <a:t>	    - ar augstu toleranci pret modificētiem nukleotīdiem. </a:t>
            </a:r>
          </a:p>
          <a:p>
            <a:r>
              <a:rPr lang="lv-LV" sz="1800"/>
              <a:t>Piemēram:   Klenova fragments</a:t>
            </a:r>
          </a:p>
          <a:p>
            <a:r>
              <a:rPr lang="lv-LV" sz="1800"/>
              <a:t>	      Modificēta T7 bakteriofāga DNS polimerāze (sekvenāze)</a:t>
            </a:r>
          </a:p>
          <a:p>
            <a:r>
              <a:rPr lang="lv-LV" sz="1800"/>
              <a:t>	      Šobrīd – modificētas </a:t>
            </a:r>
            <a:r>
              <a:rPr lang="lv-LV" sz="1800" i="1"/>
              <a:t>Taq</a:t>
            </a:r>
            <a:r>
              <a:rPr lang="lv-LV" sz="1800"/>
              <a:t> polimerāzes formas</a:t>
            </a:r>
          </a:p>
        </p:txBody>
      </p:sp>
      <p:pic>
        <p:nvPicPr>
          <p:cNvPr id="19461" name="Picture 7"/>
          <p:cNvPicPr>
            <a:picLocks noChangeAspect="1" noChangeArrowheads="1"/>
          </p:cNvPicPr>
          <p:nvPr/>
        </p:nvPicPr>
        <p:blipFill>
          <a:blip r:embed="rId3" cstate="print"/>
          <a:srcRect l="10944" t="1297" r="10945" b="1297"/>
          <a:stretch>
            <a:fillRect/>
          </a:stretch>
        </p:blipFill>
        <p:spPr bwMode="auto">
          <a:xfrm>
            <a:off x="5981700" y="1285875"/>
            <a:ext cx="2519363" cy="2355850"/>
          </a:xfrm>
          <a:prstGeom prst="rect">
            <a:avLst/>
          </a:prstGeom>
          <a:noFill/>
          <a:ln w="9525">
            <a:noFill/>
            <a:miter lim="800000"/>
            <a:headEnd/>
            <a:tailEnd/>
          </a:ln>
        </p:spPr>
      </p:pic>
      <p:sp>
        <p:nvSpPr>
          <p:cNvPr id="19462" name="Title 1"/>
          <p:cNvSpPr>
            <a:spLocks/>
          </p:cNvSpPr>
          <p:nvPr/>
        </p:nvSpPr>
        <p:spPr bwMode="auto">
          <a:xfrm>
            <a:off x="457200" y="0"/>
            <a:ext cx="8229600" cy="1143000"/>
          </a:xfrm>
          <a:prstGeom prst="rect">
            <a:avLst/>
          </a:prstGeom>
          <a:noFill/>
          <a:ln w="9525">
            <a:noFill/>
            <a:miter lim="800000"/>
            <a:headEnd/>
            <a:tailEnd/>
          </a:ln>
        </p:spPr>
        <p:txBody>
          <a:bodyPr anchor="ctr"/>
          <a:lstStyle/>
          <a:p>
            <a:r>
              <a:rPr lang="lv-LV" sz="3200"/>
              <a:t>Sengera metode</a:t>
            </a:r>
          </a:p>
        </p:txBody>
      </p:sp>
      <p:pic>
        <p:nvPicPr>
          <p:cNvPr id="19463" name="Picture 72"/>
          <p:cNvPicPr>
            <a:picLocks noChangeAspect="1" noChangeArrowheads="1"/>
          </p:cNvPicPr>
          <p:nvPr/>
        </p:nvPicPr>
        <p:blipFill>
          <a:blip r:embed="rId4" cstate="print"/>
          <a:srcRect/>
          <a:stretch>
            <a:fillRect/>
          </a:stretch>
        </p:blipFill>
        <p:spPr bwMode="auto">
          <a:xfrm>
            <a:off x="5205413" y="3786188"/>
            <a:ext cx="3795712" cy="14001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8"/>
          <p:cNvPicPr>
            <a:picLocks noGrp="1" noChangeAspect="1" noChangeArrowheads="1"/>
          </p:cNvPicPr>
          <p:nvPr>
            <p:ph sz="quarter" idx="2"/>
          </p:nvPr>
        </p:nvPicPr>
        <p:blipFill>
          <a:blip r:embed="rId3" cstate="print"/>
          <a:srcRect/>
          <a:stretch>
            <a:fillRect/>
          </a:stretch>
        </p:blipFill>
        <p:spPr>
          <a:xfrm>
            <a:off x="685800" y="3563938"/>
            <a:ext cx="4248150" cy="1358900"/>
          </a:xfrm>
          <a:noFill/>
        </p:spPr>
      </p:pic>
      <p:sp>
        <p:nvSpPr>
          <p:cNvPr id="21507" name="Text Box 41"/>
          <p:cNvSpPr txBox="1">
            <a:spLocks noChangeArrowheads="1"/>
          </p:cNvSpPr>
          <p:nvPr/>
        </p:nvSpPr>
        <p:spPr bwMode="auto">
          <a:xfrm>
            <a:off x="500063" y="1935163"/>
            <a:ext cx="7961312" cy="708025"/>
          </a:xfrm>
          <a:prstGeom prst="rect">
            <a:avLst/>
          </a:prstGeom>
          <a:noFill/>
          <a:ln w="9525">
            <a:noFill/>
            <a:miter lim="800000"/>
            <a:headEnd/>
            <a:tailEnd/>
          </a:ln>
        </p:spPr>
        <p:txBody>
          <a:bodyPr>
            <a:spAutoFit/>
          </a:bodyPr>
          <a:lstStyle/>
          <a:p>
            <a:pPr>
              <a:spcBef>
                <a:spcPct val="50000"/>
              </a:spcBef>
            </a:pPr>
            <a:r>
              <a:rPr lang="lv-LV" sz="2000"/>
              <a:t>PCR rezultātā tiek iegūti dažāda garuma produkti, kas ir radioaktīvi vai fluoriscenti iezīmēti</a:t>
            </a:r>
            <a:endParaRPr lang="en-US" sz="2000"/>
          </a:p>
        </p:txBody>
      </p:sp>
      <p:sp>
        <p:nvSpPr>
          <p:cNvPr id="21508" name="Title 1"/>
          <p:cNvSpPr>
            <a:spLocks/>
          </p:cNvSpPr>
          <p:nvPr/>
        </p:nvSpPr>
        <p:spPr bwMode="auto">
          <a:xfrm>
            <a:off x="457200" y="0"/>
            <a:ext cx="8229600" cy="1143000"/>
          </a:xfrm>
          <a:prstGeom prst="rect">
            <a:avLst/>
          </a:prstGeom>
          <a:noFill/>
          <a:ln w="9525">
            <a:noFill/>
            <a:miter lim="800000"/>
            <a:headEnd/>
            <a:tailEnd/>
          </a:ln>
        </p:spPr>
        <p:txBody>
          <a:bodyPr anchor="ctr"/>
          <a:lstStyle/>
          <a:p>
            <a:r>
              <a:rPr lang="lv-LV" sz="3200"/>
              <a:t>Sengera metode</a:t>
            </a:r>
          </a:p>
        </p:txBody>
      </p:sp>
      <p:sp>
        <p:nvSpPr>
          <p:cNvPr id="21509" name="Rectangle 9"/>
          <p:cNvSpPr>
            <a:spLocks/>
          </p:cNvSpPr>
          <p:nvPr/>
        </p:nvSpPr>
        <p:spPr bwMode="auto">
          <a:xfrm>
            <a:off x="468313" y="1436688"/>
            <a:ext cx="7675562" cy="460375"/>
          </a:xfrm>
          <a:prstGeom prst="rect">
            <a:avLst/>
          </a:prstGeom>
          <a:noFill/>
          <a:ln w="9525">
            <a:noFill/>
            <a:miter lim="800000"/>
            <a:headEnd/>
            <a:tailEnd/>
          </a:ln>
        </p:spPr>
        <p:txBody>
          <a:bodyPr/>
          <a:lstStyle/>
          <a:p>
            <a:pPr marL="342900" indent="-342900" eaLnBrk="0" hangingPunct="0">
              <a:spcBef>
                <a:spcPct val="20000"/>
              </a:spcBef>
              <a:buFont typeface="Arial" charset="0"/>
              <a:buNone/>
            </a:pPr>
            <a:r>
              <a:rPr lang="lv-LV" sz="2200"/>
              <a:t>1.PCR daļa </a:t>
            </a:r>
          </a:p>
        </p:txBody>
      </p:sp>
      <p:sp>
        <p:nvSpPr>
          <p:cNvPr id="21510" name="AutoShape 16"/>
          <p:cNvSpPr>
            <a:spLocks noChangeAspect="1" noChangeArrowheads="1"/>
          </p:cNvSpPr>
          <p:nvPr/>
        </p:nvSpPr>
        <p:spPr bwMode="auto">
          <a:xfrm>
            <a:off x="682625" y="3509963"/>
            <a:ext cx="4246563" cy="1358900"/>
          </a:xfrm>
          <a:prstGeom prst="rect">
            <a:avLst/>
          </a:prstGeom>
          <a:noFill/>
          <a:ln w="9525">
            <a:noFill/>
            <a:miter lim="800000"/>
            <a:headEnd/>
            <a:tailEnd/>
          </a:ln>
        </p:spPr>
        <p:txBody>
          <a:bodyPr/>
          <a:lstStyle/>
          <a:p>
            <a:endParaRPr lang="lv-LV"/>
          </a:p>
        </p:txBody>
      </p:sp>
      <p:sp>
        <p:nvSpPr>
          <p:cNvPr id="21511" name="Text Box 16"/>
          <p:cNvSpPr txBox="1">
            <a:spLocks noChangeArrowheads="1"/>
          </p:cNvSpPr>
          <p:nvPr/>
        </p:nvSpPr>
        <p:spPr bwMode="auto">
          <a:xfrm>
            <a:off x="719138" y="3063875"/>
            <a:ext cx="5616575" cy="366713"/>
          </a:xfrm>
          <a:prstGeom prst="rect">
            <a:avLst/>
          </a:prstGeom>
          <a:noFill/>
          <a:ln w="9525">
            <a:noFill/>
            <a:miter lim="800000"/>
            <a:headEnd/>
            <a:tailEnd/>
          </a:ln>
        </p:spPr>
        <p:txBody>
          <a:bodyPr>
            <a:spAutoFit/>
          </a:bodyPr>
          <a:lstStyle/>
          <a:p>
            <a:pPr>
              <a:spcBef>
                <a:spcPct val="50000"/>
              </a:spcBef>
            </a:pPr>
            <a:r>
              <a:rPr lang="lv-LV" sz="1800" b="1">
                <a:latin typeface="Courier New" pitchFamily="49" charset="0"/>
              </a:rPr>
              <a:t>5’–TACG...GTTAC GAACTAGAAGTACCG-3’</a:t>
            </a:r>
          </a:p>
        </p:txBody>
      </p:sp>
      <p:pic>
        <p:nvPicPr>
          <p:cNvPr id="21512" name="Picture 17"/>
          <p:cNvPicPr>
            <a:picLocks noChangeAspect="1" noChangeArrowheads="1"/>
          </p:cNvPicPr>
          <p:nvPr/>
        </p:nvPicPr>
        <p:blipFill>
          <a:blip r:embed="rId4" cstate="print"/>
          <a:srcRect/>
          <a:stretch>
            <a:fillRect/>
          </a:stretch>
        </p:blipFill>
        <p:spPr bwMode="auto">
          <a:xfrm>
            <a:off x="4887913" y="3551238"/>
            <a:ext cx="4143375" cy="782637"/>
          </a:xfrm>
          <a:prstGeom prst="rect">
            <a:avLst/>
          </a:prstGeom>
          <a:noFill/>
          <a:ln w="9525">
            <a:noFill/>
            <a:miter lim="800000"/>
            <a:headEnd/>
            <a:tailEnd/>
          </a:ln>
        </p:spPr>
      </p:pic>
      <p:pic>
        <p:nvPicPr>
          <p:cNvPr id="21513" name="Picture 18"/>
          <p:cNvPicPr>
            <a:picLocks noChangeAspect="1" noChangeArrowheads="1"/>
          </p:cNvPicPr>
          <p:nvPr/>
        </p:nvPicPr>
        <p:blipFill>
          <a:blip r:embed="rId5" cstate="print"/>
          <a:srcRect/>
          <a:stretch>
            <a:fillRect/>
          </a:stretch>
        </p:blipFill>
        <p:spPr bwMode="auto">
          <a:xfrm>
            <a:off x="4706938" y="5059363"/>
            <a:ext cx="4286250" cy="561975"/>
          </a:xfrm>
          <a:prstGeom prst="rect">
            <a:avLst/>
          </a:prstGeom>
          <a:noFill/>
          <a:ln w="9525">
            <a:noFill/>
            <a:miter lim="800000"/>
            <a:headEnd/>
            <a:tailEnd/>
          </a:ln>
        </p:spPr>
      </p:pic>
      <p:pic>
        <p:nvPicPr>
          <p:cNvPr id="21514" name="Picture 19"/>
          <p:cNvPicPr>
            <a:picLocks noChangeAspect="1" noChangeArrowheads="1"/>
          </p:cNvPicPr>
          <p:nvPr/>
        </p:nvPicPr>
        <p:blipFill>
          <a:blip r:embed="rId6" cstate="print"/>
          <a:srcRect/>
          <a:stretch>
            <a:fillRect/>
          </a:stretch>
        </p:blipFill>
        <p:spPr bwMode="auto">
          <a:xfrm>
            <a:off x="642938" y="5064125"/>
            <a:ext cx="4714875" cy="15081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3" cstate="print"/>
          <a:srcRect l="5556" t="5208" r="2777" b="10417"/>
          <a:stretch>
            <a:fillRect/>
          </a:stretch>
        </p:blipFill>
        <p:spPr bwMode="auto">
          <a:xfrm>
            <a:off x="468313" y="1785938"/>
            <a:ext cx="4016375" cy="4929187"/>
          </a:xfrm>
          <a:prstGeom prst="rect">
            <a:avLst/>
          </a:prstGeom>
          <a:noFill/>
          <a:ln w="9525">
            <a:noFill/>
            <a:miter lim="800000"/>
            <a:headEnd/>
            <a:tailEnd/>
          </a:ln>
        </p:spPr>
      </p:pic>
      <p:pic>
        <p:nvPicPr>
          <p:cNvPr id="22531" name="Picture 3"/>
          <p:cNvPicPr>
            <a:picLocks noChangeAspect="1" noChangeArrowheads="1"/>
          </p:cNvPicPr>
          <p:nvPr/>
        </p:nvPicPr>
        <p:blipFill>
          <a:blip r:embed="rId4" cstate="print"/>
          <a:srcRect/>
          <a:stretch>
            <a:fillRect/>
          </a:stretch>
        </p:blipFill>
        <p:spPr bwMode="auto">
          <a:xfrm>
            <a:off x="4897438" y="2081213"/>
            <a:ext cx="3817937" cy="355600"/>
          </a:xfrm>
          <a:prstGeom prst="rect">
            <a:avLst/>
          </a:prstGeom>
          <a:noFill/>
          <a:ln w="9525">
            <a:noFill/>
            <a:miter lim="800000"/>
            <a:headEnd/>
            <a:tailEnd/>
          </a:ln>
        </p:spPr>
      </p:pic>
      <p:pic>
        <p:nvPicPr>
          <p:cNvPr id="22532" name="Picture 4"/>
          <p:cNvPicPr>
            <a:picLocks noChangeAspect="1" noChangeArrowheads="1"/>
          </p:cNvPicPr>
          <p:nvPr/>
        </p:nvPicPr>
        <p:blipFill>
          <a:blip r:embed="rId5" cstate="print"/>
          <a:srcRect/>
          <a:stretch>
            <a:fillRect/>
          </a:stretch>
        </p:blipFill>
        <p:spPr bwMode="auto">
          <a:xfrm>
            <a:off x="5572125" y="5143500"/>
            <a:ext cx="2757488" cy="1362075"/>
          </a:xfrm>
          <a:prstGeom prst="rect">
            <a:avLst/>
          </a:prstGeom>
          <a:noFill/>
          <a:ln w="9525">
            <a:noFill/>
            <a:miter lim="800000"/>
            <a:headEnd/>
            <a:tailEnd/>
          </a:ln>
        </p:spPr>
      </p:pic>
      <p:pic>
        <p:nvPicPr>
          <p:cNvPr id="22533" name="Picture 5"/>
          <p:cNvPicPr>
            <a:picLocks noChangeAspect="1" noChangeArrowheads="1"/>
          </p:cNvPicPr>
          <p:nvPr/>
        </p:nvPicPr>
        <p:blipFill>
          <a:blip r:embed="rId6" cstate="print"/>
          <a:srcRect/>
          <a:stretch>
            <a:fillRect/>
          </a:stretch>
        </p:blipFill>
        <p:spPr bwMode="auto">
          <a:xfrm>
            <a:off x="5500688" y="3429000"/>
            <a:ext cx="3054350" cy="1501775"/>
          </a:xfrm>
          <a:prstGeom prst="rect">
            <a:avLst/>
          </a:prstGeom>
          <a:noFill/>
          <a:ln w="9525">
            <a:noFill/>
            <a:miter lim="800000"/>
            <a:headEnd/>
            <a:tailEnd/>
          </a:ln>
        </p:spPr>
      </p:pic>
      <p:sp>
        <p:nvSpPr>
          <p:cNvPr id="22534" name="Title 1"/>
          <p:cNvSpPr>
            <a:spLocks/>
          </p:cNvSpPr>
          <p:nvPr/>
        </p:nvSpPr>
        <p:spPr bwMode="auto">
          <a:xfrm>
            <a:off x="457200" y="0"/>
            <a:ext cx="8229600" cy="1143000"/>
          </a:xfrm>
          <a:prstGeom prst="rect">
            <a:avLst/>
          </a:prstGeom>
          <a:noFill/>
          <a:ln w="9525">
            <a:noFill/>
            <a:miter lim="800000"/>
            <a:headEnd/>
            <a:tailEnd/>
          </a:ln>
        </p:spPr>
        <p:txBody>
          <a:bodyPr anchor="ctr"/>
          <a:lstStyle/>
          <a:p>
            <a:r>
              <a:rPr lang="lv-LV" sz="3200"/>
              <a:t>Sengera metode</a:t>
            </a:r>
          </a:p>
        </p:txBody>
      </p:sp>
      <p:sp>
        <p:nvSpPr>
          <p:cNvPr id="22535" name="TextBox 44"/>
          <p:cNvSpPr txBox="1">
            <a:spLocks noChangeArrowheads="1"/>
          </p:cNvSpPr>
          <p:nvPr/>
        </p:nvSpPr>
        <p:spPr bwMode="auto">
          <a:xfrm>
            <a:off x="500063" y="1212850"/>
            <a:ext cx="6929437" cy="430213"/>
          </a:xfrm>
          <a:prstGeom prst="rect">
            <a:avLst/>
          </a:prstGeom>
          <a:noFill/>
          <a:ln w="9525">
            <a:noFill/>
            <a:miter lim="800000"/>
            <a:headEnd/>
            <a:tailEnd/>
          </a:ln>
        </p:spPr>
        <p:txBody>
          <a:bodyPr>
            <a:spAutoFit/>
          </a:bodyPr>
          <a:lstStyle/>
          <a:p>
            <a:r>
              <a:rPr lang="lv-LV" sz="2200"/>
              <a:t>Fragmentu iezīmēšana - radiaktīva</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p:cNvSpPr>
          <p:nvPr/>
        </p:nvSpPr>
        <p:spPr bwMode="auto">
          <a:xfrm>
            <a:off x="457200" y="0"/>
            <a:ext cx="8229600" cy="1143000"/>
          </a:xfrm>
          <a:prstGeom prst="rect">
            <a:avLst/>
          </a:prstGeom>
          <a:noFill/>
          <a:ln w="9525">
            <a:noFill/>
            <a:miter lim="800000"/>
            <a:headEnd/>
            <a:tailEnd/>
          </a:ln>
        </p:spPr>
        <p:txBody>
          <a:bodyPr anchor="ctr"/>
          <a:lstStyle/>
          <a:p>
            <a:r>
              <a:rPr lang="lv-LV" sz="3200"/>
              <a:t>Sengera metode</a:t>
            </a:r>
          </a:p>
        </p:txBody>
      </p:sp>
      <p:pic>
        <p:nvPicPr>
          <p:cNvPr id="23555" name="Picture 3"/>
          <p:cNvPicPr>
            <a:picLocks noChangeAspect="1" noChangeArrowheads="1"/>
          </p:cNvPicPr>
          <p:nvPr/>
        </p:nvPicPr>
        <p:blipFill>
          <a:blip r:embed="rId2" cstate="print"/>
          <a:srcRect/>
          <a:stretch>
            <a:fillRect/>
          </a:stretch>
        </p:blipFill>
        <p:spPr bwMode="auto">
          <a:xfrm>
            <a:off x="2571750" y="1614488"/>
            <a:ext cx="4214813" cy="2386012"/>
          </a:xfrm>
          <a:prstGeom prst="rect">
            <a:avLst/>
          </a:prstGeom>
          <a:noFill/>
          <a:ln w="9525">
            <a:noFill/>
            <a:miter lim="800000"/>
            <a:headEnd/>
            <a:tailEnd/>
          </a:ln>
        </p:spPr>
      </p:pic>
      <p:sp>
        <p:nvSpPr>
          <p:cNvPr id="23556" name="TextBox 9"/>
          <p:cNvSpPr txBox="1">
            <a:spLocks noChangeArrowheads="1"/>
          </p:cNvSpPr>
          <p:nvPr/>
        </p:nvSpPr>
        <p:spPr bwMode="auto">
          <a:xfrm>
            <a:off x="2786063" y="1895475"/>
            <a:ext cx="1428750" cy="461963"/>
          </a:xfrm>
          <a:prstGeom prst="rect">
            <a:avLst/>
          </a:prstGeom>
          <a:noFill/>
          <a:ln w="9525">
            <a:noFill/>
            <a:miter lim="800000"/>
            <a:headEnd/>
            <a:tailEnd/>
          </a:ln>
        </p:spPr>
        <p:txBody>
          <a:bodyPr>
            <a:spAutoFit/>
          </a:bodyPr>
          <a:lstStyle/>
          <a:p>
            <a:r>
              <a:rPr lang="lv-LV"/>
              <a:t>ddCTP</a:t>
            </a:r>
          </a:p>
        </p:txBody>
      </p:sp>
      <p:pic>
        <p:nvPicPr>
          <p:cNvPr id="23557" name="Picture 4"/>
          <p:cNvPicPr>
            <a:picLocks noChangeAspect="1" noChangeArrowheads="1"/>
          </p:cNvPicPr>
          <p:nvPr/>
        </p:nvPicPr>
        <p:blipFill>
          <a:blip r:embed="rId3" cstate="print"/>
          <a:srcRect/>
          <a:stretch>
            <a:fillRect/>
          </a:stretch>
        </p:blipFill>
        <p:spPr bwMode="auto">
          <a:xfrm>
            <a:off x="2500313" y="4041775"/>
            <a:ext cx="4214812" cy="2530475"/>
          </a:xfrm>
          <a:prstGeom prst="rect">
            <a:avLst/>
          </a:prstGeom>
          <a:noFill/>
          <a:ln w="9525">
            <a:noFill/>
            <a:miter lim="800000"/>
            <a:headEnd/>
            <a:tailEnd/>
          </a:ln>
        </p:spPr>
      </p:pic>
      <p:sp>
        <p:nvSpPr>
          <p:cNvPr id="23558" name="TextBox 11"/>
          <p:cNvSpPr txBox="1">
            <a:spLocks noChangeArrowheads="1"/>
          </p:cNvSpPr>
          <p:nvPr/>
        </p:nvSpPr>
        <p:spPr bwMode="auto">
          <a:xfrm>
            <a:off x="2844800" y="4252913"/>
            <a:ext cx="1500188" cy="461962"/>
          </a:xfrm>
          <a:prstGeom prst="rect">
            <a:avLst/>
          </a:prstGeom>
          <a:noFill/>
          <a:ln w="9525">
            <a:noFill/>
            <a:miter lim="800000"/>
            <a:headEnd/>
            <a:tailEnd/>
          </a:ln>
        </p:spPr>
        <p:txBody>
          <a:bodyPr>
            <a:spAutoFit/>
          </a:bodyPr>
          <a:lstStyle/>
          <a:p>
            <a:r>
              <a:rPr lang="lv-LV"/>
              <a:t>ddATP</a:t>
            </a:r>
          </a:p>
        </p:txBody>
      </p:sp>
      <p:sp>
        <p:nvSpPr>
          <p:cNvPr id="23559" name="TextBox 17"/>
          <p:cNvSpPr txBox="1">
            <a:spLocks noChangeArrowheads="1"/>
          </p:cNvSpPr>
          <p:nvPr/>
        </p:nvSpPr>
        <p:spPr bwMode="auto">
          <a:xfrm>
            <a:off x="500063" y="1212850"/>
            <a:ext cx="6929437" cy="430213"/>
          </a:xfrm>
          <a:prstGeom prst="rect">
            <a:avLst/>
          </a:prstGeom>
          <a:noFill/>
          <a:ln w="9525">
            <a:noFill/>
            <a:miter lim="800000"/>
            <a:headEnd/>
            <a:tailEnd/>
          </a:ln>
        </p:spPr>
        <p:txBody>
          <a:bodyPr>
            <a:spAutoFit/>
          </a:bodyPr>
          <a:lstStyle/>
          <a:p>
            <a:r>
              <a:rPr lang="lv-LV" sz="2200"/>
              <a:t>Fragmentu iezīmēšana - fluoriscenta</a:t>
            </a:r>
          </a:p>
        </p:txBody>
      </p:sp>
      <p:sp>
        <p:nvSpPr>
          <p:cNvPr id="19" name="Sun 18"/>
          <p:cNvSpPr/>
          <p:nvPr/>
        </p:nvSpPr>
        <p:spPr>
          <a:xfrm>
            <a:off x="6643688" y="1857375"/>
            <a:ext cx="785812" cy="714375"/>
          </a:xfrm>
          <a:prstGeom prst="sun">
            <a:avLst/>
          </a:prstGeom>
          <a:solidFill>
            <a:srgbClr val="0066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lv-LV"/>
          </a:p>
        </p:txBody>
      </p:sp>
      <p:sp>
        <p:nvSpPr>
          <p:cNvPr id="20" name="Sun 19"/>
          <p:cNvSpPr/>
          <p:nvPr/>
        </p:nvSpPr>
        <p:spPr>
          <a:xfrm>
            <a:off x="6143625" y="4000500"/>
            <a:ext cx="785813" cy="714375"/>
          </a:xfrm>
          <a:prstGeom prst="sun">
            <a:avLst/>
          </a:prstGeom>
          <a:solidFill>
            <a:srgbClr val="00CC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lv-LV"/>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1"/>
          <p:cNvSpPr>
            <a:spLocks noChangeArrowheads="1"/>
          </p:cNvSpPr>
          <p:nvPr/>
        </p:nvSpPr>
        <p:spPr bwMode="auto">
          <a:xfrm>
            <a:off x="428625" y="2357438"/>
            <a:ext cx="5000625" cy="4032250"/>
          </a:xfrm>
          <a:prstGeom prst="rect">
            <a:avLst/>
          </a:prstGeom>
          <a:solidFill>
            <a:schemeClr val="bg1">
              <a:lumMod val="95000"/>
            </a:schemeClr>
          </a:solidFill>
          <a:ln w="9525">
            <a:noFill/>
            <a:miter lim="800000"/>
            <a:headEnd/>
            <a:tailEnd/>
          </a:ln>
          <a:effectLst>
            <a:softEdge rad="127000"/>
          </a:effectLst>
        </p:spPr>
        <p:txBody>
          <a:bodyPr anchor="ctr">
            <a:spAutoFit/>
          </a:bodyPr>
          <a:lstStyle/>
          <a:p>
            <a:pPr eaLnBrk="0" hangingPunct="0">
              <a:defRPr/>
            </a:pPr>
            <a:r>
              <a:rPr lang="lv-LV" sz="1400" dirty="0"/>
              <a:t>   </a:t>
            </a:r>
            <a:r>
              <a:rPr lang="lv-LV" sz="1400" b="1" dirty="0"/>
              <a:t>14 </a:t>
            </a:r>
            <a:r>
              <a:rPr lang="lv-LV" sz="1400" b="1" dirty="0" err="1"/>
              <a:t>October</a:t>
            </a:r>
            <a:r>
              <a:rPr lang="lv-LV" sz="1400" b="1" dirty="0"/>
              <a:t> 1980</a:t>
            </a:r>
          </a:p>
          <a:p>
            <a:pPr eaLnBrk="0" hangingPunct="0">
              <a:defRPr/>
            </a:pPr>
            <a:endParaRPr lang="lv-LV" sz="1400" b="1" dirty="0"/>
          </a:p>
          <a:p>
            <a:pPr eaLnBrk="0" hangingPunct="0">
              <a:defRPr/>
            </a:pPr>
            <a:r>
              <a:rPr lang="lv-LV" sz="1400" u="sng" dirty="0" err="1">
                <a:solidFill>
                  <a:schemeClr val="tx1">
                    <a:lumMod val="95000"/>
                    <a:lumOff val="5000"/>
                  </a:schemeClr>
                </a:solidFill>
              </a:rPr>
              <a:t>The</a:t>
            </a:r>
            <a:r>
              <a:rPr lang="lv-LV" sz="1400" u="sng" dirty="0">
                <a:solidFill>
                  <a:schemeClr val="tx1">
                    <a:lumMod val="95000"/>
                    <a:lumOff val="5000"/>
                  </a:schemeClr>
                </a:solidFill>
              </a:rPr>
              <a:t> </a:t>
            </a:r>
            <a:r>
              <a:rPr lang="lv-LV" sz="1400" u="sng" dirty="0" err="1">
                <a:solidFill>
                  <a:schemeClr val="tx1">
                    <a:lumMod val="95000"/>
                    <a:lumOff val="5000"/>
                  </a:schemeClr>
                </a:solidFill>
              </a:rPr>
              <a:t>Royal</a:t>
            </a:r>
            <a:r>
              <a:rPr lang="lv-LV" sz="1400" u="sng" dirty="0">
                <a:solidFill>
                  <a:schemeClr val="tx1">
                    <a:lumMod val="95000"/>
                    <a:lumOff val="5000"/>
                  </a:schemeClr>
                </a:solidFill>
              </a:rPr>
              <a:t> </a:t>
            </a:r>
            <a:r>
              <a:rPr lang="lv-LV" sz="1400" u="sng" dirty="0" err="1">
                <a:solidFill>
                  <a:schemeClr val="tx1">
                    <a:lumMod val="95000"/>
                    <a:lumOff val="5000"/>
                  </a:schemeClr>
                </a:solidFill>
              </a:rPr>
              <a:t>Swedish</a:t>
            </a:r>
            <a:r>
              <a:rPr lang="lv-LV" sz="1400" u="sng" dirty="0">
                <a:solidFill>
                  <a:schemeClr val="tx1">
                    <a:lumMod val="95000"/>
                    <a:lumOff val="5000"/>
                  </a:schemeClr>
                </a:solidFill>
              </a:rPr>
              <a:t> </a:t>
            </a:r>
            <a:r>
              <a:rPr lang="lv-LV" sz="1400" u="sng" dirty="0" err="1">
                <a:solidFill>
                  <a:schemeClr val="tx1">
                    <a:lumMod val="95000"/>
                    <a:lumOff val="5000"/>
                  </a:schemeClr>
                </a:solidFill>
              </a:rPr>
              <a:t>Academy</a:t>
            </a:r>
            <a:r>
              <a:rPr lang="lv-LV" sz="1400" u="sng" dirty="0">
                <a:solidFill>
                  <a:schemeClr val="tx1">
                    <a:lumMod val="95000"/>
                    <a:lumOff val="5000"/>
                  </a:schemeClr>
                </a:solidFill>
              </a:rPr>
              <a:t> </a:t>
            </a:r>
            <a:r>
              <a:rPr lang="lv-LV" sz="1400" u="sng" dirty="0" err="1">
                <a:solidFill>
                  <a:schemeClr val="tx1">
                    <a:lumMod val="95000"/>
                    <a:lumOff val="5000"/>
                  </a:schemeClr>
                </a:solidFill>
              </a:rPr>
              <a:t>of</a:t>
            </a:r>
            <a:r>
              <a:rPr lang="lv-LV" sz="1400" u="sng" dirty="0">
                <a:solidFill>
                  <a:schemeClr val="tx1">
                    <a:lumMod val="95000"/>
                    <a:lumOff val="5000"/>
                  </a:schemeClr>
                </a:solidFill>
              </a:rPr>
              <a:t> </a:t>
            </a:r>
            <a:r>
              <a:rPr lang="lv-LV" sz="1400" u="sng" dirty="0" err="1">
                <a:solidFill>
                  <a:schemeClr val="tx1">
                    <a:lumMod val="95000"/>
                    <a:lumOff val="5000"/>
                  </a:schemeClr>
                </a:solidFill>
              </a:rPr>
              <a:t>Sciences</a:t>
            </a:r>
            <a:r>
              <a:rPr lang="lv-LV" sz="1400" u="sng" dirty="0">
                <a:solidFill>
                  <a:schemeClr val="tx1">
                    <a:lumMod val="95000"/>
                    <a:lumOff val="5000"/>
                  </a:schemeClr>
                </a:solidFill>
              </a:rPr>
              <a:t> </a:t>
            </a:r>
            <a:r>
              <a:rPr lang="lv-LV" sz="1400" u="sng" dirty="0" err="1"/>
              <a:t>has</a:t>
            </a:r>
            <a:r>
              <a:rPr lang="lv-LV" sz="1400" u="sng" dirty="0"/>
              <a:t> </a:t>
            </a:r>
            <a:r>
              <a:rPr lang="lv-LV" sz="1400" u="sng" dirty="0" err="1"/>
              <a:t>decided</a:t>
            </a:r>
            <a:r>
              <a:rPr lang="lv-LV" sz="1400" u="sng" dirty="0"/>
              <a:t> to </a:t>
            </a:r>
            <a:r>
              <a:rPr lang="lv-LV" sz="1400" u="sng" dirty="0" err="1"/>
              <a:t>award</a:t>
            </a:r>
            <a:r>
              <a:rPr lang="lv-LV" sz="1400" u="sng" dirty="0"/>
              <a:t> </a:t>
            </a:r>
            <a:r>
              <a:rPr lang="lv-LV" sz="1400" u="sng" dirty="0" err="1"/>
              <a:t>the</a:t>
            </a:r>
            <a:r>
              <a:rPr lang="lv-LV" sz="1400" u="sng" dirty="0"/>
              <a:t> 1980 </a:t>
            </a:r>
            <a:r>
              <a:rPr lang="lv-LV" sz="1400" u="sng" dirty="0" err="1"/>
              <a:t>Nobel</a:t>
            </a:r>
            <a:r>
              <a:rPr lang="lv-LV" sz="1400" u="sng" dirty="0"/>
              <a:t> </a:t>
            </a:r>
            <a:r>
              <a:rPr lang="lv-LV" sz="1400" u="sng" dirty="0" err="1"/>
              <a:t>Prize</a:t>
            </a:r>
            <a:r>
              <a:rPr lang="lv-LV" sz="1400" u="sng" dirty="0"/>
              <a:t> </a:t>
            </a:r>
            <a:r>
              <a:rPr lang="lv-LV" sz="1400" u="sng" dirty="0" err="1"/>
              <a:t>in</a:t>
            </a:r>
            <a:r>
              <a:rPr lang="lv-LV" sz="1400" u="sng" dirty="0"/>
              <a:t> </a:t>
            </a:r>
            <a:r>
              <a:rPr lang="lv-LV" sz="1400" u="sng" dirty="0" err="1"/>
              <a:t>chemistry</a:t>
            </a:r>
            <a:r>
              <a:rPr lang="lv-LV" sz="1400" dirty="0"/>
              <a:t/>
            </a:r>
            <a:br>
              <a:rPr lang="lv-LV" sz="1400" dirty="0"/>
            </a:br>
            <a:r>
              <a:rPr lang="lv-LV" sz="1400" dirty="0"/>
              <a:t/>
            </a:r>
            <a:br>
              <a:rPr lang="lv-LV" sz="1400" dirty="0"/>
            </a:br>
            <a:r>
              <a:rPr lang="lv-LV" sz="1200" dirty="0" err="1">
                <a:solidFill>
                  <a:schemeClr val="tx1">
                    <a:lumMod val="95000"/>
                    <a:lumOff val="5000"/>
                  </a:schemeClr>
                </a:solidFill>
              </a:rPr>
              <a:t>by</a:t>
            </a:r>
            <a:r>
              <a:rPr lang="lv-LV" sz="1200" dirty="0">
                <a:solidFill>
                  <a:schemeClr val="tx1">
                    <a:lumMod val="95000"/>
                    <a:lumOff val="5000"/>
                  </a:schemeClr>
                </a:solidFill>
              </a:rPr>
              <a:t> </a:t>
            </a:r>
            <a:r>
              <a:rPr lang="lv-LV" sz="1200" dirty="0" err="1">
                <a:solidFill>
                  <a:schemeClr val="tx1">
                    <a:lumMod val="95000"/>
                    <a:lumOff val="5000"/>
                  </a:schemeClr>
                </a:solidFill>
              </a:rPr>
              <a:t>one</a:t>
            </a:r>
            <a:r>
              <a:rPr lang="lv-LV" sz="1200" dirty="0">
                <a:solidFill>
                  <a:schemeClr val="tx1">
                    <a:lumMod val="95000"/>
                    <a:lumOff val="5000"/>
                  </a:schemeClr>
                </a:solidFill>
              </a:rPr>
              <a:t> </a:t>
            </a:r>
            <a:r>
              <a:rPr lang="lv-LV" sz="1200" dirty="0" err="1">
                <a:solidFill>
                  <a:schemeClr val="tx1">
                    <a:lumMod val="95000"/>
                    <a:lumOff val="5000"/>
                  </a:schemeClr>
                </a:solidFill>
              </a:rPr>
              <a:t>half</a:t>
            </a:r>
            <a:r>
              <a:rPr lang="lv-LV" sz="1200" dirty="0">
                <a:solidFill>
                  <a:schemeClr val="tx1">
                    <a:lumMod val="95000"/>
                    <a:lumOff val="5000"/>
                  </a:schemeClr>
                </a:solidFill>
              </a:rPr>
              <a:t> to</a:t>
            </a:r>
            <a:br>
              <a:rPr lang="lv-LV" sz="1200" dirty="0">
                <a:solidFill>
                  <a:schemeClr val="tx1">
                    <a:lumMod val="95000"/>
                    <a:lumOff val="5000"/>
                  </a:schemeClr>
                </a:solidFill>
              </a:rPr>
            </a:br>
            <a:r>
              <a:rPr lang="lv-LV" sz="1200" dirty="0" err="1">
                <a:solidFill>
                  <a:schemeClr val="tx1">
                    <a:lumMod val="95000"/>
                    <a:lumOff val="5000"/>
                  </a:schemeClr>
                </a:solidFill>
              </a:rPr>
              <a:t>Professor</a:t>
            </a:r>
            <a:r>
              <a:rPr lang="lv-LV" sz="1200" dirty="0">
                <a:solidFill>
                  <a:schemeClr val="tx1">
                    <a:lumMod val="95000"/>
                    <a:lumOff val="5000"/>
                  </a:schemeClr>
                </a:solidFill>
              </a:rPr>
              <a:t> </a:t>
            </a:r>
            <a:r>
              <a:rPr lang="lv-LV" sz="1200" b="1" dirty="0">
                <a:solidFill>
                  <a:schemeClr val="tx1">
                    <a:lumMod val="95000"/>
                    <a:lumOff val="5000"/>
                  </a:schemeClr>
                </a:solidFill>
              </a:rPr>
              <a:t>Paul Berg</a:t>
            </a:r>
            <a:r>
              <a:rPr lang="lv-LV" sz="1200" dirty="0">
                <a:solidFill>
                  <a:schemeClr val="tx1">
                    <a:lumMod val="95000"/>
                    <a:lumOff val="5000"/>
                  </a:schemeClr>
                </a:solidFill>
              </a:rPr>
              <a:t>, </a:t>
            </a:r>
            <a:r>
              <a:rPr lang="lv-LV" sz="1200" dirty="0" err="1">
                <a:solidFill>
                  <a:schemeClr val="tx1">
                    <a:lumMod val="95000"/>
                    <a:lumOff val="5000"/>
                  </a:schemeClr>
                </a:solidFill>
              </a:rPr>
              <a:t>Stanford</a:t>
            </a:r>
            <a:r>
              <a:rPr lang="lv-LV" sz="1200" dirty="0">
                <a:solidFill>
                  <a:schemeClr val="tx1">
                    <a:lumMod val="95000"/>
                    <a:lumOff val="5000"/>
                  </a:schemeClr>
                </a:solidFill>
              </a:rPr>
              <a:t> </a:t>
            </a:r>
            <a:r>
              <a:rPr lang="lv-LV" sz="1200" dirty="0" err="1">
                <a:solidFill>
                  <a:schemeClr val="tx1">
                    <a:lumMod val="95000"/>
                    <a:lumOff val="5000"/>
                  </a:schemeClr>
                </a:solidFill>
              </a:rPr>
              <a:t>University</a:t>
            </a:r>
            <a:r>
              <a:rPr lang="lv-LV" sz="1200" dirty="0">
                <a:solidFill>
                  <a:schemeClr val="tx1">
                    <a:lumMod val="95000"/>
                    <a:lumOff val="5000"/>
                  </a:schemeClr>
                </a:solidFill>
              </a:rPr>
              <a:t>, USA,</a:t>
            </a:r>
            <a:br>
              <a:rPr lang="lv-LV" sz="1200" dirty="0">
                <a:solidFill>
                  <a:schemeClr val="tx1">
                    <a:lumMod val="95000"/>
                    <a:lumOff val="5000"/>
                  </a:schemeClr>
                </a:solidFill>
              </a:rPr>
            </a:br>
            <a:r>
              <a:rPr lang="lv-LV" sz="1200" dirty="0">
                <a:solidFill>
                  <a:schemeClr val="tx1">
                    <a:lumMod val="95000"/>
                    <a:lumOff val="5000"/>
                  </a:schemeClr>
                </a:solidFill>
              </a:rPr>
              <a:t/>
            </a:r>
            <a:br>
              <a:rPr lang="lv-LV" sz="1200" dirty="0">
                <a:solidFill>
                  <a:schemeClr val="tx1">
                    <a:lumMod val="95000"/>
                    <a:lumOff val="5000"/>
                  </a:schemeClr>
                </a:solidFill>
              </a:rPr>
            </a:br>
            <a:r>
              <a:rPr lang="lv-LV" sz="1200" b="1" dirty="0" err="1">
                <a:solidFill>
                  <a:schemeClr val="tx1">
                    <a:lumMod val="95000"/>
                    <a:lumOff val="5000"/>
                  </a:schemeClr>
                </a:solidFill>
              </a:rPr>
              <a:t>for</a:t>
            </a:r>
            <a:r>
              <a:rPr lang="lv-LV" sz="1200" b="1" dirty="0">
                <a:solidFill>
                  <a:schemeClr val="tx1">
                    <a:lumMod val="95000"/>
                    <a:lumOff val="5000"/>
                  </a:schemeClr>
                </a:solidFill>
              </a:rPr>
              <a:t> </a:t>
            </a:r>
            <a:r>
              <a:rPr lang="lv-LV" sz="1200" b="1" dirty="0" err="1">
                <a:solidFill>
                  <a:schemeClr val="tx1">
                    <a:lumMod val="95000"/>
                    <a:lumOff val="5000"/>
                  </a:schemeClr>
                </a:solidFill>
              </a:rPr>
              <a:t>his</a:t>
            </a:r>
            <a:r>
              <a:rPr lang="lv-LV" sz="1200" b="1" dirty="0">
                <a:solidFill>
                  <a:schemeClr val="tx1">
                    <a:lumMod val="95000"/>
                    <a:lumOff val="5000"/>
                  </a:schemeClr>
                </a:solidFill>
              </a:rPr>
              <a:t> </a:t>
            </a:r>
            <a:r>
              <a:rPr lang="lv-LV" sz="1200" b="1" dirty="0" err="1">
                <a:solidFill>
                  <a:schemeClr val="tx1">
                    <a:lumMod val="95000"/>
                    <a:lumOff val="5000"/>
                  </a:schemeClr>
                </a:solidFill>
              </a:rPr>
              <a:t>fundamental</a:t>
            </a:r>
            <a:r>
              <a:rPr lang="lv-LV" sz="1200" b="1" dirty="0">
                <a:solidFill>
                  <a:schemeClr val="tx1">
                    <a:lumMod val="95000"/>
                    <a:lumOff val="5000"/>
                  </a:schemeClr>
                </a:solidFill>
              </a:rPr>
              <a:t> </a:t>
            </a:r>
            <a:r>
              <a:rPr lang="lv-LV" sz="1200" b="1" dirty="0" err="1">
                <a:solidFill>
                  <a:schemeClr val="tx1">
                    <a:lumMod val="95000"/>
                    <a:lumOff val="5000"/>
                  </a:schemeClr>
                </a:solidFill>
              </a:rPr>
              <a:t>studies</a:t>
            </a:r>
            <a:r>
              <a:rPr lang="lv-LV" sz="1200" b="1" dirty="0">
                <a:solidFill>
                  <a:schemeClr val="tx1">
                    <a:lumMod val="95000"/>
                    <a:lumOff val="5000"/>
                  </a:schemeClr>
                </a:solidFill>
              </a:rPr>
              <a:t> </a:t>
            </a:r>
            <a:r>
              <a:rPr lang="lv-LV" sz="1200" b="1" dirty="0" err="1">
                <a:solidFill>
                  <a:schemeClr val="tx1">
                    <a:lumMod val="95000"/>
                    <a:lumOff val="5000"/>
                  </a:schemeClr>
                </a:solidFill>
              </a:rPr>
              <a:t>of</a:t>
            </a:r>
            <a:r>
              <a:rPr lang="lv-LV" sz="1200" b="1" dirty="0">
                <a:solidFill>
                  <a:schemeClr val="tx1">
                    <a:lumMod val="95000"/>
                    <a:lumOff val="5000"/>
                  </a:schemeClr>
                </a:solidFill>
              </a:rPr>
              <a:t> </a:t>
            </a:r>
            <a:r>
              <a:rPr lang="lv-LV" sz="1200" b="1" dirty="0" err="1">
                <a:solidFill>
                  <a:schemeClr val="tx1">
                    <a:lumMod val="95000"/>
                    <a:lumOff val="5000"/>
                  </a:schemeClr>
                </a:solidFill>
              </a:rPr>
              <a:t>the</a:t>
            </a:r>
            <a:r>
              <a:rPr lang="lv-LV" sz="1200" b="1" dirty="0">
                <a:solidFill>
                  <a:schemeClr val="tx1">
                    <a:lumMod val="95000"/>
                    <a:lumOff val="5000"/>
                  </a:schemeClr>
                </a:solidFill>
              </a:rPr>
              <a:t> </a:t>
            </a:r>
            <a:r>
              <a:rPr lang="lv-LV" sz="1200" b="1" dirty="0" err="1">
                <a:solidFill>
                  <a:schemeClr val="tx1">
                    <a:lumMod val="95000"/>
                    <a:lumOff val="5000"/>
                  </a:schemeClr>
                </a:solidFill>
              </a:rPr>
              <a:t>biochemistry</a:t>
            </a:r>
            <a:r>
              <a:rPr lang="lv-LV" sz="1200" b="1" dirty="0">
                <a:solidFill>
                  <a:schemeClr val="tx1">
                    <a:lumMod val="95000"/>
                    <a:lumOff val="5000"/>
                  </a:schemeClr>
                </a:solidFill>
              </a:rPr>
              <a:t> </a:t>
            </a:r>
            <a:r>
              <a:rPr lang="lv-LV" sz="1200" b="1" dirty="0" err="1">
                <a:solidFill>
                  <a:schemeClr val="tx1">
                    <a:lumMod val="95000"/>
                    <a:lumOff val="5000"/>
                  </a:schemeClr>
                </a:solidFill>
              </a:rPr>
              <a:t>of</a:t>
            </a:r>
            <a:r>
              <a:rPr lang="lv-LV" sz="1200" b="1" dirty="0">
                <a:solidFill>
                  <a:schemeClr val="tx1">
                    <a:lumMod val="95000"/>
                    <a:lumOff val="5000"/>
                  </a:schemeClr>
                </a:solidFill>
              </a:rPr>
              <a:t> </a:t>
            </a:r>
            <a:r>
              <a:rPr lang="lv-LV" sz="1200" b="1" dirty="0" err="1">
                <a:solidFill>
                  <a:schemeClr val="tx1">
                    <a:lumMod val="95000"/>
                    <a:lumOff val="5000"/>
                  </a:schemeClr>
                </a:solidFill>
              </a:rPr>
              <a:t>nucleic</a:t>
            </a:r>
            <a:r>
              <a:rPr lang="lv-LV" sz="1200" b="1" dirty="0">
                <a:solidFill>
                  <a:schemeClr val="tx1">
                    <a:lumMod val="95000"/>
                    <a:lumOff val="5000"/>
                  </a:schemeClr>
                </a:solidFill>
              </a:rPr>
              <a:t> </a:t>
            </a:r>
            <a:r>
              <a:rPr lang="lv-LV" sz="1200" b="1" dirty="0" err="1">
                <a:solidFill>
                  <a:schemeClr val="tx1">
                    <a:lumMod val="95000"/>
                    <a:lumOff val="5000"/>
                  </a:schemeClr>
                </a:solidFill>
              </a:rPr>
              <a:t>acids</a:t>
            </a:r>
            <a:r>
              <a:rPr lang="lv-LV" sz="1200" b="1" dirty="0">
                <a:solidFill>
                  <a:schemeClr val="tx1">
                    <a:lumMod val="95000"/>
                    <a:lumOff val="5000"/>
                  </a:schemeClr>
                </a:solidFill>
              </a:rPr>
              <a:t>, </a:t>
            </a:r>
            <a:r>
              <a:rPr lang="lv-LV" sz="1200" b="1" dirty="0" err="1">
                <a:solidFill>
                  <a:schemeClr val="tx1">
                    <a:lumMod val="95000"/>
                    <a:lumOff val="5000"/>
                  </a:schemeClr>
                </a:solidFill>
              </a:rPr>
              <a:t>with</a:t>
            </a:r>
            <a:r>
              <a:rPr lang="lv-LV" sz="1200" b="1" dirty="0">
                <a:solidFill>
                  <a:schemeClr val="tx1">
                    <a:lumMod val="95000"/>
                    <a:lumOff val="5000"/>
                  </a:schemeClr>
                </a:solidFill>
              </a:rPr>
              <a:t> </a:t>
            </a:r>
            <a:r>
              <a:rPr lang="lv-LV" sz="1200" b="1" dirty="0" err="1">
                <a:solidFill>
                  <a:schemeClr val="tx1">
                    <a:lumMod val="95000"/>
                    <a:lumOff val="5000"/>
                  </a:schemeClr>
                </a:solidFill>
              </a:rPr>
              <a:t>particular</a:t>
            </a:r>
            <a:r>
              <a:rPr lang="lv-LV" sz="1200" b="1" dirty="0">
                <a:solidFill>
                  <a:schemeClr val="tx1">
                    <a:lumMod val="95000"/>
                    <a:lumOff val="5000"/>
                  </a:schemeClr>
                </a:solidFill>
              </a:rPr>
              <a:t> </a:t>
            </a:r>
            <a:r>
              <a:rPr lang="lv-LV" sz="1200" b="1" dirty="0" err="1">
                <a:solidFill>
                  <a:schemeClr val="tx1">
                    <a:lumMod val="95000"/>
                    <a:lumOff val="5000"/>
                  </a:schemeClr>
                </a:solidFill>
              </a:rPr>
              <a:t>regard</a:t>
            </a:r>
            <a:r>
              <a:rPr lang="lv-LV" sz="1200" b="1" dirty="0">
                <a:solidFill>
                  <a:schemeClr val="tx1">
                    <a:lumMod val="95000"/>
                    <a:lumOff val="5000"/>
                  </a:schemeClr>
                </a:solidFill>
              </a:rPr>
              <a:t> to </a:t>
            </a:r>
            <a:r>
              <a:rPr lang="lv-LV" sz="1200" b="1" dirty="0" err="1">
                <a:solidFill>
                  <a:schemeClr val="tx1">
                    <a:lumMod val="95000"/>
                    <a:lumOff val="5000"/>
                  </a:schemeClr>
                </a:solidFill>
              </a:rPr>
              <a:t>recombinant-DNA</a:t>
            </a:r>
            <a:r>
              <a:rPr lang="lv-LV" sz="1200" dirty="0" err="1">
                <a:solidFill>
                  <a:schemeClr val="tx1">
                    <a:lumMod val="95000"/>
                    <a:lumOff val="5000"/>
                  </a:schemeClr>
                </a:solidFill>
              </a:rPr>
              <a:t>,</a:t>
            </a:r>
            <a:r>
              <a:rPr lang="lv-LV" sz="1400" dirty="0">
                <a:solidFill>
                  <a:schemeClr val="tx1">
                    <a:lumMod val="95000"/>
                    <a:lumOff val="5000"/>
                  </a:schemeClr>
                </a:solidFill>
              </a:rPr>
              <a:t/>
            </a:r>
            <a:br>
              <a:rPr lang="lv-LV" sz="1400" dirty="0">
                <a:solidFill>
                  <a:schemeClr val="tx1">
                    <a:lumMod val="95000"/>
                    <a:lumOff val="5000"/>
                  </a:schemeClr>
                </a:solidFill>
              </a:rPr>
            </a:br>
            <a:r>
              <a:rPr lang="lv-LV" sz="1400" dirty="0"/>
              <a:t/>
            </a:r>
            <a:br>
              <a:rPr lang="lv-LV" sz="1400" dirty="0"/>
            </a:br>
            <a:r>
              <a:rPr lang="lv-LV" sz="1400" u="sng" dirty="0" err="1"/>
              <a:t>and</a:t>
            </a:r>
            <a:r>
              <a:rPr lang="lv-LV" sz="1400" u="sng" dirty="0"/>
              <a:t> </a:t>
            </a:r>
            <a:r>
              <a:rPr lang="lv-LV" sz="1400" u="sng" dirty="0" err="1"/>
              <a:t>the</a:t>
            </a:r>
            <a:r>
              <a:rPr lang="lv-LV" sz="1400" u="sng" dirty="0"/>
              <a:t> </a:t>
            </a:r>
            <a:r>
              <a:rPr lang="lv-LV" sz="1400" u="sng" dirty="0" err="1"/>
              <a:t>other</a:t>
            </a:r>
            <a:r>
              <a:rPr lang="lv-LV" sz="1400" u="sng" dirty="0"/>
              <a:t> </a:t>
            </a:r>
            <a:r>
              <a:rPr lang="lv-LV" sz="1400" u="sng" dirty="0" err="1"/>
              <a:t>half</a:t>
            </a:r>
            <a:r>
              <a:rPr lang="lv-LV" sz="1400" u="sng" dirty="0"/>
              <a:t> </a:t>
            </a:r>
            <a:r>
              <a:rPr lang="lv-LV" sz="1400" u="sng" dirty="0" err="1"/>
              <a:t>jointly</a:t>
            </a:r>
            <a:r>
              <a:rPr lang="lv-LV" sz="1400" u="sng" dirty="0"/>
              <a:t> to</a:t>
            </a:r>
            <a:br>
              <a:rPr lang="lv-LV" sz="1400" u="sng" dirty="0"/>
            </a:br>
            <a:r>
              <a:rPr lang="lv-LV" sz="1400" u="sng" dirty="0" err="1"/>
              <a:t>Professor</a:t>
            </a:r>
            <a:r>
              <a:rPr lang="lv-LV" sz="1400" u="sng" dirty="0"/>
              <a:t> </a:t>
            </a:r>
            <a:r>
              <a:rPr lang="lv-LV" sz="1400" b="1" u="sng" dirty="0" err="1"/>
              <a:t>Walter</a:t>
            </a:r>
            <a:r>
              <a:rPr lang="lv-LV" sz="1400" b="1" u="sng" dirty="0"/>
              <a:t> </a:t>
            </a:r>
            <a:r>
              <a:rPr lang="lv-LV" sz="1400" b="1" u="sng" dirty="0" err="1"/>
              <a:t>Gilbert</a:t>
            </a:r>
            <a:r>
              <a:rPr lang="lv-LV" sz="1400" u="sng" dirty="0"/>
              <a:t>, </a:t>
            </a:r>
            <a:r>
              <a:rPr lang="lv-LV" sz="1400" u="sng" dirty="0" err="1"/>
              <a:t>Harvard</a:t>
            </a:r>
            <a:r>
              <a:rPr lang="lv-LV" sz="1400" u="sng" dirty="0"/>
              <a:t> </a:t>
            </a:r>
            <a:r>
              <a:rPr lang="lv-LV" sz="1400" u="sng" dirty="0" err="1"/>
              <a:t>University</a:t>
            </a:r>
            <a:r>
              <a:rPr lang="lv-LV" sz="1400" u="sng" dirty="0"/>
              <a:t>, USA,</a:t>
            </a:r>
            <a:br>
              <a:rPr lang="lv-LV" sz="1400" u="sng" dirty="0"/>
            </a:br>
            <a:r>
              <a:rPr lang="lv-LV" sz="1400" u="sng" dirty="0"/>
              <a:t/>
            </a:r>
            <a:br>
              <a:rPr lang="lv-LV" sz="1400" u="sng" dirty="0"/>
            </a:br>
            <a:r>
              <a:rPr lang="lv-LV" sz="1400" u="sng" dirty="0" err="1"/>
              <a:t>and</a:t>
            </a:r>
            <a:r>
              <a:rPr lang="lv-LV" sz="1400" u="sng" dirty="0"/>
              <a:t> </a:t>
            </a:r>
            <a:r>
              <a:rPr lang="lv-LV" sz="1400" u="sng" dirty="0" err="1"/>
              <a:t>Professor</a:t>
            </a:r>
            <a:r>
              <a:rPr lang="lv-LV" sz="1400" u="sng" dirty="0"/>
              <a:t> </a:t>
            </a:r>
            <a:r>
              <a:rPr lang="lv-LV" sz="1400" b="1" u="sng" dirty="0" err="1"/>
              <a:t>Frederick</a:t>
            </a:r>
            <a:r>
              <a:rPr lang="lv-LV" sz="1400" b="1" u="sng" dirty="0"/>
              <a:t> </a:t>
            </a:r>
            <a:r>
              <a:rPr lang="lv-LV" sz="1400" b="1" u="sng" dirty="0" err="1"/>
              <a:t>Sanger</a:t>
            </a:r>
            <a:r>
              <a:rPr lang="lv-LV" sz="1400" u="sng" dirty="0"/>
              <a:t>, </a:t>
            </a:r>
            <a:r>
              <a:rPr lang="lv-LV" sz="1400" u="sng" dirty="0" err="1"/>
              <a:t>Cambridge</a:t>
            </a:r>
            <a:r>
              <a:rPr lang="lv-LV" sz="1400" u="sng" dirty="0"/>
              <a:t> </a:t>
            </a:r>
            <a:r>
              <a:rPr lang="lv-LV" sz="1400" u="sng" dirty="0" err="1"/>
              <a:t>University</a:t>
            </a:r>
            <a:r>
              <a:rPr lang="lv-LV" sz="1400" u="sng" dirty="0"/>
              <a:t>, </a:t>
            </a:r>
            <a:r>
              <a:rPr lang="lv-LV" sz="1400" u="sng" dirty="0" err="1"/>
              <a:t>Great</a:t>
            </a:r>
            <a:r>
              <a:rPr lang="lv-LV" sz="1400" u="sng" dirty="0"/>
              <a:t> </a:t>
            </a:r>
            <a:r>
              <a:rPr lang="lv-LV" sz="1400" u="sng" dirty="0" err="1"/>
              <a:t>Britain</a:t>
            </a:r>
            <a:r>
              <a:rPr lang="lv-LV" sz="1400" u="sng" dirty="0"/>
              <a:t>,</a:t>
            </a:r>
            <a:br>
              <a:rPr lang="lv-LV" sz="1400" u="sng" dirty="0"/>
            </a:br>
            <a:r>
              <a:rPr lang="lv-LV" sz="1400" u="sng" dirty="0"/>
              <a:t/>
            </a:r>
            <a:br>
              <a:rPr lang="lv-LV" sz="1400" u="sng" dirty="0"/>
            </a:br>
            <a:r>
              <a:rPr lang="lv-LV" sz="1400" b="1" u="sng" dirty="0" err="1"/>
              <a:t>for</a:t>
            </a:r>
            <a:r>
              <a:rPr lang="lv-LV" sz="1400" b="1" u="sng" dirty="0"/>
              <a:t> </a:t>
            </a:r>
            <a:r>
              <a:rPr lang="lv-LV" sz="1400" b="1" u="sng" dirty="0" err="1"/>
              <a:t>their</a:t>
            </a:r>
            <a:r>
              <a:rPr lang="lv-LV" sz="1400" b="1" u="sng" dirty="0"/>
              <a:t> </a:t>
            </a:r>
            <a:r>
              <a:rPr lang="lv-LV" sz="1400" b="1" u="sng" dirty="0" err="1"/>
              <a:t>contributions</a:t>
            </a:r>
            <a:r>
              <a:rPr lang="lv-LV" sz="1400" b="1" u="sng" dirty="0"/>
              <a:t> </a:t>
            </a:r>
            <a:r>
              <a:rPr lang="lv-LV" sz="1400" b="1" u="sng" dirty="0" err="1"/>
              <a:t>concerning</a:t>
            </a:r>
            <a:r>
              <a:rPr lang="lv-LV" sz="1400" b="1" u="sng" dirty="0"/>
              <a:t> </a:t>
            </a:r>
            <a:r>
              <a:rPr lang="lv-LV" sz="1400" b="1" u="sng" dirty="0" err="1"/>
              <a:t>the</a:t>
            </a:r>
            <a:r>
              <a:rPr lang="lv-LV" sz="1400" b="1" u="sng" dirty="0"/>
              <a:t> </a:t>
            </a:r>
            <a:r>
              <a:rPr lang="lv-LV" sz="1400" b="1" u="sng" dirty="0" err="1"/>
              <a:t>determination</a:t>
            </a:r>
            <a:r>
              <a:rPr lang="lv-LV" sz="1400" b="1" u="sng" dirty="0"/>
              <a:t> </a:t>
            </a:r>
            <a:r>
              <a:rPr lang="lv-LV" sz="1400" b="1" u="sng" dirty="0" err="1"/>
              <a:t>of</a:t>
            </a:r>
            <a:r>
              <a:rPr lang="lv-LV" sz="1400" b="1" u="sng" dirty="0"/>
              <a:t> </a:t>
            </a:r>
            <a:r>
              <a:rPr lang="lv-LV" sz="1400" b="1" u="sng" dirty="0" err="1"/>
              <a:t>base</a:t>
            </a:r>
            <a:r>
              <a:rPr lang="lv-LV" sz="1400" b="1" u="sng" dirty="0"/>
              <a:t> </a:t>
            </a:r>
            <a:r>
              <a:rPr lang="lv-LV" sz="1400" b="1" u="sng" dirty="0" err="1"/>
              <a:t>sequences</a:t>
            </a:r>
            <a:r>
              <a:rPr lang="lv-LV" sz="1400" b="1" u="sng" dirty="0"/>
              <a:t> </a:t>
            </a:r>
            <a:r>
              <a:rPr lang="lv-LV" sz="1400" b="1" u="sng" dirty="0" err="1"/>
              <a:t>in</a:t>
            </a:r>
            <a:r>
              <a:rPr lang="lv-LV" sz="1400" b="1" u="sng" dirty="0"/>
              <a:t> </a:t>
            </a:r>
            <a:r>
              <a:rPr lang="lv-LV" sz="1400" b="1" u="sng" dirty="0" err="1"/>
              <a:t>nucleic</a:t>
            </a:r>
            <a:r>
              <a:rPr lang="lv-LV" sz="1400" b="1" u="sng" dirty="0"/>
              <a:t> </a:t>
            </a:r>
            <a:r>
              <a:rPr lang="lv-LV" sz="1400" b="1" u="sng" dirty="0" err="1"/>
              <a:t>acids</a:t>
            </a:r>
            <a:r>
              <a:rPr lang="lv-LV" sz="1400" b="1" u="sng" dirty="0"/>
              <a:t>.</a:t>
            </a:r>
            <a:endParaRPr lang="lv-LV" sz="1400" u="sng" dirty="0"/>
          </a:p>
        </p:txBody>
      </p:sp>
      <p:grpSp>
        <p:nvGrpSpPr>
          <p:cNvPr id="7171" name="Group 11"/>
          <p:cNvGrpSpPr>
            <a:grpSpLocks/>
          </p:cNvGrpSpPr>
          <p:nvPr/>
        </p:nvGrpSpPr>
        <p:grpSpPr bwMode="auto">
          <a:xfrm>
            <a:off x="500063" y="1571625"/>
            <a:ext cx="4556125" cy="571500"/>
            <a:chOff x="1143000" y="3000375"/>
            <a:chExt cx="4556125" cy="571500"/>
          </a:xfrm>
        </p:grpSpPr>
        <p:sp>
          <p:nvSpPr>
            <p:cNvPr id="13" name="Rectangle 12"/>
            <p:cNvSpPr/>
            <p:nvPr/>
          </p:nvSpPr>
          <p:spPr>
            <a:xfrm>
              <a:off x="1143000" y="3000375"/>
              <a:ext cx="4500562" cy="571500"/>
            </a:xfrm>
            <a:prstGeom prst="rect">
              <a:avLst/>
            </a:prstGeom>
            <a:solidFill>
              <a:srgbClr val="DDDDDD"/>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lv-LV" sz="1800"/>
            </a:p>
          </p:txBody>
        </p:sp>
        <p:pic>
          <p:nvPicPr>
            <p:cNvPr id="7178" name="Picture 3"/>
            <p:cNvPicPr>
              <a:picLocks noChangeAspect="1" noChangeArrowheads="1"/>
            </p:cNvPicPr>
            <p:nvPr/>
          </p:nvPicPr>
          <p:blipFill>
            <a:blip r:embed="rId2" cstate="print"/>
            <a:srcRect/>
            <a:stretch>
              <a:fillRect/>
            </a:stretch>
          </p:blipFill>
          <p:spPr bwMode="auto">
            <a:xfrm>
              <a:off x="1143000" y="3000375"/>
              <a:ext cx="571500" cy="571500"/>
            </a:xfrm>
            <a:prstGeom prst="rect">
              <a:avLst/>
            </a:prstGeom>
            <a:noFill/>
            <a:ln w="9525">
              <a:noFill/>
              <a:miter lim="800000"/>
              <a:headEnd/>
              <a:tailEnd/>
            </a:ln>
          </p:spPr>
        </p:pic>
        <p:sp>
          <p:nvSpPr>
            <p:cNvPr id="7179" name="Rectangle 4"/>
            <p:cNvSpPr>
              <a:spLocks noChangeArrowheads="1"/>
            </p:cNvSpPr>
            <p:nvPr/>
          </p:nvSpPr>
          <p:spPr bwMode="auto">
            <a:xfrm>
              <a:off x="1714500" y="3094038"/>
              <a:ext cx="3984625" cy="369887"/>
            </a:xfrm>
            <a:prstGeom prst="rect">
              <a:avLst/>
            </a:prstGeom>
            <a:noFill/>
            <a:ln w="9525">
              <a:noFill/>
              <a:miter lim="800000"/>
              <a:headEnd/>
              <a:tailEnd/>
            </a:ln>
          </p:spPr>
          <p:txBody>
            <a:bodyPr>
              <a:spAutoFit/>
            </a:bodyPr>
            <a:lstStyle/>
            <a:p>
              <a:r>
                <a:rPr lang="lv-LV" sz="1800" b="1" dirty="0" err="1"/>
                <a:t>The</a:t>
              </a:r>
              <a:r>
                <a:rPr lang="lv-LV" sz="1800" b="1" dirty="0"/>
                <a:t> </a:t>
              </a:r>
              <a:r>
                <a:rPr lang="lv-LV" sz="1800" b="1" dirty="0" err="1"/>
                <a:t>Nobel</a:t>
              </a:r>
              <a:r>
                <a:rPr lang="lv-LV" sz="1800" b="1" dirty="0"/>
                <a:t> </a:t>
              </a:r>
              <a:r>
                <a:rPr lang="lv-LV" sz="1800" b="1" dirty="0" err="1"/>
                <a:t>Prize</a:t>
              </a:r>
              <a:r>
                <a:rPr lang="lv-LV" sz="1800" b="1" dirty="0"/>
                <a:t> </a:t>
              </a:r>
              <a:r>
                <a:rPr lang="lv-LV" sz="1800" b="1" dirty="0" err="1"/>
                <a:t>in</a:t>
              </a:r>
              <a:r>
                <a:rPr lang="lv-LV" sz="1800" b="1" dirty="0"/>
                <a:t> </a:t>
              </a:r>
              <a:r>
                <a:rPr lang="lv-LV" sz="1800" b="1" dirty="0" err="1"/>
                <a:t>Chemistry</a:t>
              </a:r>
              <a:r>
                <a:rPr lang="lv-LV" sz="1800" b="1" dirty="0"/>
                <a:t> 1980</a:t>
              </a:r>
            </a:p>
          </p:txBody>
        </p:sp>
      </p:grpSp>
      <p:pic>
        <p:nvPicPr>
          <p:cNvPr id="7172" name="Picture 3"/>
          <p:cNvPicPr>
            <a:picLocks noChangeAspect="1" noChangeArrowheads="1"/>
          </p:cNvPicPr>
          <p:nvPr/>
        </p:nvPicPr>
        <p:blipFill>
          <a:blip r:embed="rId3" cstate="print"/>
          <a:srcRect/>
          <a:stretch>
            <a:fillRect/>
          </a:stretch>
        </p:blipFill>
        <p:spPr bwMode="auto">
          <a:xfrm>
            <a:off x="6286500" y="1536700"/>
            <a:ext cx="2227263" cy="1652588"/>
          </a:xfrm>
          <a:prstGeom prst="rect">
            <a:avLst/>
          </a:prstGeom>
          <a:noFill/>
          <a:ln w="9525">
            <a:noFill/>
            <a:miter lim="800000"/>
            <a:headEnd/>
            <a:tailEnd/>
          </a:ln>
        </p:spPr>
      </p:pic>
      <p:sp>
        <p:nvSpPr>
          <p:cNvPr id="7173" name="TextBox 5"/>
          <p:cNvSpPr txBox="1">
            <a:spLocks noChangeArrowheads="1"/>
          </p:cNvSpPr>
          <p:nvPr/>
        </p:nvSpPr>
        <p:spPr bwMode="auto">
          <a:xfrm>
            <a:off x="6215063" y="3108325"/>
            <a:ext cx="1785937" cy="338138"/>
          </a:xfrm>
          <a:prstGeom prst="rect">
            <a:avLst/>
          </a:prstGeom>
          <a:noFill/>
          <a:ln w="9525">
            <a:noFill/>
            <a:miter lim="800000"/>
            <a:headEnd/>
            <a:tailEnd/>
          </a:ln>
        </p:spPr>
        <p:txBody>
          <a:bodyPr>
            <a:spAutoFit/>
          </a:bodyPr>
          <a:lstStyle/>
          <a:p>
            <a:r>
              <a:rPr lang="lv-LV" sz="1600">
                <a:latin typeface="Calibri" pitchFamily="34" charset="0"/>
              </a:rPr>
              <a:t>Frederick Sanger</a:t>
            </a:r>
          </a:p>
        </p:txBody>
      </p:sp>
      <p:pic>
        <p:nvPicPr>
          <p:cNvPr id="7174" name="Picture 4"/>
          <p:cNvPicPr>
            <a:picLocks noChangeAspect="1" noChangeArrowheads="1"/>
          </p:cNvPicPr>
          <p:nvPr/>
        </p:nvPicPr>
        <p:blipFill>
          <a:blip r:embed="rId4" cstate="print"/>
          <a:srcRect/>
          <a:stretch>
            <a:fillRect/>
          </a:stretch>
        </p:blipFill>
        <p:spPr bwMode="auto">
          <a:xfrm>
            <a:off x="6357938" y="3786188"/>
            <a:ext cx="1666875" cy="2438400"/>
          </a:xfrm>
          <a:prstGeom prst="rect">
            <a:avLst/>
          </a:prstGeom>
          <a:noFill/>
          <a:ln w="9525">
            <a:noFill/>
            <a:miter lim="800000"/>
            <a:headEnd/>
            <a:tailEnd/>
          </a:ln>
        </p:spPr>
      </p:pic>
      <p:sp>
        <p:nvSpPr>
          <p:cNvPr id="7175" name="Rectangle 9"/>
          <p:cNvSpPr>
            <a:spLocks noChangeArrowheads="1"/>
          </p:cNvSpPr>
          <p:nvPr/>
        </p:nvSpPr>
        <p:spPr bwMode="auto">
          <a:xfrm>
            <a:off x="6264275" y="6205538"/>
            <a:ext cx="1246188" cy="307975"/>
          </a:xfrm>
          <a:prstGeom prst="rect">
            <a:avLst/>
          </a:prstGeom>
          <a:noFill/>
          <a:ln w="9525">
            <a:noFill/>
            <a:miter lim="800000"/>
            <a:headEnd/>
            <a:tailEnd/>
          </a:ln>
        </p:spPr>
        <p:txBody>
          <a:bodyPr wrap="none">
            <a:spAutoFit/>
          </a:bodyPr>
          <a:lstStyle/>
          <a:p>
            <a:r>
              <a:rPr lang="lv-LV" sz="1400" b="1">
                <a:latin typeface="Calibri" pitchFamily="34" charset="0"/>
              </a:rPr>
              <a:t>Walter Gilbert</a:t>
            </a:r>
            <a:endParaRPr lang="lv-LV" sz="1400">
              <a:latin typeface="Calibri" pitchFamily="34" charset="0"/>
            </a:endParaRPr>
          </a:p>
        </p:txBody>
      </p:sp>
      <p:sp>
        <p:nvSpPr>
          <p:cNvPr id="7176" name="Title 1"/>
          <p:cNvSpPr>
            <a:spLocks noGrp="1"/>
          </p:cNvSpPr>
          <p:nvPr>
            <p:ph type="title"/>
          </p:nvPr>
        </p:nvSpPr>
        <p:spPr>
          <a:xfrm>
            <a:off x="457200" y="0"/>
            <a:ext cx="8229600" cy="1143000"/>
          </a:xfrm>
        </p:spPr>
        <p:txBody>
          <a:bodyPr/>
          <a:lstStyle/>
          <a:p>
            <a:pPr algn="l" eaLnBrk="1" hangingPunct="1"/>
            <a:r>
              <a:rPr lang="lv-LV" sz="3200" smtClean="0">
                <a:latin typeface="Arial" charset="0"/>
                <a:cs typeface="Arial" charset="0"/>
              </a:rPr>
              <a:t>Vēsture</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a:spLocks noChangeArrowheads="1"/>
          </p:cNvSpPr>
          <p:nvPr/>
        </p:nvSpPr>
        <p:spPr bwMode="auto">
          <a:xfrm>
            <a:off x="642938" y="4429125"/>
            <a:ext cx="8072437" cy="1616075"/>
          </a:xfrm>
          <a:prstGeom prst="rect">
            <a:avLst/>
          </a:prstGeom>
          <a:noFill/>
          <a:ln w="9525">
            <a:noFill/>
            <a:miter lim="800000"/>
            <a:headEnd/>
            <a:tailEnd/>
          </a:ln>
        </p:spPr>
        <p:txBody>
          <a:bodyPr>
            <a:spAutoFit/>
          </a:bodyPr>
          <a:lstStyle/>
          <a:p>
            <a:pPr>
              <a:spcBef>
                <a:spcPct val="50000"/>
              </a:spcBef>
            </a:pPr>
            <a:r>
              <a:rPr lang="lv-LV" sz="2200"/>
              <a:t>PCR dsDNS tiek denaturēta, lai atbrīvotos no garajiem matricas DNS fragmentiem.</a:t>
            </a:r>
          </a:p>
          <a:p>
            <a:pPr>
              <a:spcBef>
                <a:spcPct val="50000"/>
              </a:spcBef>
            </a:pPr>
            <a:r>
              <a:rPr lang="lv-LV" sz="2200"/>
              <a:t>To panāk: karsējot un pievienojot denaturējošu reaģentu 	  	     (formamīdu).</a:t>
            </a:r>
          </a:p>
        </p:txBody>
      </p:sp>
      <p:sp>
        <p:nvSpPr>
          <p:cNvPr id="24579" name="TextBox 9"/>
          <p:cNvSpPr txBox="1">
            <a:spLocks noChangeArrowheads="1"/>
          </p:cNvSpPr>
          <p:nvPr/>
        </p:nvSpPr>
        <p:spPr bwMode="auto">
          <a:xfrm>
            <a:off x="642938" y="2071688"/>
            <a:ext cx="8072437" cy="1784350"/>
          </a:xfrm>
          <a:prstGeom prst="rect">
            <a:avLst/>
          </a:prstGeom>
          <a:noFill/>
          <a:ln w="9525">
            <a:noFill/>
            <a:miter lim="800000"/>
            <a:headEnd/>
            <a:tailEnd/>
          </a:ln>
        </p:spPr>
        <p:txBody>
          <a:bodyPr>
            <a:spAutoFit/>
          </a:bodyPr>
          <a:lstStyle/>
          <a:p>
            <a:r>
              <a:rPr lang="lv-LV" sz="2200" dirty="0"/>
              <a:t>PCR produkts tiek attīrīts - lai atbrīvotos no piemaisījumiem: liekajiem </a:t>
            </a:r>
            <a:r>
              <a:rPr lang="lv-LV" sz="2200" dirty="0" err="1"/>
              <a:t>nukleotīdiem</a:t>
            </a:r>
            <a:r>
              <a:rPr lang="lv-LV" sz="2200" dirty="0"/>
              <a:t> un sāļiem.</a:t>
            </a:r>
          </a:p>
          <a:p>
            <a:endParaRPr lang="lv-LV" sz="2200" dirty="0"/>
          </a:p>
          <a:p>
            <a:r>
              <a:rPr lang="lv-LV" sz="2200" dirty="0"/>
              <a:t>Attīrīt var: izgulsnējot ar etanolu un amonija acetātu,</a:t>
            </a:r>
          </a:p>
          <a:p>
            <a:r>
              <a:rPr lang="lv-LV" sz="2200" dirty="0"/>
              <a:t>	     attīrot ar </a:t>
            </a:r>
            <a:r>
              <a:rPr lang="lv-LV" sz="2200" dirty="0" err="1"/>
              <a:t>sefodeksu</a:t>
            </a:r>
            <a:r>
              <a:rPr lang="lv-LV" sz="2200" dirty="0"/>
              <a:t>.</a:t>
            </a:r>
          </a:p>
        </p:txBody>
      </p:sp>
      <p:sp>
        <p:nvSpPr>
          <p:cNvPr id="24580" name="Title 1"/>
          <p:cNvSpPr>
            <a:spLocks/>
          </p:cNvSpPr>
          <p:nvPr/>
        </p:nvSpPr>
        <p:spPr bwMode="auto">
          <a:xfrm>
            <a:off x="457200" y="0"/>
            <a:ext cx="8229600" cy="1143000"/>
          </a:xfrm>
          <a:prstGeom prst="rect">
            <a:avLst/>
          </a:prstGeom>
          <a:noFill/>
          <a:ln w="9525">
            <a:noFill/>
            <a:miter lim="800000"/>
            <a:headEnd/>
            <a:tailEnd/>
          </a:ln>
        </p:spPr>
        <p:txBody>
          <a:bodyPr anchor="ctr"/>
          <a:lstStyle/>
          <a:p>
            <a:r>
              <a:rPr lang="lv-LV" sz="3200"/>
              <a:t>Sengera metode</a:t>
            </a:r>
          </a:p>
        </p:txBody>
      </p:sp>
      <p:sp>
        <p:nvSpPr>
          <p:cNvPr id="24581" name="Rectangle 9"/>
          <p:cNvSpPr>
            <a:spLocks/>
          </p:cNvSpPr>
          <p:nvPr/>
        </p:nvSpPr>
        <p:spPr bwMode="auto">
          <a:xfrm>
            <a:off x="611188" y="1436688"/>
            <a:ext cx="7675562" cy="460375"/>
          </a:xfrm>
          <a:prstGeom prst="rect">
            <a:avLst/>
          </a:prstGeom>
          <a:noFill/>
          <a:ln w="9525">
            <a:noFill/>
            <a:miter lim="800000"/>
            <a:headEnd/>
            <a:tailEnd/>
          </a:ln>
        </p:spPr>
        <p:txBody>
          <a:bodyPr/>
          <a:lstStyle/>
          <a:p>
            <a:pPr marL="342900" indent="-342900" eaLnBrk="0" hangingPunct="0">
              <a:spcBef>
                <a:spcPct val="20000"/>
              </a:spcBef>
              <a:buFont typeface="Arial" charset="0"/>
              <a:buNone/>
            </a:pPr>
            <a:r>
              <a:rPr lang="lv-LV" sz="2200"/>
              <a:t>2. PCR produkta attīrīšana un denaturācija. </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12" descr="sanger"/>
          <p:cNvPicPr>
            <a:picLocks noChangeAspect="1" noChangeArrowheads="1"/>
          </p:cNvPicPr>
          <p:nvPr/>
        </p:nvPicPr>
        <p:blipFill>
          <a:blip r:embed="rId3" cstate="print"/>
          <a:srcRect/>
          <a:stretch>
            <a:fillRect/>
          </a:stretch>
        </p:blipFill>
        <p:spPr bwMode="auto">
          <a:xfrm>
            <a:off x="6588125" y="4837113"/>
            <a:ext cx="2305050" cy="1771650"/>
          </a:xfrm>
          <a:prstGeom prst="rect">
            <a:avLst/>
          </a:prstGeom>
          <a:noFill/>
          <a:ln w="9525">
            <a:noFill/>
            <a:miter lim="800000"/>
            <a:headEnd/>
            <a:tailEnd/>
          </a:ln>
        </p:spPr>
      </p:pic>
      <p:sp>
        <p:nvSpPr>
          <p:cNvPr id="25603" name="Text Box 19"/>
          <p:cNvSpPr txBox="1">
            <a:spLocks noChangeArrowheads="1"/>
          </p:cNvSpPr>
          <p:nvPr/>
        </p:nvSpPr>
        <p:spPr bwMode="auto">
          <a:xfrm>
            <a:off x="684213" y="1970088"/>
            <a:ext cx="8135937" cy="1030287"/>
          </a:xfrm>
          <a:prstGeom prst="rect">
            <a:avLst/>
          </a:prstGeom>
          <a:noFill/>
          <a:ln w="9525">
            <a:noFill/>
            <a:miter lim="800000"/>
            <a:headEnd/>
            <a:tailEnd/>
          </a:ln>
        </p:spPr>
        <p:txBody>
          <a:bodyPr>
            <a:spAutoFit/>
          </a:bodyPr>
          <a:lstStyle/>
          <a:p>
            <a:pPr>
              <a:spcBef>
                <a:spcPct val="50000"/>
              </a:spcBef>
            </a:pPr>
            <a:r>
              <a:rPr lang="lv-LV" sz="2200"/>
              <a:t>PCR produktu nes uz akrilamīda gēla un veic elektroforēzi.</a:t>
            </a:r>
          </a:p>
          <a:p>
            <a:pPr>
              <a:spcBef>
                <a:spcPct val="50000"/>
              </a:spcBef>
            </a:pPr>
            <a:endParaRPr lang="lv-LV" sz="600"/>
          </a:p>
          <a:p>
            <a:pPr>
              <a:spcBef>
                <a:spcPct val="50000"/>
              </a:spcBef>
            </a:pPr>
            <a:r>
              <a:rPr lang="lv-LV" sz="2000"/>
              <a:t>A – nukleotīdi ir iezīmēti ar radioktīvu iezīmi.</a:t>
            </a:r>
            <a:endParaRPr lang="en-US" sz="2000"/>
          </a:p>
        </p:txBody>
      </p:sp>
      <p:sp>
        <p:nvSpPr>
          <p:cNvPr id="25604" name="Text Box 23"/>
          <p:cNvSpPr txBox="1">
            <a:spLocks noChangeArrowheads="1"/>
          </p:cNvSpPr>
          <p:nvPr/>
        </p:nvSpPr>
        <p:spPr bwMode="auto">
          <a:xfrm>
            <a:off x="395288" y="6022975"/>
            <a:ext cx="3240087" cy="581025"/>
          </a:xfrm>
          <a:prstGeom prst="rect">
            <a:avLst/>
          </a:prstGeom>
          <a:noFill/>
          <a:ln w="9525">
            <a:noFill/>
            <a:miter lim="800000"/>
            <a:headEnd/>
            <a:tailEnd/>
          </a:ln>
        </p:spPr>
        <p:txBody>
          <a:bodyPr>
            <a:spAutoFit/>
          </a:bodyPr>
          <a:lstStyle/>
          <a:p>
            <a:pPr>
              <a:spcBef>
                <a:spcPct val="50000"/>
              </a:spcBef>
            </a:pPr>
            <a:r>
              <a:rPr lang="lv-LV" sz="1600"/>
              <a:t>Radiaktīvi iezīmētus nukleotīdus pievieno katru savā stobriņā.</a:t>
            </a:r>
            <a:endParaRPr lang="en-US" sz="1600"/>
          </a:p>
        </p:txBody>
      </p:sp>
      <p:grpSp>
        <p:nvGrpSpPr>
          <p:cNvPr id="25605" name="Group 28"/>
          <p:cNvGrpSpPr>
            <a:grpSpLocks/>
          </p:cNvGrpSpPr>
          <p:nvPr/>
        </p:nvGrpSpPr>
        <p:grpSpPr bwMode="auto">
          <a:xfrm>
            <a:off x="3971925" y="3021013"/>
            <a:ext cx="2049463" cy="3721100"/>
            <a:chOff x="2502" y="1811"/>
            <a:chExt cx="1291" cy="2344"/>
          </a:xfrm>
        </p:grpSpPr>
        <p:sp>
          <p:nvSpPr>
            <p:cNvPr id="25610" name="Text Box 6"/>
            <p:cNvSpPr txBox="1">
              <a:spLocks noChangeArrowheads="1"/>
            </p:cNvSpPr>
            <p:nvPr/>
          </p:nvSpPr>
          <p:spPr bwMode="auto">
            <a:xfrm>
              <a:off x="3592" y="2115"/>
              <a:ext cx="201" cy="1065"/>
            </a:xfrm>
            <a:prstGeom prst="rect">
              <a:avLst/>
            </a:prstGeom>
            <a:noFill/>
            <a:ln w="9525">
              <a:solidFill>
                <a:schemeClr val="tx1"/>
              </a:solidFill>
              <a:miter lim="800000"/>
              <a:headEnd/>
              <a:tailEnd/>
            </a:ln>
          </p:spPr>
          <p:txBody>
            <a:bodyPr>
              <a:spAutoFit/>
            </a:bodyPr>
            <a:lstStyle/>
            <a:p>
              <a:pPr>
                <a:lnSpc>
                  <a:spcPct val="50000"/>
                </a:lnSpc>
                <a:spcBef>
                  <a:spcPct val="50000"/>
                </a:spcBef>
              </a:pPr>
              <a:r>
                <a:rPr lang="lv-LV" sz="1600" b="1">
                  <a:latin typeface="Courier New" pitchFamily="49" charset="0"/>
                </a:rPr>
                <a:t>C</a:t>
              </a:r>
            </a:p>
            <a:p>
              <a:pPr>
                <a:lnSpc>
                  <a:spcPct val="50000"/>
                </a:lnSpc>
                <a:spcBef>
                  <a:spcPct val="50000"/>
                </a:spcBef>
              </a:pPr>
              <a:r>
                <a:rPr lang="lv-LV" sz="1600" b="1">
                  <a:latin typeface="Courier New" pitchFamily="49" charset="0"/>
                </a:rPr>
                <a:t>T</a:t>
              </a:r>
            </a:p>
            <a:p>
              <a:pPr>
                <a:lnSpc>
                  <a:spcPct val="50000"/>
                </a:lnSpc>
                <a:spcBef>
                  <a:spcPct val="50000"/>
                </a:spcBef>
              </a:pPr>
              <a:r>
                <a:rPr lang="lv-LV" sz="1600" b="1">
                  <a:latin typeface="Courier New" pitchFamily="49" charset="0"/>
                </a:rPr>
                <a:t>T</a:t>
              </a:r>
            </a:p>
            <a:p>
              <a:pPr>
                <a:lnSpc>
                  <a:spcPct val="50000"/>
                </a:lnSpc>
                <a:spcBef>
                  <a:spcPct val="50000"/>
                </a:spcBef>
              </a:pPr>
              <a:r>
                <a:rPr lang="lv-LV" sz="1600" b="1">
                  <a:latin typeface="Courier New" pitchFamily="49" charset="0"/>
                </a:rPr>
                <a:t>G</a:t>
              </a:r>
            </a:p>
            <a:p>
              <a:pPr>
                <a:lnSpc>
                  <a:spcPct val="50000"/>
                </a:lnSpc>
                <a:spcBef>
                  <a:spcPct val="50000"/>
                </a:spcBef>
              </a:pPr>
              <a:r>
                <a:rPr lang="lv-LV" sz="1600" b="1">
                  <a:latin typeface="Courier New" pitchFamily="49" charset="0"/>
                </a:rPr>
                <a:t>A</a:t>
              </a:r>
            </a:p>
            <a:p>
              <a:pPr>
                <a:lnSpc>
                  <a:spcPct val="50000"/>
                </a:lnSpc>
                <a:spcBef>
                  <a:spcPct val="50000"/>
                </a:spcBef>
              </a:pPr>
              <a:r>
                <a:rPr lang="lv-LV" sz="1600" b="1">
                  <a:latin typeface="Courier New" pitchFamily="49" charset="0"/>
                </a:rPr>
                <a:t>T</a:t>
              </a:r>
            </a:p>
            <a:p>
              <a:pPr>
                <a:lnSpc>
                  <a:spcPct val="50000"/>
                </a:lnSpc>
                <a:spcBef>
                  <a:spcPct val="50000"/>
                </a:spcBef>
              </a:pPr>
              <a:r>
                <a:rPr lang="lv-LV" sz="1600" b="1">
                  <a:latin typeface="Courier New" pitchFamily="49" charset="0"/>
                </a:rPr>
                <a:t>C</a:t>
              </a:r>
            </a:p>
          </p:txBody>
        </p:sp>
        <p:grpSp>
          <p:nvGrpSpPr>
            <p:cNvPr id="25611" name="Group 7"/>
            <p:cNvGrpSpPr>
              <a:grpSpLocks/>
            </p:cNvGrpSpPr>
            <p:nvPr/>
          </p:nvGrpSpPr>
          <p:grpSpPr bwMode="auto">
            <a:xfrm>
              <a:off x="3209" y="2128"/>
              <a:ext cx="359" cy="1059"/>
              <a:chOff x="1202" y="2296"/>
              <a:chExt cx="325" cy="1017"/>
            </a:xfrm>
          </p:grpSpPr>
          <p:sp>
            <p:nvSpPr>
              <p:cNvPr id="25618" name="Line 8"/>
              <p:cNvSpPr>
                <a:spLocks noChangeShapeType="1"/>
              </p:cNvSpPr>
              <p:nvPr/>
            </p:nvSpPr>
            <p:spPr bwMode="auto">
              <a:xfrm>
                <a:off x="1202" y="2387"/>
                <a:ext cx="136" cy="0"/>
              </a:xfrm>
              <a:prstGeom prst="line">
                <a:avLst/>
              </a:prstGeom>
              <a:noFill/>
              <a:ln w="9525">
                <a:solidFill>
                  <a:schemeClr val="tx1"/>
                </a:solidFill>
                <a:round/>
                <a:headEnd/>
                <a:tailEnd/>
              </a:ln>
            </p:spPr>
            <p:txBody>
              <a:bodyPr/>
              <a:lstStyle/>
              <a:p>
                <a:endParaRPr lang="lv-LV"/>
              </a:p>
            </p:txBody>
          </p:sp>
          <p:sp>
            <p:nvSpPr>
              <p:cNvPr id="25619" name="Line 9"/>
              <p:cNvSpPr>
                <a:spLocks noChangeShapeType="1"/>
              </p:cNvSpPr>
              <p:nvPr/>
            </p:nvSpPr>
            <p:spPr bwMode="auto">
              <a:xfrm>
                <a:off x="1202" y="2795"/>
                <a:ext cx="136" cy="0"/>
              </a:xfrm>
              <a:prstGeom prst="line">
                <a:avLst/>
              </a:prstGeom>
              <a:noFill/>
              <a:ln w="9525">
                <a:solidFill>
                  <a:schemeClr val="tx1"/>
                </a:solidFill>
                <a:round/>
                <a:headEnd/>
                <a:tailEnd/>
              </a:ln>
            </p:spPr>
            <p:txBody>
              <a:bodyPr/>
              <a:lstStyle/>
              <a:p>
                <a:endParaRPr lang="lv-LV"/>
              </a:p>
            </p:txBody>
          </p:sp>
          <p:sp>
            <p:nvSpPr>
              <p:cNvPr id="25620" name="Line 10"/>
              <p:cNvSpPr>
                <a:spLocks noChangeShapeType="1"/>
              </p:cNvSpPr>
              <p:nvPr/>
            </p:nvSpPr>
            <p:spPr bwMode="auto">
              <a:xfrm>
                <a:off x="1346" y="2792"/>
                <a:ext cx="181" cy="521"/>
              </a:xfrm>
              <a:prstGeom prst="line">
                <a:avLst/>
              </a:prstGeom>
              <a:noFill/>
              <a:ln w="9525">
                <a:solidFill>
                  <a:schemeClr val="tx1"/>
                </a:solidFill>
                <a:round/>
                <a:headEnd/>
                <a:tailEnd/>
              </a:ln>
            </p:spPr>
            <p:txBody>
              <a:bodyPr/>
              <a:lstStyle/>
              <a:p>
                <a:endParaRPr lang="lv-LV"/>
              </a:p>
            </p:txBody>
          </p:sp>
          <p:sp>
            <p:nvSpPr>
              <p:cNvPr id="25621" name="Line 11"/>
              <p:cNvSpPr>
                <a:spLocks noChangeShapeType="1"/>
              </p:cNvSpPr>
              <p:nvPr/>
            </p:nvSpPr>
            <p:spPr bwMode="auto">
              <a:xfrm flipV="1">
                <a:off x="1338" y="2296"/>
                <a:ext cx="181" cy="91"/>
              </a:xfrm>
              <a:prstGeom prst="line">
                <a:avLst/>
              </a:prstGeom>
              <a:noFill/>
              <a:ln w="9525">
                <a:solidFill>
                  <a:schemeClr val="tx1"/>
                </a:solidFill>
                <a:round/>
                <a:headEnd/>
                <a:tailEnd/>
              </a:ln>
            </p:spPr>
            <p:txBody>
              <a:bodyPr/>
              <a:lstStyle/>
              <a:p>
                <a:endParaRPr lang="lv-LV"/>
              </a:p>
            </p:txBody>
          </p:sp>
        </p:grpSp>
        <p:pic>
          <p:nvPicPr>
            <p:cNvPr id="25612" name="Picture 25"/>
            <p:cNvPicPr>
              <a:picLocks noChangeAspect="1" noChangeArrowheads="1"/>
            </p:cNvPicPr>
            <p:nvPr/>
          </p:nvPicPr>
          <p:blipFill>
            <a:blip r:embed="rId4" cstate="print"/>
            <a:srcRect l="4056" r="77762"/>
            <a:stretch>
              <a:fillRect/>
            </a:stretch>
          </p:blipFill>
          <p:spPr bwMode="auto">
            <a:xfrm>
              <a:off x="2502" y="1979"/>
              <a:ext cx="688" cy="2176"/>
            </a:xfrm>
            <a:prstGeom prst="rect">
              <a:avLst/>
            </a:prstGeom>
            <a:noFill/>
            <a:ln w="9525">
              <a:noFill/>
              <a:miter lim="800000"/>
              <a:headEnd/>
              <a:tailEnd/>
            </a:ln>
          </p:spPr>
        </p:pic>
        <p:grpSp>
          <p:nvGrpSpPr>
            <p:cNvPr id="25613" name="Group 27"/>
            <p:cNvGrpSpPr>
              <a:grpSpLocks/>
            </p:cNvGrpSpPr>
            <p:nvPr/>
          </p:nvGrpSpPr>
          <p:grpSpPr bwMode="auto">
            <a:xfrm>
              <a:off x="2645" y="1811"/>
              <a:ext cx="446" cy="191"/>
              <a:chOff x="2645" y="1811"/>
              <a:chExt cx="446" cy="191"/>
            </a:xfrm>
          </p:grpSpPr>
          <p:sp>
            <p:nvSpPr>
              <p:cNvPr id="25614" name="Line 13"/>
              <p:cNvSpPr>
                <a:spLocks noChangeShapeType="1"/>
              </p:cNvSpPr>
              <p:nvPr/>
            </p:nvSpPr>
            <p:spPr bwMode="auto">
              <a:xfrm>
                <a:off x="2645" y="1811"/>
                <a:ext cx="0" cy="189"/>
              </a:xfrm>
              <a:prstGeom prst="line">
                <a:avLst/>
              </a:prstGeom>
              <a:noFill/>
              <a:ln w="19050">
                <a:solidFill>
                  <a:schemeClr val="tx1"/>
                </a:solidFill>
                <a:round/>
                <a:headEnd/>
                <a:tailEnd type="triangle" w="med" len="med"/>
              </a:ln>
            </p:spPr>
            <p:txBody>
              <a:bodyPr/>
              <a:lstStyle/>
              <a:p>
                <a:endParaRPr lang="lv-LV"/>
              </a:p>
            </p:txBody>
          </p:sp>
          <p:sp>
            <p:nvSpPr>
              <p:cNvPr id="25615" name="Line 14"/>
              <p:cNvSpPr>
                <a:spLocks noChangeShapeType="1"/>
              </p:cNvSpPr>
              <p:nvPr/>
            </p:nvSpPr>
            <p:spPr bwMode="auto">
              <a:xfrm>
                <a:off x="2788" y="1813"/>
                <a:ext cx="0" cy="189"/>
              </a:xfrm>
              <a:prstGeom prst="line">
                <a:avLst/>
              </a:prstGeom>
              <a:noFill/>
              <a:ln w="19050">
                <a:solidFill>
                  <a:schemeClr val="tx1"/>
                </a:solidFill>
                <a:round/>
                <a:headEnd/>
                <a:tailEnd type="triangle" w="med" len="med"/>
              </a:ln>
            </p:spPr>
            <p:txBody>
              <a:bodyPr/>
              <a:lstStyle/>
              <a:p>
                <a:endParaRPr lang="lv-LV"/>
              </a:p>
            </p:txBody>
          </p:sp>
          <p:sp>
            <p:nvSpPr>
              <p:cNvPr id="25616" name="Line 15"/>
              <p:cNvSpPr>
                <a:spLocks noChangeShapeType="1"/>
              </p:cNvSpPr>
              <p:nvPr/>
            </p:nvSpPr>
            <p:spPr bwMode="auto">
              <a:xfrm>
                <a:off x="2939" y="1813"/>
                <a:ext cx="0" cy="189"/>
              </a:xfrm>
              <a:prstGeom prst="line">
                <a:avLst/>
              </a:prstGeom>
              <a:noFill/>
              <a:ln w="19050">
                <a:solidFill>
                  <a:schemeClr val="tx1"/>
                </a:solidFill>
                <a:round/>
                <a:headEnd/>
                <a:tailEnd type="triangle" w="med" len="med"/>
              </a:ln>
            </p:spPr>
            <p:txBody>
              <a:bodyPr/>
              <a:lstStyle/>
              <a:p>
                <a:endParaRPr lang="lv-LV"/>
              </a:p>
            </p:txBody>
          </p:sp>
          <p:sp>
            <p:nvSpPr>
              <p:cNvPr id="25617" name="Line 16"/>
              <p:cNvSpPr>
                <a:spLocks noChangeShapeType="1"/>
              </p:cNvSpPr>
              <p:nvPr/>
            </p:nvSpPr>
            <p:spPr bwMode="auto">
              <a:xfrm>
                <a:off x="3091" y="1813"/>
                <a:ext cx="0" cy="189"/>
              </a:xfrm>
              <a:prstGeom prst="line">
                <a:avLst/>
              </a:prstGeom>
              <a:noFill/>
              <a:ln w="19050">
                <a:solidFill>
                  <a:schemeClr val="tx1"/>
                </a:solidFill>
                <a:round/>
                <a:headEnd/>
                <a:tailEnd type="triangle" w="med" len="med"/>
              </a:ln>
            </p:spPr>
            <p:txBody>
              <a:bodyPr/>
              <a:lstStyle/>
              <a:p>
                <a:endParaRPr lang="lv-LV"/>
              </a:p>
            </p:txBody>
          </p:sp>
        </p:grpSp>
      </p:grpSp>
      <p:pic>
        <p:nvPicPr>
          <p:cNvPr id="25606" name="Picture 29"/>
          <p:cNvPicPr>
            <a:picLocks noGrp="1" noChangeAspect="1" noChangeArrowheads="1"/>
          </p:cNvPicPr>
          <p:nvPr>
            <p:ph sz="half" idx="1"/>
          </p:nvPr>
        </p:nvPicPr>
        <p:blipFill>
          <a:blip r:embed="rId5" cstate="print"/>
          <a:srcRect/>
          <a:stretch>
            <a:fillRect/>
          </a:stretch>
        </p:blipFill>
        <p:spPr>
          <a:xfrm>
            <a:off x="468313" y="3070225"/>
            <a:ext cx="2951162" cy="2862263"/>
          </a:xfrm>
          <a:noFill/>
        </p:spPr>
      </p:pic>
      <p:pic>
        <p:nvPicPr>
          <p:cNvPr id="25607" name="Picture 21"/>
          <p:cNvPicPr>
            <a:picLocks noChangeAspect="1" noChangeArrowheads="1"/>
          </p:cNvPicPr>
          <p:nvPr/>
        </p:nvPicPr>
        <p:blipFill>
          <a:blip r:embed="rId6" cstate="print"/>
          <a:srcRect b="15057"/>
          <a:stretch>
            <a:fillRect/>
          </a:stretch>
        </p:blipFill>
        <p:spPr bwMode="auto">
          <a:xfrm>
            <a:off x="7092950" y="3287713"/>
            <a:ext cx="1728788" cy="1447800"/>
          </a:xfrm>
          <a:prstGeom prst="rect">
            <a:avLst/>
          </a:prstGeom>
          <a:noFill/>
          <a:ln w="9525">
            <a:noFill/>
            <a:miter lim="800000"/>
            <a:headEnd/>
            <a:tailEnd/>
          </a:ln>
        </p:spPr>
      </p:pic>
      <p:sp>
        <p:nvSpPr>
          <p:cNvPr id="25608" name="Title 1"/>
          <p:cNvSpPr>
            <a:spLocks/>
          </p:cNvSpPr>
          <p:nvPr/>
        </p:nvSpPr>
        <p:spPr bwMode="auto">
          <a:xfrm>
            <a:off x="457200" y="0"/>
            <a:ext cx="8229600" cy="1143000"/>
          </a:xfrm>
          <a:prstGeom prst="rect">
            <a:avLst/>
          </a:prstGeom>
          <a:noFill/>
          <a:ln w="9525">
            <a:noFill/>
            <a:miter lim="800000"/>
            <a:headEnd/>
            <a:tailEnd/>
          </a:ln>
        </p:spPr>
        <p:txBody>
          <a:bodyPr anchor="ctr"/>
          <a:lstStyle/>
          <a:p>
            <a:r>
              <a:rPr lang="lv-LV" sz="3200"/>
              <a:t>Sengera metode</a:t>
            </a:r>
          </a:p>
        </p:txBody>
      </p:sp>
      <p:sp>
        <p:nvSpPr>
          <p:cNvPr id="25609" name="Rectangle 9"/>
          <p:cNvSpPr>
            <a:spLocks/>
          </p:cNvSpPr>
          <p:nvPr/>
        </p:nvSpPr>
        <p:spPr bwMode="auto">
          <a:xfrm>
            <a:off x="682625" y="1397000"/>
            <a:ext cx="7675563" cy="460375"/>
          </a:xfrm>
          <a:prstGeom prst="rect">
            <a:avLst/>
          </a:prstGeom>
          <a:noFill/>
          <a:ln w="9525">
            <a:noFill/>
            <a:miter lim="800000"/>
            <a:headEnd/>
            <a:tailEnd/>
          </a:ln>
        </p:spPr>
        <p:txBody>
          <a:bodyPr/>
          <a:lstStyle/>
          <a:p>
            <a:pPr marL="342900" indent="-342900" eaLnBrk="0" hangingPunct="0">
              <a:spcBef>
                <a:spcPct val="20000"/>
              </a:spcBef>
              <a:buFont typeface="Arial" charset="0"/>
              <a:buNone/>
            </a:pPr>
            <a:r>
              <a:rPr lang="lv-LV" sz="2200"/>
              <a:t>3. Sekvenēšana </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36"/>
          <p:cNvPicPr>
            <a:picLocks noGrp="1" noChangeAspect="1" noChangeArrowheads="1"/>
          </p:cNvPicPr>
          <p:nvPr>
            <p:ph sz="quarter" idx="2"/>
          </p:nvPr>
        </p:nvPicPr>
        <p:blipFill>
          <a:blip r:embed="rId3" cstate="print"/>
          <a:srcRect/>
          <a:stretch>
            <a:fillRect/>
          </a:stretch>
        </p:blipFill>
        <p:spPr>
          <a:xfrm>
            <a:off x="5070475" y="3500438"/>
            <a:ext cx="4038600" cy="2170112"/>
          </a:xfrm>
          <a:noFill/>
        </p:spPr>
      </p:pic>
      <p:pic>
        <p:nvPicPr>
          <p:cNvPr id="26627" name="Picture 72"/>
          <p:cNvPicPr>
            <a:picLocks noGrp="1" noChangeAspect="1" noChangeArrowheads="1"/>
          </p:cNvPicPr>
          <p:nvPr>
            <p:ph sz="quarter" idx="3"/>
          </p:nvPr>
        </p:nvPicPr>
        <p:blipFill>
          <a:blip r:embed="rId4" cstate="print"/>
          <a:srcRect/>
          <a:stretch>
            <a:fillRect/>
          </a:stretch>
        </p:blipFill>
        <p:spPr>
          <a:xfrm>
            <a:off x="3532188" y="2878138"/>
            <a:ext cx="1544637" cy="2735262"/>
          </a:xfrm>
          <a:noFill/>
        </p:spPr>
      </p:pic>
      <p:pic>
        <p:nvPicPr>
          <p:cNvPr id="26628" name="Picture 69"/>
          <p:cNvPicPr>
            <a:picLocks noGrp="1" noChangeAspect="1" noChangeArrowheads="1"/>
          </p:cNvPicPr>
          <p:nvPr>
            <p:ph sz="half" idx="1"/>
          </p:nvPr>
        </p:nvPicPr>
        <p:blipFill>
          <a:blip r:embed="rId5" cstate="print"/>
          <a:srcRect/>
          <a:stretch>
            <a:fillRect/>
          </a:stretch>
        </p:blipFill>
        <p:spPr>
          <a:xfrm>
            <a:off x="250825" y="2825750"/>
            <a:ext cx="3097213" cy="2976563"/>
          </a:xfrm>
          <a:noFill/>
        </p:spPr>
      </p:pic>
      <p:sp>
        <p:nvSpPr>
          <p:cNvPr id="26629" name="Text Box 39"/>
          <p:cNvSpPr txBox="1">
            <a:spLocks noChangeArrowheads="1"/>
          </p:cNvSpPr>
          <p:nvPr/>
        </p:nvSpPr>
        <p:spPr bwMode="auto">
          <a:xfrm>
            <a:off x="684213" y="1835150"/>
            <a:ext cx="7991475" cy="1022350"/>
          </a:xfrm>
          <a:prstGeom prst="rect">
            <a:avLst/>
          </a:prstGeom>
          <a:noFill/>
          <a:ln w="9525">
            <a:noFill/>
            <a:miter lim="800000"/>
            <a:headEnd/>
            <a:tailEnd/>
          </a:ln>
        </p:spPr>
        <p:txBody>
          <a:bodyPr>
            <a:spAutoFit/>
          </a:bodyPr>
          <a:lstStyle/>
          <a:p>
            <a:pPr>
              <a:spcBef>
                <a:spcPct val="50000"/>
              </a:spcBef>
            </a:pPr>
            <a:r>
              <a:rPr lang="lv-LV" sz="2200"/>
              <a:t>PCR produktu nes uz akrilamīda gēla un veic elektroforēzi.</a:t>
            </a:r>
          </a:p>
          <a:p>
            <a:pPr>
              <a:spcBef>
                <a:spcPct val="50000"/>
              </a:spcBef>
            </a:pPr>
            <a:endParaRPr lang="lv-LV" sz="600"/>
          </a:p>
          <a:p>
            <a:pPr>
              <a:spcBef>
                <a:spcPct val="50000"/>
              </a:spcBef>
            </a:pPr>
            <a:r>
              <a:rPr lang="lv-LV" sz="2000"/>
              <a:t>B – nukleotīdi ir iezīmēti ar fluorescentu iezīmi.</a:t>
            </a:r>
            <a:endParaRPr lang="en-US" sz="2000"/>
          </a:p>
        </p:txBody>
      </p:sp>
      <p:sp>
        <p:nvSpPr>
          <p:cNvPr id="26630" name="Text Box 75"/>
          <p:cNvSpPr txBox="1">
            <a:spLocks noChangeArrowheads="1"/>
          </p:cNvSpPr>
          <p:nvPr/>
        </p:nvSpPr>
        <p:spPr bwMode="auto">
          <a:xfrm>
            <a:off x="250825" y="5876925"/>
            <a:ext cx="3529013" cy="581025"/>
          </a:xfrm>
          <a:prstGeom prst="rect">
            <a:avLst/>
          </a:prstGeom>
          <a:noFill/>
          <a:ln w="9525">
            <a:noFill/>
            <a:miter lim="800000"/>
            <a:headEnd/>
            <a:tailEnd/>
          </a:ln>
        </p:spPr>
        <p:txBody>
          <a:bodyPr>
            <a:spAutoFit/>
          </a:bodyPr>
          <a:lstStyle/>
          <a:p>
            <a:pPr>
              <a:spcBef>
                <a:spcPct val="50000"/>
              </a:spcBef>
            </a:pPr>
            <a:r>
              <a:rPr lang="lv-LV" sz="1600"/>
              <a:t>Fluoescenti iezīmētus nukleotīdus pievieno visus vienā stobriņā.</a:t>
            </a:r>
            <a:endParaRPr lang="en-US" sz="1600"/>
          </a:p>
        </p:txBody>
      </p:sp>
      <p:sp>
        <p:nvSpPr>
          <p:cNvPr id="26631" name="Text Box 76"/>
          <p:cNvSpPr txBox="1">
            <a:spLocks noChangeArrowheads="1"/>
          </p:cNvSpPr>
          <p:nvPr/>
        </p:nvSpPr>
        <p:spPr bwMode="auto">
          <a:xfrm>
            <a:off x="4751388" y="5949950"/>
            <a:ext cx="4716462" cy="336550"/>
          </a:xfrm>
          <a:prstGeom prst="rect">
            <a:avLst/>
          </a:prstGeom>
          <a:noFill/>
          <a:ln w="9525">
            <a:noFill/>
            <a:miter lim="800000"/>
            <a:headEnd/>
            <a:tailEnd/>
          </a:ln>
        </p:spPr>
        <p:txBody>
          <a:bodyPr>
            <a:spAutoFit/>
          </a:bodyPr>
          <a:lstStyle/>
          <a:p>
            <a:pPr>
              <a:spcBef>
                <a:spcPct val="50000"/>
              </a:spcBef>
            </a:pPr>
            <a:r>
              <a:rPr lang="lv-LV" sz="1600"/>
              <a:t>Lāzers nolasa nukleotīdu fluorescento signālu.</a:t>
            </a:r>
            <a:endParaRPr lang="en-US" sz="1600"/>
          </a:p>
        </p:txBody>
      </p:sp>
      <p:sp>
        <p:nvSpPr>
          <p:cNvPr id="26632" name="Title 1"/>
          <p:cNvSpPr>
            <a:spLocks/>
          </p:cNvSpPr>
          <p:nvPr/>
        </p:nvSpPr>
        <p:spPr bwMode="auto">
          <a:xfrm>
            <a:off x="457200" y="0"/>
            <a:ext cx="8229600" cy="1143000"/>
          </a:xfrm>
          <a:prstGeom prst="rect">
            <a:avLst/>
          </a:prstGeom>
          <a:noFill/>
          <a:ln w="9525">
            <a:noFill/>
            <a:miter lim="800000"/>
            <a:headEnd/>
            <a:tailEnd/>
          </a:ln>
        </p:spPr>
        <p:txBody>
          <a:bodyPr anchor="ctr"/>
          <a:lstStyle/>
          <a:p>
            <a:r>
              <a:rPr lang="lv-LV" sz="3200"/>
              <a:t>Sengera metode</a:t>
            </a:r>
          </a:p>
        </p:txBody>
      </p:sp>
      <p:sp>
        <p:nvSpPr>
          <p:cNvPr id="26633" name="Rectangle 9"/>
          <p:cNvSpPr>
            <a:spLocks/>
          </p:cNvSpPr>
          <p:nvPr/>
        </p:nvSpPr>
        <p:spPr bwMode="auto">
          <a:xfrm>
            <a:off x="682625" y="1397000"/>
            <a:ext cx="7675563" cy="460375"/>
          </a:xfrm>
          <a:prstGeom prst="rect">
            <a:avLst/>
          </a:prstGeom>
          <a:noFill/>
          <a:ln w="9525">
            <a:noFill/>
            <a:miter lim="800000"/>
            <a:headEnd/>
            <a:tailEnd/>
          </a:ln>
        </p:spPr>
        <p:txBody>
          <a:bodyPr/>
          <a:lstStyle/>
          <a:p>
            <a:pPr marL="342900" indent="-342900" eaLnBrk="0" hangingPunct="0">
              <a:spcBef>
                <a:spcPct val="20000"/>
              </a:spcBef>
              <a:buFont typeface="Arial" charset="0"/>
              <a:buNone/>
            </a:pPr>
            <a:r>
              <a:rPr lang="lv-LV" sz="2200"/>
              <a:t>3. Sekvenēšana </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36"/>
          <p:cNvSpPr>
            <a:spLocks noChangeArrowheads="1"/>
          </p:cNvSpPr>
          <p:nvPr/>
        </p:nvSpPr>
        <p:spPr bwMode="auto">
          <a:xfrm>
            <a:off x="519113" y="1927225"/>
            <a:ext cx="2932112" cy="430213"/>
          </a:xfrm>
          <a:prstGeom prst="rect">
            <a:avLst/>
          </a:prstGeom>
          <a:noFill/>
          <a:ln w="9525">
            <a:noFill/>
            <a:miter lim="800000"/>
            <a:headEnd/>
            <a:tailEnd/>
          </a:ln>
        </p:spPr>
        <p:txBody>
          <a:bodyPr wrap="none">
            <a:spAutoFit/>
          </a:bodyPr>
          <a:lstStyle/>
          <a:p>
            <a:pPr eaLnBrk="0" hangingPunct="0">
              <a:spcBef>
                <a:spcPct val="20000"/>
              </a:spcBef>
              <a:buFont typeface="Arial" charset="0"/>
              <a:buNone/>
            </a:pPr>
            <a:r>
              <a:rPr lang="lv-LV" sz="2200"/>
              <a:t>Kapilārā elektroforēze</a:t>
            </a:r>
          </a:p>
        </p:txBody>
      </p:sp>
      <p:pic>
        <p:nvPicPr>
          <p:cNvPr id="27651" name="Picture 9" descr="600px_3100-OpD-Lc_DSC_1742"/>
          <p:cNvPicPr>
            <a:picLocks noChangeAspect="1" noChangeArrowheads="1"/>
          </p:cNvPicPr>
          <p:nvPr/>
        </p:nvPicPr>
        <p:blipFill>
          <a:blip r:embed="rId3" cstate="print"/>
          <a:srcRect/>
          <a:stretch>
            <a:fillRect/>
          </a:stretch>
        </p:blipFill>
        <p:spPr bwMode="auto">
          <a:xfrm>
            <a:off x="4932363" y="3214688"/>
            <a:ext cx="3960812" cy="3114675"/>
          </a:xfrm>
          <a:prstGeom prst="rect">
            <a:avLst/>
          </a:prstGeom>
          <a:noFill/>
          <a:ln w="9525">
            <a:noFill/>
            <a:miter lim="800000"/>
            <a:headEnd/>
            <a:tailEnd/>
          </a:ln>
        </p:spPr>
      </p:pic>
      <p:pic>
        <p:nvPicPr>
          <p:cNvPr id="27652" name="Picture 5" descr="3130x"/>
          <p:cNvPicPr>
            <a:picLocks noChangeAspect="1" noChangeArrowheads="1"/>
          </p:cNvPicPr>
          <p:nvPr/>
        </p:nvPicPr>
        <p:blipFill>
          <a:blip r:embed="rId4" cstate="print"/>
          <a:srcRect/>
          <a:stretch>
            <a:fillRect/>
          </a:stretch>
        </p:blipFill>
        <p:spPr bwMode="auto">
          <a:xfrm>
            <a:off x="6084888" y="714375"/>
            <a:ext cx="2714625" cy="2143125"/>
          </a:xfrm>
          <a:prstGeom prst="rect">
            <a:avLst/>
          </a:prstGeom>
          <a:noFill/>
          <a:ln w="9525">
            <a:noFill/>
            <a:miter lim="800000"/>
            <a:headEnd/>
            <a:tailEnd/>
          </a:ln>
        </p:spPr>
      </p:pic>
      <p:sp>
        <p:nvSpPr>
          <p:cNvPr id="27653" name="Text Box 12"/>
          <p:cNvSpPr txBox="1">
            <a:spLocks noChangeArrowheads="1"/>
          </p:cNvSpPr>
          <p:nvPr/>
        </p:nvSpPr>
        <p:spPr bwMode="auto">
          <a:xfrm>
            <a:off x="4856163" y="6357938"/>
            <a:ext cx="2808287" cy="336550"/>
          </a:xfrm>
          <a:prstGeom prst="rect">
            <a:avLst/>
          </a:prstGeom>
          <a:noFill/>
          <a:ln w="9525">
            <a:noFill/>
            <a:miter lim="800000"/>
            <a:headEnd/>
            <a:tailEnd/>
          </a:ln>
        </p:spPr>
        <p:txBody>
          <a:bodyPr>
            <a:spAutoFit/>
          </a:bodyPr>
          <a:lstStyle/>
          <a:p>
            <a:pPr>
              <a:spcBef>
                <a:spcPct val="50000"/>
              </a:spcBef>
            </a:pPr>
            <a:r>
              <a:rPr lang="lv-LV" sz="1600"/>
              <a:t>Sekvenators </a:t>
            </a:r>
            <a:r>
              <a:rPr lang="en-US" sz="1600"/>
              <a:t>ABI 3100 </a:t>
            </a:r>
          </a:p>
        </p:txBody>
      </p:sp>
      <p:sp>
        <p:nvSpPr>
          <p:cNvPr id="27654" name="Text Box 40"/>
          <p:cNvSpPr txBox="1">
            <a:spLocks noChangeArrowheads="1"/>
          </p:cNvSpPr>
          <p:nvPr/>
        </p:nvSpPr>
        <p:spPr bwMode="auto">
          <a:xfrm>
            <a:off x="623888" y="5357813"/>
            <a:ext cx="3527425" cy="641350"/>
          </a:xfrm>
          <a:prstGeom prst="rect">
            <a:avLst/>
          </a:prstGeom>
          <a:noFill/>
          <a:ln w="9525">
            <a:noFill/>
            <a:miter lim="800000"/>
            <a:headEnd/>
            <a:tailEnd/>
          </a:ln>
        </p:spPr>
        <p:txBody>
          <a:bodyPr>
            <a:spAutoFit/>
          </a:bodyPr>
          <a:lstStyle/>
          <a:p>
            <a:pPr>
              <a:spcBef>
                <a:spcPct val="50000"/>
              </a:spcBef>
            </a:pPr>
            <a:r>
              <a:rPr lang="lv-LV" sz="1800"/>
              <a:t>Fluorescenti iezīmētu DNS fragmentu virzība kapilārā.</a:t>
            </a:r>
          </a:p>
        </p:txBody>
      </p:sp>
      <p:sp>
        <p:nvSpPr>
          <p:cNvPr id="27655" name="Title 1"/>
          <p:cNvSpPr>
            <a:spLocks/>
          </p:cNvSpPr>
          <p:nvPr/>
        </p:nvSpPr>
        <p:spPr bwMode="auto">
          <a:xfrm>
            <a:off x="457200" y="0"/>
            <a:ext cx="8229600" cy="1143000"/>
          </a:xfrm>
          <a:prstGeom prst="rect">
            <a:avLst/>
          </a:prstGeom>
          <a:noFill/>
          <a:ln w="9525">
            <a:noFill/>
            <a:miter lim="800000"/>
            <a:headEnd/>
            <a:tailEnd/>
          </a:ln>
        </p:spPr>
        <p:txBody>
          <a:bodyPr anchor="ctr"/>
          <a:lstStyle/>
          <a:p>
            <a:r>
              <a:rPr lang="lv-LV" sz="3200"/>
              <a:t>Sengera metode</a:t>
            </a:r>
          </a:p>
        </p:txBody>
      </p:sp>
      <p:pic>
        <p:nvPicPr>
          <p:cNvPr id="27656" name="Picture 11"/>
          <p:cNvPicPr>
            <a:picLocks noChangeAspect="1" noChangeArrowheads="1"/>
          </p:cNvPicPr>
          <p:nvPr/>
        </p:nvPicPr>
        <p:blipFill>
          <a:blip r:embed="rId5" cstate="print"/>
          <a:srcRect/>
          <a:stretch>
            <a:fillRect/>
          </a:stretch>
        </p:blipFill>
        <p:spPr bwMode="auto">
          <a:xfrm>
            <a:off x="552450" y="3000375"/>
            <a:ext cx="4019550" cy="2432050"/>
          </a:xfrm>
          <a:prstGeom prst="rect">
            <a:avLst/>
          </a:prstGeom>
          <a:noFill/>
          <a:ln w="9525">
            <a:noFill/>
            <a:miter lim="800000"/>
            <a:headEnd/>
            <a:tailEnd/>
          </a:ln>
        </p:spPr>
      </p:pic>
      <p:sp>
        <p:nvSpPr>
          <p:cNvPr id="27657" name="Rectangle 9"/>
          <p:cNvSpPr>
            <a:spLocks/>
          </p:cNvSpPr>
          <p:nvPr/>
        </p:nvSpPr>
        <p:spPr bwMode="auto">
          <a:xfrm>
            <a:off x="500063" y="1397000"/>
            <a:ext cx="7675562" cy="460375"/>
          </a:xfrm>
          <a:prstGeom prst="rect">
            <a:avLst/>
          </a:prstGeom>
          <a:noFill/>
          <a:ln w="9525">
            <a:noFill/>
            <a:miter lim="800000"/>
            <a:headEnd/>
            <a:tailEnd/>
          </a:ln>
        </p:spPr>
        <p:txBody>
          <a:bodyPr/>
          <a:lstStyle/>
          <a:p>
            <a:pPr marL="342900" indent="-342900" eaLnBrk="0" hangingPunct="0">
              <a:spcBef>
                <a:spcPct val="20000"/>
              </a:spcBef>
              <a:buFont typeface="Arial" charset="0"/>
              <a:buNone/>
            </a:pPr>
            <a:r>
              <a:rPr lang="lv-LV" sz="2200"/>
              <a:t>3. Sekvenēšana </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4" name="Picture 6"/>
          <p:cNvPicPr>
            <a:picLocks noChangeAspect="1" noChangeArrowheads="1"/>
          </p:cNvPicPr>
          <p:nvPr/>
        </p:nvPicPr>
        <p:blipFill>
          <a:blip r:embed="rId2" cstate="print"/>
          <a:srcRect l="2600" r="6800" b="7219"/>
          <a:stretch>
            <a:fillRect/>
          </a:stretch>
        </p:blipFill>
        <p:spPr bwMode="auto">
          <a:xfrm>
            <a:off x="714375" y="1714500"/>
            <a:ext cx="7572375" cy="2214563"/>
          </a:xfrm>
          <a:prstGeom prst="rect">
            <a:avLst/>
          </a:prstGeom>
          <a:noFill/>
          <a:ln w="3175">
            <a:solidFill>
              <a:schemeClr val="tx1">
                <a:lumMod val="95000"/>
                <a:lumOff val="5000"/>
              </a:schemeClr>
            </a:solidFill>
            <a:miter lim="800000"/>
            <a:headEnd/>
            <a:tailEnd/>
          </a:ln>
          <a:effectLst/>
        </p:spPr>
      </p:pic>
      <p:pic>
        <p:nvPicPr>
          <p:cNvPr id="28675" name="Picture 23"/>
          <p:cNvPicPr>
            <a:picLocks noChangeAspect="1" noChangeArrowheads="1"/>
          </p:cNvPicPr>
          <p:nvPr/>
        </p:nvPicPr>
        <p:blipFill>
          <a:blip r:embed="rId3" cstate="print"/>
          <a:srcRect l="8440" r="20667"/>
          <a:stretch>
            <a:fillRect/>
          </a:stretch>
        </p:blipFill>
        <p:spPr bwMode="auto">
          <a:xfrm>
            <a:off x="500063" y="4071938"/>
            <a:ext cx="3000375" cy="2033587"/>
          </a:xfrm>
          <a:prstGeom prst="rect">
            <a:avLst/>
          </a:prstGeom>
          <a:noFill/>
          <a:ln w="9525">
            <a:noFill/>
            <a:miter lim="800000"/>
            <a:headEnd/>
            <a:tailEnd/>
          </a:ln>
        </p:spPr>
      </p:pic>
      <p:sp>
        <p:nvSpPr>
          <p:cNvPr id="28676" name="Text Box 20"/>
          <p:cNvSpPr txBox="1">
            <a:spLocks noChangeArrowheads="1"/>
          </p:cNvSpPr>
          <p:nvPr/>
        </p:nvSpPr>
        <p:spPr bwMode="auto">
          <a:xfrm>
            <a:off x="571500" y="6072188"/>
            <a:ext cx="2928938" cy="584200"/>
          </a:xfrm>
          <a:prstGeom prst="rect">
            <a:avLst/>
          </a:prstGeom>
          <a:noFill/>
          <a:ln w="9525">
            <a:noFill/>
            <a:miter lim="800000"/>
            <a:headEnd/>
            <a:tailEnd/>
          </a:ln>
        </p:spPr>
        <p:txBody>
          <a:bodyPr>
            <a:spAutoFit/>
          </a:bodyPr>
          <a:lstStyle/>
          <a:p>
            <a:pPr>
              <a:spcBef>
                <a:spcPct val="50000"/>
              </a:spcBef>
            </a:pPr>
            <a:r>
              <a:rPr lang="lv-LV" sz="1600"/>
              <a:t>Sekvencē ir atpazīstami SNP (viena nukleotīda nomaiņa).</a:t>
            </a:r>
            <a:endParaRPr lang="en-US" sz="1600"/>
          </a:p>
        </p:txBody>
      </p:sp>
      <p:sp>
        <p:nvSpPr>
          <p:cNvPr id="28677" name="Title 1"/>
          <p:cNvSpPr>
            <a:spLocks/>
          </p:cNvSpPr>
          <p:nvPr/>
        </p:nvSpPr>
        <p:spPr bwMode="auto">
          <a:xfrm>
            <a:off x="457200" y="0"/>
            <a:ext cx="8229600" cy="1143000"/>
          </a:xfrm>
          <a:prstGeom prst="rect">
            <a:avLst/>
          </a:prstGeom>
          <a:noFill/>
          <a:ln w="9525">
            <a:noFill/>
            <a:miter lim="800000"/>
            <a:headEnd/>
            <a:tailEnd/>
          </a:ln>
        </p:spPr>
        <p:txBody>
          <a:bodyPr anchor="ctr"/>
          <a:lstStyle/>
          <a:p>
            <a:r>
              <a:rPr lang="lv-LV" sz="3200"/>
              <a:t>Sengera metode</a:t>
            </a:r>
          </a:p>
        </p:txBody>
      </p:sp>
      <p:sp>
        <p:nvSpPr>
          <p:cNvPr id="28678" name="Text Box 13"/>
          <p:cNvSpPr txBox="1">
            <a:spLocks noChangeArrowheads="1"/>
          </p:cNvSpPr>
          <p:nvPr/>
        </p:nvSpPr>
        <p:spPr bwMode="auto">
          <a:xfrm>
            <a:off x="608013" y="1144588"/>
            <a:ext cx="7821612" cy="400050"/>
          </a:xfrm>
          <a:prstGeom prst="rect">
            <a:avLst/>
          </a:prstGeom>
          <a:noFill/>
          <a:ln w="9525">
            <a:noFill/>
            <a:miter lim="800000"/>
            <a:headEnd/>
            <a:tailEnd/>
          </a:ln>
        </p:spPr>
        <p:txBody>
          <a:bodyPr>
            <a:spAutoFit/>
          </a:bodyPr>
          <a:lstStyle/>
          <a:p>
            <a:pPr>
              <a:spcBef>
                <a:spcPct val="50000"/>
              </a:spcBef>
            </a:pPr>
            <a:r>
              <a:rPr lang="lv-LV" sz="2000"/>
              <a:t>Rezultāti, kas tiek iegūti pēc fluorescento nukleotīdu nolasīšanas.</a:t>
            </a:r>
            <a:endParaRPr lang="en-US" sz="2000"/>
          </a:p>
        </p:txBody>
      </p:sp>
      <p:pic>
        <p:nvPicPr>
          <p:cNvPr id="28679" name="Picture 4"/>
          <p:cNvPicPr>
            <a:picLocks noChangeAspect="1" noChangeArrowheads="1"/>
          </p:cNvPicPr>
          <p:nvPr/>
        </p:nvPicPr>
        <p:blipFill>
          <a:blip r:embed="rId4" cstate="print"/>
          <a:srcRect l="28098" r="29980" b="11340"/>
          <a:stretch>
            <a:fillRect/>
          </a:stretch>
        </p:blipFill>
        <p:spPr bwMode="auto">
          <a:xfrm>
            <a:off x="3571875" y="4071938"/>
            <a:ext cx="4714875" cy="2281237"/>
          </a:xfrm>
          <a:prstGeom prst="rect">
            <a:avLst/>
          </a:prstGeom>
          <a:noFill/>
          <a:ln w="9525">
            <a:solidFill>
              <a:schemeClr val="tx1"/>
            </a:solidFill>
            <a:miter lim="800000"/>
            <a:headEnd/>
            <a:tailEnd/>
          </a:ln>
        </p:spPr>
      </p:pic>
      <p:sp>
        <p:nvSpPr>
          <p:cNvPr id="28680" name="Text Box 20"/>
          <p:cNvSpPr txBox="1">
            <a:spLocks noChangeArrowheads="1"/>
          </p:cNvSpPr>
          <p:nvPr/>
        </p:nvSpPr>
        <p:spPr bwMode="auto">
          <a:xfrm>
            <a:off x="3487738" y="6343650"/>
            <a:ext cx="4727575" cy="338138"/>
          </a:xfrm>
          <a:prstGeom prst="rect">
            <a:avLst/>
          </a:prstGeom>
          <a:noFill/>
          <a:ln w="9525">
            <a:noFill/>
            <a:miter lim="800000"/>
            <a:headEnd/>
            <a:tailEnd/>
          </a:ln>
        </p:spPr>
        <p:txBody>
          <a:bodyPr>
            <a:spAutoFit/>
          </a:bodyPr>
          <a:lstStyle/>
          <a:p>
            <a:pPr>
              <a:spcBef>
                <a:spcPct val="50000"/>
              </a:spcBef>
            </a:pPr>
            <a:r>
              <a:rPr lang="lv-LV" sz="1600"/>
              <a:t>Sekvencē ir atpazīstama delēcija</a:t>
            </a:r>
            <a:endParaRPr lang="en-US" sz="160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26" name="Object 6"/>
          <p:cNvGraphicFramePr>
            <a:graphicFrameLocks noChangeAspect="1"/>
          </p:cNvGraphicFramePr>
          <p:nvPr/>
        </p:nvGraphicFramePr>
        <p:xfrm>
          <a:off x="684213" y="4433888"/>
          <a:ext cx="7632700" cy="2163762"/>
        </p:xfrm>
        <a:graphic>
          <a:graphicData uri="http://schemas.openxmlformats.org/presentationml/2006/ole">
            <p:oleObj spid="_x0000_s1026" name="Image" r:id="rId3" imgW="11060317" imgH="3136508" progId="">
              <p:embed/>
            </p:oleObj>
          </a:graphicData>
        </a:graphic>
      </p:graphicFrame>
      <p:sp>
        <p:nvSpPr>
          <p:cNvPr id="1028" name="Text Box 7"/>
          <p:cNvSpPr txBox="1">
            <a:spLocks noChangeArrowheads="1"/>
          </p:cNvSpPr>
          <p:nvPr/>
        </p:nvSpPr>
        <p:spPr bwMode="auto">
          <a:xfrm>
            <a:off x="611188" y="4051300"/>
            <a:ext cx="4895850" cy="427038"/>
          </a:xfrm>
          <a:prstGeom prst="rect">
            <a:avLst/>
          </a:prstGeom>
          <a:noFill/>
          <a:ln w="9525">
            <a:noFill/>
            <a:miter lim="800000"/>
            <a:headEnd/>
            <a:tailEnd/>
          </a:ln>
        </p:spPr>
        <p:txBody>
          <a:bodyPr>
            <a:spAutoFit/>
          </a:bodyPr>
          <a:lstStyle/>
          <a:p>
            <a:pPr>
              <a:spcBef>
                <a:spcPct val="50000"/>
              </a:spcBef>
            </a:pPr>
            <a:r>
              <a:rPr lang="lv-LV" sz="2200"/>
              <a:t>Paraugs, kas satur piemaisījumus.</a:t>
            </a:r>
          </a:p>
        </p:txBody>
      </p:sp>
      <p:graphicFrame>
        <p:nvGraphicFramePr>
          <p:cNvPr id="1027" name="Object 9"/>
          <p:cNvGraphicFramePr>
            <a:graphicFrameLocks noChangeAspect="1"/>
          </p:cNvGraphicFramePr>
          <p:nvPr/>
        </p:nvGraphicFramePr>
        <p:xfrm>
          <a:off x="684213" y="1833563"/>
          <a:ext cx="7632700" cy="2100262"/>
        </p:xfrm>
        <a:graphic>
          <a:graphicData uri="http://schemas.openxmlformats.org/presentationml/2006/ole">
            <p:oleObj spid="_x0000_s1027" name="Image" r:id="rId4" imgW="11073016" imgH="3047619" progId="">
              <p:embed/>
            </p:oleObj>
          </a:graphicData>
        </a:graphic>
      </p:graphicFrame>
      <p:sp>
        <p:nvSpPr>
          <p:cNvPr id="1029" name="Text Box 10"/>
          <p:cNvSpPr txBox="1">
            <a:spLocks noChangeArrowheads="1"/>
          </p:cNvSpPr>
          <p:nvPr/>
        </p:nvSpPr>
        <p:spPr bwMode="auto">
          <a:xfrm>
            <a:off x="611188" y="1417638"/>
            <a:ext cx="4895850" cy="427037"/>
          </a:xfrm>
          <a:prstGeom prst="rect">
            <a:avLst/>
          </a:prstGeom>
          <a:noFill/>
          <a:ln w="9525">
            <a:noFill/>
            <a:miter lim="800000"/>
            <a:headEnd/>
            <a:tailEnd/>
          </a:ln>
        </p:spPr>
        <p:txBody>
          <a:bodyPr>
            <a:spAutoFit/>
          </a:bodyPr>
          <a:lstStyle/>
          <a:p>
            <a:pPr>
              <a:spcBef>
                <a:spcPct val="50000"/>
              </a:spcBef>
            </a:pPr>
            <a:r>
              <a:rPr lang="lv-LV" sz="2200"/>
              <a:t>Paraugs, kas satur degradētu DNS.</a:t>
            </a:r>
          </a:p>
        </p:txBody>
      </p:sp>
      <p:sp>
        <p:nvSpPr>
          <p:cNvPr id="1030" name="Title 1"/>
          <p:cNvSpPr>
            <a:spLocks/>
          </p:cNvSpPr>
          <p:nvPr/>
        </p:nvSpPr>
        <p:spPr bwMode="auto">
          <a:xfrm>
            <a:off x="457200" y="0"/>
            <a:ext cx="8229600" cy="1143000"/>
          </a:xfrm>
          <a:prstGeom prst="rect">
            <a:avLst/>
          </a:prstGeom>
          <a:noFill/>
          <a:ln w="9525">
            <a:noFill/>
            <a:miter lim="800000"/>
            <a:headEnd/>
            <a:tailEnd/>
          </a:ln>
        </p:spPr>
        <p:txBody>
          <a:bodyPr anchor="ctr"/>
          <a:lstStyle/>
          <a:p>
            <a:r>
              <a:rPr lang="lv-LV" sz="3200"/>
              <a:t>Sengera metode</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D:\PICTURES\wallpapers\dna-spiral-art.jpg"/>
          <p:cNvPicPr>
            <a:picLocks noChangeAspect="1" noChangeArrowheads="1"/>
          </p:cNvPicPr>
          <p:nvPr/>
        </p:nvPicPr>
        <p:blipFill>
          <a:blip r:embed="rId2" cstate="print"/>
          <a:srcRect/>
          <a:stretch>
            <a:fillRect/>
          </a:stretch>
        </p:blipFill>
        <p:spPr bwMode="auto">
          <a:xfrm>
            <a:off x="-36513" y="-26988"/>
            <a:ext cx="9180513" cy="6884988"/>
          </a:xfrm>
          <a:prstGeom prst="rect">
            <a:avLst/>
          </a:prstGeom>
          <a:noFill/>
          <a:ln w="9525">
            <a:noFill/>
            <a:miter lim="800000"/>
            <a:headEnd/>
            <a:tailEnd/>
          </a:ln>
        </p:spPr>
      </p:pic>
      <p:sp>
        <p:nvSpPr>
          <p:cNvPr id="5" name="TextBox 5"/>
          <p:cNvSpPr txBox="1">
            <a:spLocks noChangeArrowheads="1"/>
          </p:cNvSpPr>
          <p:nvPr/>
        </p:nvSpPr>
        <p:spPr bwMode="auto">
          <a:xfrm>
            <a:off x="7429500" y="6357938"/>
            <a:ext cx="1714500" cy="338137"/>
          </a:xfrm>
          <a:prstGeom prst="rect">
            <a:avLst/>
          </a:prstGeom>
          <a:noFill/>
          <a:ln w="9525">
            <a:noFill/>
            <a:miter lim="800000"/>
            <a:headEnd/>
            <a:tailEnd/>
          </a:ln>
        </p:spPr>
        <p:txBody>
          <a:bodyPr>
            <a:spAutoFit/>
          </a:bodyPr>
          <a:lstStyle/>
          <a:p>
            <a:r>
              <a:rPr lang="lv-LV" sz="1600" b="1" dirty="0" smtClean="0">
                <a:solidFill>
                  <a:schemeClr val="bg1"/>
                </a:solidFill>
                <a:latin typeface="Courier New" pitchFamily="49" charset="0"/>
                <a:cs typeface="Courier New" pitchFamily="49" charset="0"/>
              </a:rPr>
              <a:t>04.10.2013.</a:t>
            </a:r>
            <a:endParaRPr lang="lv-LV" sz="1600" b="1" dirty="0">
              <a:solidFill>
                <a:schemeClr val="bg1"/>
              </a:solidFill>
              <a:latin typeface="Courier New" pitchFamily="49" charset="0"/>
              <a:cs typeface="Courier New" pitchFamily="49" charset="0"/>
            </a:endParaRPr>
          </a:p>
        </p:txBody>
      </p:sp>
      <p:sp>
        <p:nvSpPr>
          <p:cNvPr id="6" name="矩形 16"/>
          <p:cNvSpPr/>
          <p:nvPr/>
        </p:nvSpPr>
        <p:spPr>
          <a:xfrm>
            <a:off x="251520" y="188640"/>
            <a:ext cx="8640960" cy="1938992"/>
          </a:xfrm>
          <a:prstGeom prst="rect">
            <a:avLst/>
          </a:prstGeom>
          <a:noFill/>
        </p:spPr>
        <p:txBody>
          <a:bodyPr wrap="square">
            <a:spAutoFit/>
          </a:bodyPr>
          <a:lstStyle/>
          <a:p>
            <a:pPr algn="ctr">
              <a:defRPr/>
            </a:pPr>
            <a:r>
              <a:rPr lang="lv-LV" altLang="zh-CN" sz="4000" b="1" dirty="0" err="1"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38100" dist="38100" dir="2700000" algn="tl">
                    <a:srgbClr val="000000">
                      <a:alpha val="43137"/>
                    </a:srgbClr>
                  </a:outerShdw>
                  <a:reflection blurRad="6350" stA="60000" endA="900" endPos="60000" dist="29997" dir="5400000" sy="-100000" algn="bl" rotWithShape="0"/>
                </a:effectLst>
                <a:latin typeface="+mn-lt"/>
                <a:cs typeface="MV Boli" pitchFamily="2" charset="0"/>
              </a:rPr>
              <a:t>Next</a:t>
            </a:r>
            <a:r>
              <a:rPr lang="lv-LV" altLang="zh-CN" sz="4000" b="1" dirty="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38100" dist="38100" dir="2700000" algn="tl">
                    <a:srgbClr val="000000">
                      <a:alpha val="43137"/>
                    </a:srgbClr>
                  </a:outerShdw>
                  <a:reflection blurRad="6350" stA="60000" endA="900" endPos="60000" dist="29997" dir="5400000" sy="-100000" algn="bl" rotWithShape="0"/>
                </a:effectLst>
                <a:latin typeface="+mn-lt"/>
                <a:cs typeface="MV Boli" pitchFamily="2" charset="0"/>
              </a:rPr>
              <a:t> </a:t>
            </a:r>
            <a:r>
              <a:rPr lang="lv-LV" altLang="zh-CN" sz="4000" b="1" dirty="0" err="1"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38100" dist="38100" dir="2700000" algn="tl">
                    <a:srgbClr val="000000">
                      <a:alpha val="43137"/>
                    </a:srgbClr>
                  </a:outerShdw>
                  <a:reflection blurRad="6350" stA="60000" endA="900" endPos="60000" dist="29997" dir="5400000" sy="-100000" algn="bl" rotWithShape="0"/>
                </a:effectLst>
                <a:latin typeface="+mn-lt"/>
                <a:cs typeface="MV Boli" pitchFamily="2" charset="0"/>
              </a:rPr>
              <a:t>Generation</a:t>
            </a:r>
            <a:r>
              <a:rPr lang="lv-LV" altLang="zh-CN" sz="4000" b="1" dirty="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38100" dist="38100" dir="2700000" algn="tl">
                    <a:srgbClr val="000000">
                      <a:alpha val="43137"/>
                    </a:srgbClr>
                  </a:outerShdw>
                  <a:reflection blurRad="6350" stA="60000" endA="900" endPos="60000" dist="29997" dir="5400000" sy="-100000" algn="bl" rotWithShape="0"/>
                </a:effectLst>
                <a:latin typeface="+mn-lt"/>
                <a:cs typeface="MV Boli" pitchFamily="2" charset="0"/>
              </a:rPr>
              <a:t> </a:t>
            </a:r>
            <a:r>
              <a:rPr lang="lv-LV" altLang="zh-CN" sz="4000" b="1" dirty="0" err="1"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38100" dist="38100" dir="2700000" algn="tl">
                    <a:srgbClr val="000000">
                      <a:alpha val="43137"/>
                    </a:srgbClr>
                  </a:outerShdw>
                  <a:reflection blurRad="6350" stA="60000" endA="900" endPos="60000" dist="29997" dir="5400000" sy="-100000" algn="bl" rotWithShape="0"/>
                </a:effectLst>
                <a:latin typeface="+mn-lt"/>
                <a:cs typeface="MV Boli" pitchFamily="2" charset="0"/>
              </a:rPr>
              <a:t>Sequencing</a:t>
            </a:r>
            <a:r>
              <a:rPr lang="lv-LV" altLang="zh-CN" sz="4000" b="1" dirty="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38100" dist="38100" dir="2700000" algn="tl">
                    <a:srgbClr val="000000">
                      <a:alpha val="43137"/>
                    </a:srgbClr>
                  </a:outerShdw>
                  <a:reflection blurRad="6350" stA="60000" endA="900" endPos="60000" dist="29997" dir="5400000" sy="-100000" algn="bl" rotWithShape="0"/>
                </a:effectLst>
                <a:latin typeface="+mn-lt"/>
                <a:cs typeface="MV Boli" pitchFamily="2" charset="0"/>
              </a:rPr>
              <a:t> </a:t>
            </a:r>
          </a:p>
          <a:p>
            <a:pPr algn="ctr">
              <a:defRPr/>
            </a:pPr>
            <a:r>
              <a:rPr lang="lv-LV" altLang="zh-CN" sz="4000" b="1" dirty="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38100" dist="38100" dir="2700000" algn="tl">
                    <a:srgbClr val="000000">
                      <a:alpha val="43137"/>
                    </a:srgbClr>
                  </a:outerShdw>
                  <a:reflection blurRad="6350" stA="60000" endA="900" endPos="60000" dist="29997" dir="5400000" sy="-100000" algn="bl" rotWithShape="0"/>
                </a:effectLst>
                <a:latin typeface="+mn-lt"/>
                <a:cs typeface="MV Boli" pitchFamily="2" charset="0"/>
              </a:rPr>
              <a:t>jeb </a:t>
            </a:r>
          </a:p>
          <a:p>
            <a:pPr algn="ctr">
              <a:defRPr/>
            </a:pPr>
            <a:r>
              <a:rPr lang="lv-LV" altLang="zh-CN" sz="4000" b="1" dirty="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38100" dist="38100" dir="2700000" algn="tl">
                    <a:srgbClr val="000000">
                      <a:alpha val="43137"/>
                    </a:srgbClr>
                  </a:outerShdw>
                  <a:reflection blurRad="6350" stA="60000" endA="900" endPos="60000" dist="29997" dir="5400000" sy="-100000" algn="bl" rotWithShape="0"/>
                </a:effectLst>
                <a:latin typeface="+mn-lt"/>
                <a:cs typeface="MV Boli" pitchFamily="2" charset="0"/>
              </a:rPr>
              <a:t>jaunās paaudzes </a:t>
            </a:r>
            <a:r>
              <a:rPr lang="lv-LV" altLang="zh-CN" sz="4000" b="1" dirty="0" err="1">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38100" dist="38100" dir="2700000" algn="tl">
                    <a:srgbClr val="000000">
                      <a:alpha val="43137"/>
                    </a:srgbClr>
                  </a:outerShdw>
                  <a:reflection blurRad="6350" stA="60000" endA="900" endPos="60000" dist="29997" dir="5400000" sy="-100000" algn="bl" rotWithShape="0"/>
                </a:effectLst>
                <a:latin typeface="+mn-lt"/>
                <a:cs typeface="MV Boli" pitchFamily="2" charset="0"/>
              </a:rPr>
              <a:t>sekvenēšanas</a:t>
            </a:r>
            <a:r>
              <a:rPr lang="lv-LV" altLang="zh-CN" sz="4000"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38100" dist="38100" dir="2700000" algn="tl">
                    <a:srgbClr val="000000">
                      <a:alpha val="43137"/>
                    </a:srgbClr>
                  </a:outerShdw>
                  <a:reflection blurRad="6350" stA="60000" endA="900" endPos="60000" dist="29997" dir="5400000" sy="-100000" algn="bl" rotWithShape="0"/>
                </a:effectLst>
                <a:latin typeface="+mn-lt"/>
                <a:cs typeface="MV Boli" pitchFamily="2" charset="0"/>
              </a:rPr>
              <a:t> metodes</a:t>
            </a:r>
            <a:endParaRPr lang="zh-CN" altLang="en-US" sz="4000"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38100" dist="38100" dir="2700000" algn="tl">
                  <a:srgbClr val="000000">
                    <a:alpha val="43137"/>
                  </a:srgbClr>
                </a:outerShdw>
                <a:reflection blurRad="6350" stA="60000" endA="900" endPos="60000" dist="29997" dir="5400000" sy="-100000" algn="bl" rotWithShape="0"/>
              </a:effectLst>
              <a:latin typeface="+mn-lt"/>
              <a:cs typeface="MV Boli" pitchFamily="2" charset="0"/>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457200" y="44450"/>
            <a:ext cx="8229600" cy="1143000"/>
          </a:xfrm>
          <a:prstGeom prst="rect">
            <a:avLst/>
          </a:prstGeom>
        </p:spPr>
        <p:txBody>
          <a:bodyPr/>
          <a:lstStyle/>
          <a:p>
            <a:pPr eaLnBrk="0" hangingPunct="0">
              <a:defRPr/>
            </a:pPr>
            <a:r>
              <a:rPr lang="lv-LV" sz="3200" dirty="0">
                <a:ea typeface="+mj-ea"/>
                <a:cs typeface="Arial" charset="0"/>
              </a:rPr>
              <a:t>Pusvadītāja </a:t>
            </a:r>
            <a:r>
              <a:rPr lang="lv-LV" sz="3200" dirty="0" err="1">
                <a:ea typeface="+mj-ea"/>
                <a:cs typeface="Arial" charset="0"/>
              </a:rPr>
              <a:t>sekvenēšana</a:t>
            </a:r>
            <a:endParaRPr lang="lv-LV" sz="3200" dirty="0">
              <a:ea typeface="+mj-ea"/>
              <a:cs typeface="Arial" charset="0"/>
            </a:endParaRPr>
          </a:p>
          <a:p>
            <a:pPr eaLnBrk="0" hangingPunct="0">
              <a:defRPr/>
            </a:pPr>
            <a:r>
              <a:rPr lang="lv-LV" sz="3200" dirty="0">
                <a:ea typeface="+mj-ea"/>
                <a:cs typeface="Arial" charset="0"/>
              </a:rPr>
              <a:t>(</a:t>
            </a:r>
            <a:r>
              <a:rPr lang="lv-LV" sz="3200" dirty="0" err="1">
                <a:ea typeface="+mj-ea"/>
                <a:cs typeface="Arial" charset="0"/>
              </a:rPr>
              <a:t>semiconductor</a:t>
            </a:r>
            <a:r>
              <a:rPr lang="lv-LV" sz="3200" dirty="0">
                <a:ea typeface="+mj-ea"/>
                <a:cs typeface="Arial" charset="0"/>
              </a:rPr>
              <a:t>)</a:t>
            </a:r>
          </a:p>
        </p:txBody>
      </p:sp>
      <p:pic>
        <p:nvPicPr>
          <p:cNvPr id="67587" name="Picture 2" descr="D:\PICTURES\logo\IonTorrent.png"/>
          <p:cNvPicPr>
            <a:picLocks noChangeAspect="1" noChangeArrowheads="1"/>
          </p:cNvPicPr>
          <p:nvPr/>
        </p:nvPicPr>
        <p:blipFill>
          <a:blip r:embed="rId2" cstate="print"/>
          <a:srcRect/>
          <a:stretch>
            <a:fillRect/>
          </a:stretch>
        </p:blipFill>
        <p:spPr bwMode="auto">
          <a:xfrm>
            <a:off x="6838950" y="0"/>
            <a:ext cx="2305050" cy="892175"/>
          </a:xfrm>
          <a:prstGeom prst="rect">
            <a:avLst/>
          </a:prstGeom>
          <a:noFill/>
          <a:ln w="9525">
            <a:noFill/>
            <a:miter lim="800000"/>
            <a:headEnd/>
            <a:tailEnd/>
          </a:ln>
        </p:spPr>
      </p:pic>
      <p:sp>
        <p:nvSpPr>
          <p:cNvPr id="67588" name="TextBox 3"/>
          <p:cNvSpPr txBox="1">
            <a:spLocks noChangeArrowheads="1"/>
          </p:cNvSpPr>
          <p:nvPr/>
        </p:nvSpPr>
        <p:spPr bwMode="auto">
          <a:xfrm>
            <a:off x="611188" y="1916113"/>
            <a:ext cx="5184775" cy="461962"/>
          </a:xfrm>
          <a:prstGeom prst="rect">
            <a:avLst/>
          </a:prstGeom>
          <a:noFill/>
          <a:ln w="9525">
            <a:noFill/>
            <a:miter lim="800000"/>
            <a:headEnd/>
            <a:tailEnd/>
          </a:ln>
        </p:spPr>
        <p:txBody>
          <a:bodyPr>
            <a:spAutoFit/>
          </a:bodyPr>
          <a:lstStyle/>
          <a:p>
            <a:r>
              <a:rPr lang="lv-LV"/>
              <a:t>Metodes pamatā – pH mērīšana</a:t>
            </a:r>
          </a:p>
        </p:txBody>
      </p:sp>
      <p:sp>
        <p:nvSpPr>
          <p:cNvPr id="5" name="TextBox 4"/>
          <p:cNvSpPr txBox="1"/>
          <p:nvPr/>
        </p:nvSpPr>
        <p:spPr>
          <a:xfrm>
            <a:off x="539750" y="2565400"/>
            <a:ext cx="8208963" cy="4006850"/>
          </a:xfrm>
          <a:prstGeom prst="rect">
            <a:avLst/>
          </a:prstGeom>
          <a:noFill/>
        </p:spPr>
        <p:txBody>
          <a:bodyPr>
            <a:spAutoFit/>
          </a:bodyPr>
          <a:lstStyle/>
          <a:p>
            <a:pPr marL="266700" indent="-266700">
              <a:lnSpc>
                <a:spcPct val="80000"/>
              </a:lnSpc>
              <a:buFont typeface="Arial" charset="0"/>
              <a:buNone/>
              <a:defRPr/>
            </a:pPr>
            <a:r>
              <a:rPr lang="lv-LV" dirty="0" err="1">
                <a:cs typeface="Arial" charset="0"/>
              </a:rPr>
              <a:t>Sekvenēšanas</a:t>
            </a:r>
            <a:r>
              <a:rPr lang="lv-LV" dirty="0">
                <a:cs typeface="Arial" charset="0"/>
              </a:rPr>
              <a:t> apjomi – &gt;1Gb 4,5 stundās</a:t>
            </a:r>
          </a:p>
          <a:p>
            <a:pPr marL="266700" indent="-266700">
              <a:lnSpc>
                <a:spcPct val="80000"/>
              </a:lnSpc>
              <a:buFont typeface="Arial" charset="0"/>
              <a:buNone/>
              <a:defRPr/>
            </a:pPr>
            <a:r>
              <a:rPr lang="lv-LV" dirty="0">
                <a:cs typeface="Arial" charset="0"/>
              </a:rPr>
              <a:t>Sekvences garums – 200 b</a:t>
            </a:r>
          </a:p>
          <a:p>
            <a:pPr marL="266700" indent="-266700">
              <a:lnSpc>
                <a:spcPct val="80000"/>
              </a:lnSpc>
              <a:buFont typeface="Arial" charset="0"/>
              <a:buNone/>
              <a:defRPr/>
            </a:pPr>
            <a:r>
              <a:rPr lang="lv-LV" dirty="0">
                <a:cs typeface="Arial" charset="0"/>
              </a:rPr>
              <a:t>Kvalitāte – 98,5%</a:t>
            </a:r>
          </a:p>
          <a:p>
            <a:pPr marL="266700" indent="-266700">
              <a:lnSpc>
                <a:spcPct val="80000"/>
              </a:lnSpc>
              <a:buFont typeface="Arial" charset="0"/>
              <a:buNone/>
              <a:defRPr/>
            </a:pPr>
            <a:endParaRPr lang="lv-LV" dirty="0">
              <a:cs typeface="Arial" charset="0"/>
            </a:endParaRPr>
          </a:p>
          <a:p>
            <a:pPr marL="266700" indent="-266700">
              <a:lnSpc>
                <a:spcPct val="80000"/>
              </a:lnSpc>
              <a:buFont typeface="Arial" charset="0"/>
              <a:buNone/>
              <a:defRPr/>
            </a:pPr>
            <a:r>
              <a:rPr lang="lv-LV" dirty="0">
                <a:cs typeface="Arial" charset="0"/>
              </a:rPr>
              <a:t>Pielietojums:</a:t>
            </a:r>
          </a:p>
          <a:p>
            <a:pPr marL="266700" indent="-266700">
              <a:lnSpc>
                <a:spcPct val="80000"/>
              </a:lnSpc>
              <a:buFont typeface="Wingdings" pitchFamily="2" charset="2"/>
              <a:buChar char="§"/>
              <a:defRPr/>
            </a:pPr>
            <a:r>
              <a:rPr lang="lv-LV" dirty="0">
                <a:cs typeface="Arial" charset="0"/>
              </a:rPr>
              <a:t>Genoma </a:t>
            </a:r>
            <a:r>
              <a:rPr lang="lv-LV" dirty="0" err="1">
                <a:cs typeface="Arial" charset="0"/>
              </a:rPr>
              <a:t>sekvenēšana</a:t>
            </a:r>
            <a:r>
              <a:rPr lang="lv-LV" dirty="0">
                <a:cs typeface="Arial" charset="0"/>
              </a:rPr>
              <a:t> un </a:t>
            </a:r>
            <a:r>
              <a:rPr lang="lv-LV" dirty="0" err="1">
                <a:cs typeface="Arial" charset="0"/>
              </a:rPr>
              <a:t>pārsekvenēšana</a:t>
            </a:r>
            <a:r>
              <a:rPr lang="lv-LV" dirty="0">
                <a:cs typeface="Arial" charset="0"/>
              </a:rPr>
              <a:t>,</a:t>
            </a:r>
          </a:p>
          <a:p>
            <a:pPr marL="266700" indent="-266700">
              <a:lnSpc>
                <a:spcPct val="80000"/>
              </a:lnSpc>
              <a:buFont typeface="Wingdings" pitchFamily="2" charset="2"/>
              <a:buChar char="§"/>
              <a:defRPr/>
            </a:pPr>
            <a:r>
              <a:rPr lang="lv-LV" dirty="0">
                <a:cs typeface="Arial" charset="0"/>
              </a:rPr>
              <a:t>Mērķa </a:t>
            </a:r>
            <a:r>
              <a:rPr lang="lv-LV" dirty="0" err="1">
                <a:cs typeface="Arial" charset="0"/>
              </a:rPr>
              <a:t>sekvenēšana</a:t>
            </a:r>
            <a:r>
              <a:rPr lang="lv-LV" dirty="0">
                <a:cs typeface="Arial" charset="0"/>
              </a:rPr>
              <a:t> (konkrētus rajonus)</a:t>
            </a:r>
          </a:p>
          <a:p>
            <a:pPr marL="266700" indent="-266700">
              <a:lnSpc>
                <a:spcPct val="80000"/>
              </a:lnSpc>
              <a:buFont typeface="Wingdings" pitchFamily="2" charset="2"/>
              <a:buChar char="§"/>
              <a:defRPr/>
            </a:pPr>
            <a:r>
              <a:rPr lang="lv-LV" dirty="0">
                <a:cs typeface="Arial" charset="0"/>
              </a:rPr>
              <a:t>RNS </a:t>
            </a:r>
            <a:r>
              <a:rPr lang="lv-LV" dirty="0" err="1">
                <a:cs typeface="Arial" charset="0"/>
              </a:rPr>
              <a:t>sekvenēšana</a:t>
            </a:r>
            <a:endParaRPr lang="lv-LV" dirty="0">
              <a:cs typeface="Arial" charset="0"/>
            </a:endParaRPr>
          </a:p>
          <a:p>
            <a:pPr marL="266700" indent="-266700">
              <a:lnSpc>
                <a:spcPct val="80000"/>
              </a:lnSpc>
              <a:buFont typeface="Wingdings" pitchFamily="2" charset="2"/>
              <a:buChar char="§"/>
              <a:defRPr/>
            </a:pPr>
            <a:r>
              <a:rPr lang="lv-LV" dirty="0">
                <a:cs typeface="Arial" charset="0"/>
              </a:rPr>
              <a:t>Kopiju skaita </a:t>
            </a:r>
            <a:r>
              <a:rPr lang="lv-LV" dirty="0" err="1">
                <a:cs typeface="Arial" charset="0"/>
              </a:rPr>
              <a:t>sekvenēšana</a:t>
            </a:r>
            <a:endParaRPr lang="lv-LV" dirty="0">
              <a:cs typeface="Arial" charset="0"/>
            </a:endParaRPr>
          </a:p>
          <a:p>
            <a:pPr marL="266700" indent="-266700">
              <a:lnSpc>
                <a:spcPct val="80000"/>
              </a:lnSpc>
              <a:buFont typeface="Wingdings" pitchFamily="2" charset="2"/>
              <a:buChar char="§"/>
              <a:defRPr/>
            </a:pPr>
            <a:r>
              <a:rPr lang="lv-LV" dirty="0">
                <a:cs typeface="Arial" charset="0"/>
              </a:rPr>
              <a:t>Visa genoma vai </a:t>
            </a:r>
            <a:r>
              <a:rPr lang="lv-LV" dirty="0" err="1">
                <a:cs typeface="Arial" charset="0"/>
              </a:rPr>
              <a:t>eksoma</a:t>
            </a:r>
            <a:r>
              <a:rPr lang="lv-LV" dirty="0">
                <a:cs typeface="Arial" charset="0"/>
              </a:rPr>
              <a:t> </a:t>
            </a:r>
            <a:r>
              <a:rPr lang="lv-LV" dirty="0" err="1">
                <a:cs typeface="Arial" charset="0"/>
              </a:rPr>
              <a:t>sekvenēšana</a:t>
            </a:r>
            <a:r>
              <a:rPr lang="lv-LV" dirty="0">
                <a:cs typeface="Arial" charset="0"/>
              </a:rPr>
              <a:t>/ validēšana</a:t>
            </a:r>
          </a:p>
          <a:p>
            <a:pPr marL="266700" indent="-266700">
              <a:lnSpc>
                <a:spcPct val="80000"/>
              </a:lnSpc>
              <a:buFont typeface="Wingdings" pitchFamily="2" charset="2"/>
              <a:buChar char="§"/>
              <a:defRPr/>
            </a:pPr>
            <a:r>
              <a:rPr lang="lv-LV" dirty="0" err="1">
                <a:cs typeface="Arial" charset="0"/>
              </a:rPr>
              <a:t>Bārkodu</a:t>
            </a:r>
            <a:r>
              <a:rPr lang="lv-LV" dirty="0">
                <a:cs typeface="Arial" charset="0"/>
              </a:rPr>
              <a:t> bibliotēkas (var uz viena </a:t>
            </a:r>
            <a:r>
              <a:rPr lang="lv-LV" dirty="0" err="1">
                <a:cs typeface="Arial" charset="0"/>
              </a:rPr>
              <a:t>čipa</a:t>
            </a:r>
            <a:r>
              <a:rPr lang="lv-LV" dirty="0">
                <a:cs typeface="Arial" charset="0"/>
              </a:rPr>
              <a:t> vairākus cilvēkus)</a:t>
            </a:r>
          </a:p>
          <a:p>
            <a:pPr marL="266700" indent="-266700">
              <a:lnSpc>
                <a:spcPct val="80000"/>
              </a:lnSpc>
              <a:buFont typeface="Wingdings" pitchFamily="2" charset="2"/>
              <a:buChar char="§"/>
              <a:defRPr/>
            </a:pPr>
            <a:r>
              <a:rPr lang="lv-LV" i="1" dirty="0" err="1">
                <a:cs typeface="Arial" charset="0"/>
              </a:rPr>
              <a:t>De</a:t>
            </a:r>
            <a:r>
              <a:rPr lang="lv-LV" i="1" dirty="0">
                <a:cs typeface="Arial" charset="0"/>
              </a:rPr>
              <a:t> </a:t>
            </a:r>
            <a:r>
              <a:rPr lang="lv-LV" i="1" dirty="0" err="1">
                <a:cs typeface="Arial" charset="0"/>
              </a:rPr>
              <a:t>novo</a:t>
            </a:r>
            <a:r>
              <a:rPr lang="lv-LV" dirty="0">
                <a:cs typeface="Arial" charset="0"/>
              </a:rPr>
              <a:t> </a:t>
            </a:r>
            <a:r>
              <a:rPr lang="lv-LV" dirty="0" err="1">
                <a:cs typeface="Arial" charset="0"/>
              </a:rPr>
              <a:t>sekvenēšana</a:t>
            </a:r>
            <a:r>
              <a:rPr lang="lv-LV" dirty="0">
                <a:cs typeface="Arial" charset="0"/>
              </a:rPr>
              <a:t>.</a:t>
            </a:r>
          </a:p>
          <a:p>
            <a:pPr>
              <a:defRPr/>
            </a:pPr>
            <a:endParaRPr lang="lv-LV" dirty="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457200" y="44450"/>
            <a:ext cx="8229600" cy="1143000"/>
          </a:xfrm>
          <a:prstGeom prst="rect">
            <a:avLst/>
          </a:prstGeom>
        </p:spPr>
        <p:txBody>
          <a:bodyPr/>
          <a:lstStyle/>
          <a:p>
            <a:pPr eaLnBrk="0" hangingPunct="0">
              <a:defRPr/>
            </a:pPr>
            <a:r>
              <a:rPr lang="lv-LV" sz="3200" dirty="0">
                <a:ea typeface="+mj-ea"/>
                <a:cs typeface="Arial" charset="0"/>
              </a:rPr>
              <a:t>Pusvadītāja </a:t>
            </a:r>
            <a:r>
              <a:rPr lang="lv-LV" sz="3200" dirty="0" err="1">
                <a:ea typeface="+mj-ea"/>
                <a:cs typeface="Arial" charset="0"/>
              </a:rPr>
              <a:t>sekvenēšana</a:t>
            </a:r>
            <a:endParaRPr lang="lv-LV" sz="3200" dirty="0">
              <a:ea typeface="+mj-ea"/>
              <a:cs typeface="Arial" charset="0"/>
            </a:endParaRPr>
          </a:p>
          <a:p>
            <a:pPr eaLnBrk="0" hangingPunct="0">
              <a:defRPr/>
            </a:pPr>
            <a:r>
              <a:rPr lang="lv-LV" sz="3200" dirty="0">
                <a:ea typeface="+mj-ea"/>
                <a:cs typeface="Arial" charset="0"/>
              </a:rPr>
              <a:t>(</a:t>
            </a:r>
            <a:r>
              <a:rPr lang="lv-LV" sz="3200" dirty="0" err="1">
                <a:ea typeface="+mj-ea"/>
                <a:cs typeface="Arial" charset="0"/>
              </a:rPr>
              <a:t>semiconductor</a:t>
            </a:r>
            <a:r>
              <a:rPr lang="lv-LV" sz="3200" dirty="0">
                <a:ea typeface="+mj-ea"/>
                <a:cs typeface="Arial" charset="0"/>
              </a:rPr>
              <a:t>)</a:t>
            </a:r>
          </a:p>
        </p:txBody>
      </p:sp>
      <p:pic>
        <p:nvPicPr>
          <p:cNvPr id="68611" name="Picture 2" descr="D:\PICTURES\logo\IonTorrent.png"/>
          <p:cNvPicPr>
            <a:picLocks noChangeAspect="1" noChangeArrowheads="1"/>
          </p:cNvPicPr>
          <p:nvPr/>
        </p:nvPicPr>
        <p:blipFill>
          <a:blip r:embed="rId2" cstate="print"/>
          <a:srcRect/>
          <a:stretch>
            <a:fillRect/>
          </a:stretch>
        </p:blipFill>
        <p:spPr bwMode="auto">
          <a:xfrm>
            <a:off x="6838950" y="0"/>
            <a:ext cx="2305050" cy="892175"/>
          </a:xfrm>
          <a:prstGeom prst="rect">
            <a:avLst/>
          </a:prstGeom>
          <a:noFill/>
          <a:ln w="9525">
            <a:noFill/>
            <a:miter lim="800000"/>
            <a:headEnd/>
            <a:tailEnd/>
          </a:ln>
        </p:spPr>
      </p:pic>
      <p:pic>
        <p:nvPicPr>
          <p:cNvPr id="5" name="图片 19"/>
          <p:cNvPicPr>
            <a:picLocks noChangeAspect="1"/>
          </p:cNvPicPr>
          <p:nvPr/>
        </p:nvPicPr>
        <p:blipFill>
          <a:blip r:embed="rId3" cstate="print">
            <a:extLst>
              <a:ext uri="{28A0092B-C50C-407E-A947-70E740481C1C}"/>
            </a:extLst>
          </a:blip>
          <a:stretch>
            <a:fillRect/>
          </a:stretch>
        </p:blipFill>
        <p:spPr>
          <a:xfrm>
            <a:off x="107504" y="5328592"/>
            <a:ext cx="920491" cy="908720"/>
          </a:xfrm>
          <a:prstGeom prst="rect">
            <a:avLst/>
          </a:prstGeom>
          <a:effectLst>
            <a:glow rad="76200">
              <a:srgbClr val="664581">
                <a:alpha val="67000"/>
              </a:srgbClr>
            </a:glow>
            <a:reflection stA="88000" endPos="45000" dist="127000" dir="5400000" sy="-100000" algn="bl" rotWithShape="0"/>
            <a:softEdge rad="25400"/>
          </a:effectLst>
        </p:spPr>
      </p:pic>
      <p:pic>
        <p:nvPicPr>
          <p:cNvPr id="6" name="图片 13"/>
          <p:cNvPicPr>
            <a:picLocks noChangeAspect="1"/>
          </p:cNvPicPr>
          <p:nvPr/>
        </p:nvPicPr>
        <p:blipFill>
          <a:blip r:embed="rId4" cstate="print">
            <a:extLst>
              <a:ext uri="{28A0092B-C50C-407E-A947-70E740481C1C}"/>
            </a:extLst>
          </a:blip>
          <a:stretch>
            <a:fillRect/>
          </a:stretch>
        </p:blipFill>
        <p:spPr>
          <a:xfrm>
            <a:off x="1115616" y="1566316"/>
            <a:ext cx="1476191" cy="149523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图片 15"/>
          <p:cNvPicPr>
            <a:picLocks noChangeAspect="1"/>
          </p:cNvPicPr>
          <p:nvPr/>
        </p:nvPicPr>
        <p:blipFill>
          <a:blip r:embed="rId5" cstate="print">
            <a:extLst>
              <a:ext uri="{28A0092B-C50C-407E-A947-70E740481C1C}"/>
            </a:extLst>
          </a:blip>
          <a:stretch>
            <a:fillRect/>
          </a:stretch>
        </p:blipFill>
        <p:spPr>
          <a:xfrm>
            <a:off x="7157846" y="1556792"/>
            <a:ext cx="1085714" cy="150476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图片 16"/>
          <p:cNvPicPr>
            <a:picLocks noChangeAspect="1"/>
          </p:cNvPicPr>
          <p:nvPr/>
        </p:nvPicPr>
        <p:blipFill>
          <a:blip r:embed="rId6" cstate="print">
            <a:extLst>
              <a:ext uri="{28A0092B-C50C-407E-A947-70E740481C1C}"/>
            </a:extLst>
          </a:blip>
          <a:stretch>
            <a:fillRect/>
          </a:stretch>
        </p:blipFill>
        <p:spPr>
          <a:xfrm>
            <a:off x="1122550" y="3469204"/>
            <a:ext cx="1476191" cy="159047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图片 17"/>
          <p:cNvPicPr>
            <a:picLocks noChangeAspect="1"/>
          </p:cNvPicPr>
          <p:nvPr/>
        </p:nvPicPr>
        <p:blipFill>
          <a:blip r:embed="rId7" cstate="print">
            <a:extLst>
              <a:ext uri="{28A0092B-C50C-407E-A947-70E740481C1C}"/>
            </a:extLst>
          </a:blip>
          <a:stretch>
            <a:fillRect/>
          </a:stretch>
        </p:blipFill>
        <p:spPr>
          <a:xfrm>
            <a:off x="3380065" y="3481384"/>
            <a:ext cx="1504762" cy="1600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 name="图片 18"/>
          <p:cNvPicPr>
            <a:picLocks noChangeAspect="1"/>
          </p:cNvPicPr>
          <p:nvPr/>
        </p:nvPicPr>
        <p:blipFill>
          <a:blip r:embed="rId8" cstate="print">
            <a:extLst>
              <a:ext uri="{28A0092B-C50C-407E-A947-70E740481C1C}"/>
            </a:extLst>
          </a:blip>
          <a:stretch>
            <a:fillRect/>
          </a:stretch>
        </p:blipFill>
        <p:spPr>
          <a:xfrm>
            <a:off x="5739457" y="3469204"/>
            <a:ext cx="1542857" cy="159047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cxnSp>
        <p:nvCxnSpPr>
          <p:cNvPr id="11" name="直接箭头连接符 20"/>
          <p:cNvCxnSpPr/>
          <p:nvPr/>
        </p:nvCxnSpPr>
        <p:spPr>
          <a:xfrm>
            <a:off x="2644775" y="2274888"/>
            <a:ext cx="423863" cy="0"/>
          </a:xfrm>
          <a:prstGeom prst="straightConnector1">
            <a:avLst/>
          </a:prstGeom>
          <a:ln>
            <a:tailEnd type="arrow"/>
          </a:ln>
        </p:spPr>
        <p:style>
          <a:lnRef idx="3">
            <a:schemeClr val="accent6"/>
          </a:lnRef>
          <a:fillRef idx="0">
            <a:schemeClr val="accent6"/>
          </a:fillRef>
          <a:effectRef idx="2">
            <a:schemeClr val="accent6"/>
          </a:effectRef>
          <a:fontRef idx="minor">
            <a:schemeClr val="tx1"/>
          </a:fontRef>
        </p:style>
      </p:cxnSp>
      <p:cxnSp>
        <p:nvCxnSpPr>
          <p:cNvPr id="12" name="肘形连接符 23"/>
          <p:cNvCxnSpPr>
            <a:stCxn id="7" idx="2"/>
            <a:endCxn id="8" idx="0"/>
          </p:cNvCxnSpPr>
          <p:nvPr/>
        </p:nvCxnSpPr>
        <p:spPr>
          <a:xfrm rot="5400000">
            <a:off x="4577557" y="345281"/>
            <a:ext cx="406400" cy="5840413"/>
          </a:xfrm>
          <a:prstGeom prst="bentConnector3">
            <a:avLst/>
          </a:prstGeom>
          <a:ln>
            <a:tailEnd type="arrow"/>
          </a:ln>
        </p:spPr>
        <p:style>
          <a:lnRef idx="3">
            <a:schemeClr val="accent4"/>
          </a:lnRef>
          <a:fillRef idx="0">
            <a:schemeClr val="accent4"/>
          </a:fillRef>
          <a:effectRef idx="2">
            <a:schemeClr val="accent4"/>
          </a:effectRef>
          <a:fontRef idx="minor">
            <a:schemeClr val="tx1"/>
          </a:fontRef>
        </p:style>
      </p:cxnSp>
      <p:cxnSp>
        <p:nvCxnSpPr>
          <p:cNvPr id="13" name="直接箭头连接符 26"/>
          <p:cNvCxnSpPr/>
          <p:nvPr/>
        </p:nvCxnSpPr>
        <p:spPr>
          <a:xfrm>
            <a:off x="2774950" y="4264025"/>
            <a:ext cx="587375" cy="0"/>
          </a:xfrm>
          <a:prstGeom prst="straightConnector1">
            <a:avLst/>
          </a:prstGeom>
          <a:ln>
            <a:tailEnd type="arrow"/>
          </a:ln>
        </p:spPr>
        <p:style>
          <a:lnRef idx="3">
            <a:schemeClr val="accent3"/>
          </a:lnRef>
          <a:fillRef idx="0">
            <a:schemeClr val="accent3"/>
          </a:fillRef>
          <a:effectRef idx="2">
            <a:schemeClr val="accent3"/>
          </a:effectRef>
          <a:fontRef idx="minor">
            <a:schemeClr val="tx1"/>
          </a:fontRef>
        </p:style>
      </p:cxnSp>
      <p:cxnSp>
        <p:nvCxnSpPr>
          <p:cNvPr id="14" name="直接箭头连接符 27"/>
          <p:cNvCxnSpPr>
            <a:endCxn id="10" idx="1"/>
          </p:cNvCxnSpPr>
          <p:nvPr/>
        </p:nvCxnSpPr>
        <p:spPr>
          <a:xfrm flipV="1">
            <a:off x="4983163" y="4264025"/>
            <a:ext cx="755650" cy="17463"/>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pic>
        <p:nvPicPr>
          <p:cNvPr id="15" name="Picture 4"/>
          <p:cNvPicPr>
            <a:picLocks noChangeAspect="1" noChangeArrowheads="1"/>
          </p:cNvPicPr>
          <p:nvPr/>
        </p:nvPicPr>
        <p:blipFill rotWithShape="1">
          <a:blip r:embed="rId9" cstate="print">
            <a:extLst>
              <a:ext uri="{28A0092B-C50C-407E-A947-70E740481C1C}"/>
            </a:extLst>
          </a:blip>
          <a:srcRect l="17924" r="16370"/>
          <a:stretch/>
        </p:blipFill>
        <p:spPr>
          <a:xfrm>
            <a:off x="3068027" y="1566316"/>
            <a:ext cx="3549697" cy="149523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cxnSp>
        <p:nvCxnSpPr>
          <p:cNvPr id="16" name="直接箭头连接符 24"/>
          <p:cNvCxnSpPr/>
          <p:nvPr/>
        </p:nvCxnSpPr>
        <p:spPr>
          <a:xfrm flipV="1">
            <a:off x="6705600" y="2265363"/>
            <a:ext cx="436563" cy="4762"/>
          </a:xfrm>
          <a:prstGeom prst="straightConnector1">
            <a:avLst/>
          </a:prstGeom>
          <a:ln>
            <a:tailEnd type="arrow"/>
          </a:ln>
        </p:spPr>
        <p:style>
          <a:lnRef idx="3">
            <a:schemeClr val="accent5"/>
          </a:lnRef>
          <a:fillRef idx="0">
            <a:schemeClr val="accent5"/>
          </a:fillRef>
          <a:effectRef idx="2">
            <a:schemeClr val="accent5"/>
          </a:effectRef>
          <a:fontRef idx="minor">
            <a:schemeClr val="tx1"/>
          </a:fontRef>
        </p:style>
      </p:cxn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
          <p:cNvPicPr>
            <a:picLocks noChangeAspect="1"/>
          </p:cNvPicPr>
          <p:nvPr/>
        </p:nvPicPr>
        <p:blipFill>
          <a:blip r:embed="rId2" cstate="print">
            <a:extLst>
              <a:ext uri="{28A0092B-C50C-407E-A947-70E740481C1C}"/>
            </a:extLst>
          </a:blip>
          <a:stretch>
            <a:fillRect/>
          </a:stretch>
        </p:blipFill>
        <p:spPr>
          <a:xfrm>
            <a:off x="611560" y="1753524"/>
            <a:ext cx="4082242" cy="318764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 name="Rectangle 2"/>
          <p:cNvSpPr txBox="1">
            <a:spLocks noChangeArrowheads="1"/>
          </p:cNvSpPr>
          <p:nvPr/>
        </p:nvSpPr>
        <p:spPr>
          <a:xfrm>
            <a:off x="457200" y="44450"/>
            <a:ext cx="8229600" cy="1143000"/>
          </a:xfrm>
          <a:prstGeom prst="rect">
            <a:avLst/>
          </a:prstGeom>
        </p:spPr>
        <p:txBody>
          <a:bodyPr/>
          <a:lstStyle/>
          <a:p>
            <a:pPr eaLnBrk="0" hangingPunct="0">
              <a:defRPr/>
            </a:pPr>
            <a:r>
              <a:rPr lang="lv-LV" sz="3200" dirty="0">
                <a:ea typeface="+mj-ea"/>
                <a:cs typeface="Arial" charset="0"/>
              </a:rPr>
              <a:t>Pusvadītāja </a:t>
            </a:r>
            <a:r>
              <a:rPr lang="lv-LV" sz="3200" dirty="0" err="1">
                <a:ea typeface="+mj-ea"/>
                <a:cs typeface="Arial" charset="0"/>
              </a:rPr>
              <a:t>sekvenēšana</a:t>
            </a:r>
            <a:endParaRPr lang="lv-LV" sz="3200" dirty="0">
              <a:ea typeface="+mj-ea"/>
              <a:cs typeface="Arial" charset="0"/>
            </a:endParaRPr>
          </a:p>
          <a:p>
            <a:pPr eaLnBrk="0" hangingPunct="0">
              <a:defRPr/>
            </a:pPr>
            <a:r>
              <a:rPr lang="lv-LV" sz="3200" dirty="0">
                <a:ea typeface="+mj-ea"/>
                <a:cs typeface="Arial" charset="0"/>
              </a:rPr>
              <a:t>(</a:t>
            </a:r>
            <a:r>
              <a:rPr lang="lv-LV" sz="3200" dirty="0" err="1">
                <a:ea typeface="+mj-ea"/>
                <a:cs typeface="Arial" charset="0"/>
              </a:rPr>
              <a:t>semiconductor</a:t>
            </a:r>
            <a:r>
              <a:rPr lang="lv-LV" sz="3200" dirty="0">
                <a:ea typeface="+mj-ea"/>
                <a:cs typeface="Arial" charset="0"/>
              </a:rPr>
              <a:t>)</a:t>
            </a:r>
          </a:p>
        </p:txBody>
      </p:sp>
      <p:pic>
        <p:nvPicPr>
          <p:cNvPr id="69636" name="Picture 2" descr="D:\PICTURES\logo\IonTorrent.png"/>
          <p:cNvPicPr>
            <a:picLocks noChangeAspect="1" noChangeArrowheads="1"/>
          </p:cNvPicPr>
          <p:nvPr/>
        </p:nvPicPr>
        <p:blipFill>
          <a:blip r:embed="rId3" cstate="print"/>
          <a:srcRect/>
          <a:stretch>
            <a:fillRect/>
          </a:stretch>
        </p:blipFill>
        <p:spPr bwMode="auto">
          <a:xfrm>
            <a:off x="6838950" y="0"/>
            <a:ext cx="2305050" cy="892175"/>
          </a:xfrm>
          <a:prstGeom prst="rect">
            <a:avLst/>
          </a:prstGeom>
          <a:noFill/>
          <a:ln w="9525">
            <a:noFill/>
            <a:miter lim="800000"/>
            <a:headEnd/>
            <a:tailEnd/>
          </a:ln>
        </p:spPr>
      </p:pic>
      <p:pic>
        <p:nvPicPr>
          <p:cNvPr id="5" name="图片 4"/>
          <p:cNvPicPr>
            <a:picLocks noChangeAspect="1"/>
          </p:cNvPicPr>
          <p:nvPr/>
        </p:nvPicPr>
        <p:blipFill>
          <a:blip r:embed="rId4" cstate="print">
            <a:extLst>
              <a:ext uri="{28A0092B-C50C-407E-A947-70E740481C1C}"/>
            </a:extLst>
          </a:blip>
          <a:stretch>
            <a:fillRect/>
          </a:stretch>
        </p:blipFill>
        <p:spPr>
          <a:xfrm>
            <a:off x="4499992" y="3645024"/>
            <a:ext cx="4413600" cy="288126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a:xfrm>
            <a:off x="457200" y="0"/>
            <a:ext cx="8229600" cy="1143000"/>
          </a:xfrm>
        </p:spPr>
        <p:txBody>
          <a:bodyPr/>
          <a:lstStyle/>
          <a:p>
            <a:pPr algn="l" eaLnBrk="1" hangingPunct="1"/>
            <a:r>
              <a:rPr lang="lv-LV" sz="3200" smtClean="0">
                <a:latin typeface="Arial" charset="0"/>
                <a:cs typeface="Arial" charset="0"/>
              </a:rPr>
              <a:t>Sekvenēšana</a:t>
            </a:r>
          </a:p>
        </p:txBody>
      </p:sp>
      <p:sp>
        <p:nvSpPr>
          <p:cNvPr id="8195" name="Content Placeholder 2"/>
          <p:cNvSpPr>
            <a:spLocks noGrp="1"/>
          </p:cNvSpPr>
          <p:nvPr>
            <p:ph idx="1"/>
          </p:nvPr>
        </p:nvSpPr>
        <p:spPr>
          <a:xfrm>
            <a:off x="457200" y="1976438"/>
            <a:ext cx="8401050" cy="3900487"/>
          </a:xfrm>
        </p:spPr>
        <p:txBody>
          <a:bodyPr/>
          <a:lstStyle/>
          <a:p>
            <a:pPr marL="0" indent="0" eaLnBrk="1" hangingPunct="1">
              <a:buFont typeface="Arial" charset="0"/>
              <a:buNone/>
            </a:pPr>
            <a:r>
              <a:rPr lang="lv-LV" sz="2400" smtClean="0">
                <a:latin typeface="Arial" charset="0"/>
                <a:cs typeface="Arial" charset="0"/>
              </a:rPr>
              <a:t>DNS sekvenēšana ir DNS nukleotīdu secības noteikšana.</a:t>
            </a:r>
          </a:p>
          <a:p>
            <a:pPr marL="0" indent="0" eaLnBrk="1" hangingPunct="1">
              <a:buFont typeface="Arial" charset="0"/>
              <a:buNone/>
            </a:pPr>
            <a:endParaRPr lang="lv-LV" sz="1800" smtClean="0">
              <a:latin typeface="Arial" charset="0"/>
              <a:cs typeface="Arial" charset="0"/>
            </a:endParaRPr>
          </a:p>
          <a:p>
            <a:pPr marL="0" indent="0" eaLnBrk="1" hangingPunct="1">
              <a:buFont typeface="Arial" charset="0"/>
              <a:buNone/>
            </a:pPr>
            <a:endParaRPr lang="lv-LV" sz="1800" smtClean="0">
              <a:latin typeface="Arial" charset="0"/>
              <a:cs typeface="Arial" charset="0"/>
            </a:endParaRPr>
          </a:p>
          <a:p>
            <a:pPr marL="0" indent="0" eaLnBrk="1" hangingPunct="1">
              <a:buFont typeface="Arial" charset="0"/>
              <a:buNone/>
            </a:pPr>
            <a:r>
              <a:rPr lang="lv-LV" sz="2400" smtClean="0">
                <a:latin typeface="Arial" charset="0"/>
                <a:cs typeface="Arial" charset="0"/>
              </a:rPr>
              <a:t>Ķīmiskās degradācijas metode </a:t>
            </a:r>
            <a:r>
              <a:rPr lang="lv-LV" sz="2000" smtClean="0">
                <a:latin typeface="Arial" charset="0"/>
                <a:cs typeface="Arial" charset="0"/>
              </a:rPr>
              <a:t>(Maxama &amp; Gilberta metode)</a:t>
            </a:r>
          </a:p>
          <a:p>
            <a:pPr marL="0" indent="0" eaLnBrk="1" hangingPunct="1">
              <a:buFont typeface="Arial" charset="0"/>
              <a:buNone/>
            </a:pPr>
            <a:endParaRPr lang="lv-LV" sz="1400" smtClean="0">
              <a:latin typeface="Arial" charset="0"/>
              <a:cs typeface="Arial" charset="0"/>
            </a:endParaRPr>
          </a:p>
          <a:p>
            <a:pPr marL="0" indent="0" eaLnBrk="1" hangingPunct="1">
              <a:buFont typeface="Arial" charset="0"/>
              <a:buNone/>
            </a:pPr>
            <a:r>
              <a:rPr lang="lv-LV" sz="2400" smtClean="0">
                <a:latin typeface="Arial" charset="0"/>
                <a:cs typeface="Arial" charset="0"/>
              </a:rPr>
              <a:t>Enzimātiskā metode </a:t>
            </a:r>
            <a:r>
              <a:rPr lang="lv-LV" sz="2000" smtClean="0">
                <a:latin typeface="Arial" charset="0"/>
                <a:cs typeface="Arial" charset="0"/>
              </a:rPr>
              <a:t>(Sengera metode) </a:t>
            </a:r>
          </a:p>
        </p:txBody>
      </p:sp>
      <p:sp>
        <p:nvSpPr>
          <p:cNvPr id="8196" name="Text Box 5"/>
          <p:cNvSpPr txBox="1">
            <a:spLocks noChangeArrowheads="1"/>
          </p:cNvSpPr>
          <p:nvPr/>
        </p:nvSpPr>
        <p:spPr bwMode="auto">
          <a:xfrm>
            <a:off x="-31750" y="6203950"/>
            <a:ext cx="9290050" cy="336550"/>
          </a:xfrm>
          <a:prstGeom prst="rect">
            <a:avLst/>
          </a:prstGeom>
          <a:noFill/>
          <a:ln w="9525">
            <a:noFill/>
            <a:miter lim="800000"/>
            <a:headEnd/>
            <a:tailEnd/>
          </a:ln>
        </p:spPr>
        <p:txBody>
          <a:bodyPr>
            <a:spAutoFit/>
          </a:bodyPr>
          <a:lstStyle/>
          <a:p>
            <a:pPr>
              <a:spcBef>
                <a:spcPct val="50000"/>
              </a:spcBef>
            </a:pPr>
            <a:r>
              <a:rPr lang="lv-LV" sz="1600" b="1">
                <a:solidFill>
                  <a:srgbClr val="336600"/>
                </a:solidFill>
                <a:latin typeface="Courier New" pitchFamily="49" charset="0"/>
              </a:rPr>
              <a:t>A</a:t>
            </a:r>
            <a:r>
              <a:rPr lang="lv-LV" sz="1600" b="1">
                <a:solidFill>
                  <a:srgbClr val="A50021"/>
                </a:solidFill>
                <a:latin typeface="Courier New" pitchFamily="49" charset="0"/>
              </a:rPr>
              <a:t>T</a:t>
            </a:r>
            <a:r>
              <a:rPr lang="lv-LV" sz="1600" b="1">
                <a:latin typeface="Courier New" pitchFamily="49" charset="0"/>
              </a:rPr>
              <a:t>G</a:t>
            </a:r>
            <a:r>
              <a:rPr lang="lv-LV" sz="1600" b="1">
                <a:solidFill>
                  <a:schemeClr val="hlink"/>
                </a:solidFill>
                <a:latin typeface="Courier New" pitchFamily="49" charset="0"/>
              </a:rPr>
              <a:t>C</a:t>
            </a:r>
            <a:r>
              <a:rPr lang="lv-LV" sz="1600" b="1">
                <a:latin typeface="Courier New" pitchFamily="49" charset="0"/>
              </a:rPr>
              <a:t>GGG</a:t>
            </a:r>
            <a:r>
              <a:rPr lang="lv-LV" sz="1600" b="1">
                <a:solidFill>
                  <a:schemeClr val="hlink"/>
                </a:solidFill>
                <a:latin typeface="Courier New" pitchFamily="49" charset="0"/>
              </a:rPr>
              <a:t>CC</a:t>
            </a:r>
            <a:r>
              <a:rPr lang="lv-LV" sz="1600" b="1">
                <a:solidFill>
                  <a:srgbClr val="336600"/>
                </a:solidFill>
                <a:latin typeface="Courier New" pitchFamily="49" charset="0"/>
              </a:rPr>
              <a:t>AA</a:t>
            </a:r>
            <a:r>
              <a:rPr lang="lv-LV" sz="1600" b="1">
                <a:solidFill>
                  <a:srgbClr val="A50021"/>
                </a:solidFill>
                <a:latin typeface="Courier New" pitchFamily="49" charset="0"/>
              </a:rPr>
              <a:t>T</a:t>
            </a:r>
            <a:r>
              <a:rPr lang="lv-LV" sz="1600" b="1">
                <a:latin typeface="Courier New" pitchFamily="49" charset="0"/>
              </a:rPr>
              <a:t>G</a:t>
            </a:r>
            <a:r>
              <a:rPr lang="lv-LV" sz="1600" b="1">
                <a:solidFill>
                  <a:schemeClr val="hlink"/>
                </a:solidFill>
                <a:latin typeface="Courier New" pitchFamily="49" charset="0"/>
              </a:rPr>
              <a:t>C</a:t>
            </a:r>
            <a:r>
              <a:rPr lang="lv-LV" sz="1600" b="1">
                <a:solidFill>
                  <a:srgbClr val="336600"/>
                </a:solidFill>
                <a:latin typeface="Courier New" pitchFamily="49" charset="0"/>
              </a:rPr>
              <a:t>A</a:t>
            </a:r>
            <a:r>
              <a:rPr lang="lv-LV" sz="1600" b="1">
                <a:latin typeface="Courier New" pitchFamily="49" charset="0"/>
              </a:rPr>
              <a:t>GG</a:t>
            </a:r>
            <a:r>
              <a:rPr lang="lv-LV" sz="1600" b="1">
                <a:solidFill>
                  <a:schemeClr val="hlink"/>
                </a:solidFill>
                <a:latin typeface="Courier New" pitchFamily="49" charset="0"/>
              </a:rPr>
              <a:t>C</a:t>
            </a:r>
            <a:r>
              <a:rPr lang="lv-LV" sz="1600" b="1">
                <a:solidFill>
                  <a:srgbClr val="A50021"/>
                </a:solidFill>
                <a:latin typeface="Courier New" pitchFamily="49" charset="0"/>
              </a:rPr>
              <a:t>TT</a:t>
            </a:r>
            <a:r>
              <a:rPr lang="lv-LV" sz="1600" b="1">
                <a:solidFill>
                  <a:srgbClr val="336600"/>
                </a:solidFill>
                <a:latin typeface="Courier New" pitchFamily="49" charset="0"/>
              </a:rPr>
              <a:t>A</a:t>
            </a:r>
            <a:r>
              <a:rPr lang="lv-LV" sz="1600" b="1">
                <a:latin typeface="Courier New" pitchFamily="49" charset="0"/>
              </a:rPr>
              <a:t>GG</a:t>
            </a:r>
            <a:r>
              <a:rPr lang="lv-LV" sz="1600" b="1">
                <a:solidFill>
                  <a:srgbClr val="336600"/>
                </a:solidFill>
                <a:latin typeface="Courier New" pitchFamily="49" charset="0"/>
              </a:rPr>
              <a:t>A</a:t>
            </a:r>
            <a:r>
              <a:rPr lang="lv-LV" sz="1600" b="1">
                <a:solidFill>
                  <a:srgbClr val="A50021"/>
                </a:solidFill>
                <a:latin typeface="Courier New" pitchFamily="49" charset="0"/>
              </a:rPr>
              <a:t>T</a:t>
            </a:r>
            <a:r>
              <a:rPr lang="lv-LV" sz="1600" b="1">
                <a:latin typeface="Courier New" pitchFamily="49" charset="0"/>
              </a:rPr>
              <a:t>G</a:t>
            </a:r>
            <a:r>
              <a:rPr lang="lv-LV" sz="1600" b="1">
                <a:solidFill>
                  <a:schemeClr val="hlink"/>
                </a:solidFill>
                <a:latin typeface="Courier New" pitchFamily="49" charset="0"/>
              </a:rPr>
              <a:t>C</a:t>
            </a:r>
            <a:r>
              <a:rPr lang="lv-LV" sz="1600" b="1">
                <a:latin typeface="Courier New" pitchFamily="49" charset="0"/>
              </a:rPr>
              <a:t>GGG</a:t>
            </a:r>
            <a:r>
              <a:rPr lang="lv-LV" sz="1600" b="1">
                <a:solidFill>
                  <a:schemeClr val="hlink"/>
                </a:solidFill>
                <a:latin typeface="Courier New" pitchFamily="49" charset="0"/>
              </a:rPr>
              <a:t>CC</a:t>
            </a:r>
            <a:r>
              <a:rPr lang="lv-LV" sz="1600" b="1">
                <a:solidFill>
                  <a:srgbClr val="336600"/>
                </a:solidFill>
                <a:latin typeface="Courier New" pitchFamily="49" charset="0"/>
              </a:rPr>
              <a:t>AA</a:t>
            </a:r>
            <a:r>
              <a:rPr lang="lv-LV" sz="1600" b="1">
                <a:solidFill>
                  <a:srgbClr val="A50021"/>
                </a:solidFill>
                <a:latin typeface="Courier New" pitchFamily="49" charset="0"/>
              </a:rPr>
              <a:t>T</a:t>
            </a:r>
            <a:r>
              <a:rPr lang="lv-LV" sz="1600" b="1">
                <a:latin typeface="Courier New" pitchFamily="49" charset="0"/>
              </a:rPr>
              <a:t>G</a:t>
            </a:r>
            <a:r>
              <a:rPr lang="lv-LV" sz="1600" b="1">
                <a:solidFill>
                  <a:schemeClr val="hlink"/>
                </a:solidFill>
                <a:latin typeface="Courier New" pitchFamily="49" charset="0"/>
              </a:rPr>
              <a:t>C</a:t>
            </a:r>
            <a:r>
              <a:rPr lang="lv-LV" sz="1600" b="1">
                <a:solidFill>
                  <a:srgbClr val="336600"/>
                </a:solidFill>
                <a:latin typeface="Courier New" pitchFamily="49" charset="0"/>
              </a:rPr>
              <a:t>A</a:t>
            </a:r>
            <a:r>
              <a:rPr lang="lv-LV" sz="1600" b="1">
                <a:latin typeface="Courier New" pitchFamily="49" charset="0"/>
              </a:rPr>
              <a:t>GG</a:t>
            </a:r>
            <a:r>
              <a:rPr lang="lv-LV" sz="1600" b="1">
                <a:solidFill>
                  <a:schemeClr val="hlink"/>
                </a:solidFill>
                <a:latin typeface="Courier New" pitchFamily="49" charset="0"/>
              </a:rPr>
              <a:t>C</a:t>
            </a:r>
            <a:r>
              <a:rPr lang="lv-LV" sz="1600" b="1">
                <a:solidFill>
                  <a:srgbClr val="A50021"/>
                </a:solidFill>
                <a:latin typeface="Courier New" pitchFamily="49" charset="0"/>
              </a:rPr>
              <a:t>TT</a:t>
            </a:r>
            <a:r>
              <a:rPr lang="lv-LV" sz="1600" b="1">
                <a:solidFill>
                  <a:srgbClr val="336600"/>
                </a:solidFill>
                <a:latin typeface="Courier New" pitchFamily="49" charset="0"/>
              </a:rPr>
              <a:t>A</a:t>
            </a:r>
            <a:r>
              <a:rPr lang="lv-LV" sz="1600" b="1">
                <a:latin typeface="Courier New" pitchFamily="49" charset="0"/>
              </a:rPr>
              <a:t>GG</a:t>
            </a:r>
            <a:r>
              <a:rPr lang="lv-LV" sz="1600" b="1">
                <a:solidFill>
                  <a:srgbClr val="336600"/>
                </a:solidFill>
                <a:latin typeface="Courier New" pitchFamily="49" charset="0"/>
              </a:rPr>
              <a:t>A</a:t>
            </a:r>
            <a:r>
              <a:rPr lang="lv-LV" sz="1600" b="1">
                <a:solidFill>
                  <a:srgbClr val="A50021"/>
                </a:solidFill>
                <a:latin typeface="Courier New" pitchFamily="49" charset="0"/>
              </a:rPr>
              <a:t>T</a:t>
            </a:r>
            <a:r>
              <a:rPr lang="lv-LV" sz="1600" b="1">
                <a:latin typeface="Courier New" pitchFamily="49" charset="0"/>
              </a:rPr>
              <a:t>G</a:t>
            </a:r>
            <a:r>
              <a:rPr lang="lv-LV" sz="1600" b="1">
                <a:solidFill>
                  <a:schemeClr val="hlink"/>
                </a:solidFill>
                <a:latin typeface="Courier New" pitchFamily="49" charset="0"/>
              </a:rPr>
              <a:t>C</a:t>
            </a:r>
            <a:r>
              <a:rPr lang="lv-LV" sz="1600" b="1">
                <a:latin typeface="Courier New" pitchFamily="49" charset="0"/>
              </a:rPr>
              <a:t>GGG</a:t>
            </a:r>
            <a:r>
              <a:rPr lang="lv-LV" sz="1600" b="1">
                <a:solidFill>
                  <a:schemeClr val="hlink"/>
                </a:solidFill>
                <a:latin typeface="Courier New" pitchFamily="49" charset="0"/>
              </a:rPr>
              <a:t>CC</a:t>
            </a:r>
            <a:r>
              <a:rPr lang="lv-LV" sz="1600" b="1">
                <a:solidFill>
                  <a:srgbClr val="336600"/>
                </a:solidFill>
                <a:latin typeface="Courier New" pitchFamily="49" charset="0"/>
              </a:rPr>
              <a:t>A</a:t>
            </a:r>
            <a:r>
              <a:rPr lang="lv-LV" sz="1600" b="1">
                <a:solidFill>
                  <a:srgbClr val="A50021"/>
                </a:solidFill>
                <a:latin typeface="Courier New" pitchFamily="49" charset="0"/>
              </a:rPr>
              <a:t>T</a:t>
            </a:r>
            <a:r>
              <a:rPr lang="lv-LV" sz="1600" b="1">
                <a:latin typeface="Courier New" pitchFamily="49" charset="0"/>
              </a:rPr>
              <a:t>G</a:t>
            </a:r>
            <a:r>
              <a:rPr lang="lv-LV" sz="1600" b="1">
                <a:solidFill>
                  <a:schemeClr val="hlink"/>
                </a:solidFill>
                <a:latin typeface="Courier New" pitchFamily="49" charset="0"/>
              </a:rPr>
              <a:t>C</a:t>
            </a:r>
            <a:r>
              <a:rPr lang="lv-LV" sz="1600" b="1">
                <a:solidFill>
                  <a:srgbClr val="336600"/>
                </a:solidFill>
                <a:latin typeface="Courier New" pitchFamily="49" charset="0"/>
              </a:rPr>
              <a:t>A</a:t>
            </a:r>
            <a:r>
              <a:rPr lang="lv-LV" sz="1600" b="1">
                <a:latin typeface="Courier New" pitchFamily="49" charset="0"/>
              </a:rPr>
              <a:t>GG</a:t>
            </a:r>
            <a:r>
              <a:rPr lang="lv-LV" sz="1600" b="1">
                <a:solidFill>
                  <a:schemeClr val="hlink"/>
                </a:solidFill>
                <a:latin typeface="Courier New" pitchFamily="49" charset="0"/>
              </a:rPr>
              <a:t>C</a:t>
            </a:r>
            <a:r>
              <a:rPr lang="lv-LV" sz="1600" b="1">
                <a:solidFill>
                  <a:srgbClr val="A50021"/>
                </a:solidFill>
                <a:latin typeface="Courier New" pitchFamily="49" charset="0"/>
              </a:rPr>
              <a:t>TT</a:t>
            </a:r>
            <a:r>
              <a:rPr lang="lv-LV" sz="1600" b="1">
                <a:solidFill>
                  <a:srgbClr val="336600"/>
                </a:solidFill>
                <a:latin typeface="Courier New" pitchFamily="49" charset="0"/>
              </a:rPr>
              <a:t>A</a:t>
            </a:r>
            <a:r>
              <a:rPr lang="lv-LV" sz="1600" b="1">
                <a:latin typeface="Courier New" pitchFamily="49" charset="0"/>
              </a:rPr>
              <a:t>GG</a:t>
            </a:r>
            <a:r>
              <a:rPr lang="lv-LV" sz="1600" b="1">
                <a:solidFill>
                  <a:srgbClr val="336600"/>
                </a:solidFill>
                <a:latin typeface="Courier New" pitchFamily="49" charset="0"/>
              </a:rPr>
              <a:t>A</a:t>
            </a:r>
            <a:r>
              <a:rPr lang="lv-LV" sz="1600" b="1">
                <a:solidFill>
                  <a:srgbClr val="A50021"/>
                </a:solidFill>
                <a:latin typeface="Courier New" pitchFamily="49" charset="0"/>
              </a:rPr>
              <a:t>T</a:t>
            </a:r>
            <a:r>
              <a:rPr lang="lv-LV" sz="1600" b="1">
                <a:latin typeface="Courier New" pitchFamily="49" charset="0"/>
              </a:rPr>
              <a:t>G</a:t>
            </a:r>
            <a:r>
              <a:rPr lang="lv-LV" sz="1600" b="1">
                <a:solidFill>
                  <a:schemeClr val="hlink"/>
                </a:solidFill>
                <a:latin typeface="Courier New" pitchFamily="49" charset="0"/>
              </a:rPr>
              <a:t>C</a:t>
            </a:r>
            <a:r>
              <a:rPr lang="lv-LV" sz="1600" b="1">
                <a:latin typeface="Courier New" pitchFamily="49" charset="0"/>
              </a:rPr>
              <a:t>GG</a:t>
            </a:r>
            <a:endParaRPr lang="lv-LV" sz="1600" b="1">
              <a:solidFill>
                <a:schemeClr val="hlink"/>
              </a:solidFill>
              <a:latin typeface="Courier New" pitchFamily="49" charset="0"/>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457200" y="44450"/>
            <a:ext cx="8229600" cy="1143000"/>
          </a:xfrm>
          <a:prstGeom prst="rect">
            <a:avLst/>
          </a:prstGeom>
        </p:spPr>
        <p:txBody>
          <a:bodyPr/>
          <a:lstStyle/>
          <a:p>
            <a:pPr eaLnBrk="0" hangingPunct="0">
              <a:defRPr/>
            </a:pPr>
            <a:r>
              <a:rPr lang="lv-LV" sz="3200" dirty="0">
                <a:ea typeface="+mj-ea"/>
                <a:cs typeface="Arial" charset="0"/>
              </a:rPr>
              <a:t>Pusvadītāja </a:t>
            </a:r>
            <a:r>
              <a:rPr lang="lv-LV" sz="3200" dirty="0" err="1">
                <a:ea typeface="+mj-ea"/>
                <a:cs typeface="Arial" charset="0"/>
              </a:rPr>
              <a:t>sekvenēšana</a:t>
            </a:r>
            <a:endParaRPr lang="lv-LV" sz="3200" dirty="0">
              <a:ea typeface="+mj-ea"/>
              <a:cs typeface="Arial" charset="0"/>
            </a:endParaRPr>
          </a:p>
          <a:p>
            <a:pPr eaLnBrk="0" hangingPunct="0">
              <a:defRPr/>
            </a:pPr>
            <a:r>
              <a:rPr lang="lv-LV" sz="3200" dirty="0">
                <a:ea typeface="+mj-ea"/>
                <a:cs typeface="Arial" charset="0"/>
              </a:rPr>
              <a:t>(</a:t>
            </a:r>
            <a:r>
              <a:rPr lang="lv-LV" sz="3200" dirty="0" err="1">
                <a:ea typeface="+mj-ea"/>
                <a:cs typeface="Arial" charset="0"/>
              </a:rPr>
              <a:t>semiconductor</a:t>
            </a:r>
            <a:r>
              <a:rPr lang="lv-LV" sz="3200" dirty="0">
                <a:ea typeface="+mj-ea"/>
                <a:cs typeface="Arial" charset="0"/>
              </a:rPr>
              <a:t>)</a:t>
            </a:r>
          </a:p>
        </p:txBody>
      </p:sp>
      <p:pic>
        <p:nvPicPr>
          <p:cNvPr id="70659" name="Picture 2" descr="D:\PICTURES\logo\IonTorrent.png"/>
          <p:cNvPicPr>
            <a:picLocks noChangeAspect="1" noChangeArrowheads="1"/>
          </p:cNvPicPr>
          <p:nvPr/>
        </p:nvPicPr>
        <p:blipFill>
          <a:blip r:embed="rId2" cstate="print"/>
          <a:srcRect/>
          <a:stretch>
            <a:fillRect/>
          </a:stretch>
        </p:blipFill>
        <p:spPr bwMode="auto">
          <a:xfrm>
            <a:off x="6838950" y="0"/>
            <a:ext cx="2305050" cy="892175"/>
          </a:xfrm>
          <a:prstGeom prst="rect">
            <a:avLst/>
          </a:prstGeom>
          <a:noFill/>
          <a:ln w="9525">
            <a:noFill/>
            <a:miter lim="800000"/>
            <a:headEnd/>
            <a:tailEnd/>
          </a:ln>
        </p:spPr>
      </p:pic>
      <p:pic>
        <p:nvPicPr>
          <p:cNvPr id="70660" name="Picture 4" descr="D:\PICTURES\nbt0212-126a-I1.jpg">
            <a:hlinkClick r:id="rId3" action="ppaction://hlinkfile"/>
          </p:cNvPr>
          <p:cNvPicPr>
            <a:picLocks noChangeAspect="1" noChangeArrowheads="1"/>
          </p:cNvPicPr>
          <p:nvPr/>
        </p:nvPicPr>
        <p:blipFill>
          <a:blip r:embed="rId4" cstate="print"/>
          <a:srcRect/>
          <a:stretch>
            <a:fillRect/>
          </a:stretch>
        </p:blipFill>
        <p:spPr bwMode="auto">
          <a:xfrm>
            <a:off x="5154613" y="4824413"/>
            <a:ext cx="2009775" cy="1989137"/>
          </a:xfrm>
          <a:prstGeom prst="rect">
            <a:avLst/>
          </a:prstGeom>
          <a:noFill/>
          <a:ln w="9525">
            <a:noFill/>
            <a:miter lim="800000"/>
            <a:headEnd/>
            <a:tailEnd/>
          </a:ln>
        </p:spPr>
      </p:pic>
      <p:pic>
        <p:nvPicPr>
          <p:cNvPr id="70661" name="图片 1"/>
          <p:cNvPicPr>
            <a:picLocks noChangeAspect="1"/>
          </p:cNvPicPr>
          <p:nvPr/>
        </p:nvPicPr>
        <p:blipFill>
          <a:blip r:embed="rId5" cstate="print"/>
          <a:srcRect/>
          <a:stretch>
            <a:fillRect/>
          </a:stretch>
        </p:blipFill>
        <p:spPr bwMode="auto">
          <a:xfrm>
            <a:off x="2195513" y="4868863"/>
            <a:ext cx="1944687" cy="1968500"/>
          </a:xfrm>
          <a:prstGeom prst="rect">
            <a:avLst/>
          </a:prstGeom>
          <a:noFill/>
          <a:ln w="9525">
            <a:noFill/>
            <a:miter lim="800000"/>
            <a:headEnd/>
            <a:tailEnd/>
          </a:ln>
        </p:spPr>
      </p:pic>
      <p:pic>
        <p:nvPicPr>
          <p:cNvPr id="70662" name="Picture 5" descr="D:\PICTURES\Proton_still_.102_441x294.jpg"/>
          <p:cNvPicPr>
            <a:picLocks noChangeAspect="1" noChangeArrowheads="1"/>
          </p:cNvPicPr>
          <p:nvPr/>
        </p:nvPicPr>
        <p:blipFill>
          <a:blip r:embed="rId6" cstate="print"/>
          <a:srcRect/>
          <a:stretch>
            <a:fillRect/>
          </a:stretch>
        </p:blipFill>
        <p:spPr bwMode="auto">
          <a:xfrm>
            <a:off x="4427538" y="1412875"/>
            <a:ext cx="4537075" cy="3024188"/>
          </a:xfrm>
          <a:prstGeom prst="rect">
            <a:avLst/>
          </a:prstGeom>
          <a:noFill/>
          <a:ln w="9525">
            <a:noFill/>
            <a:miter lim="800000"/>
            <a:headEnd/>
            <a:tailEnd/>
          </a:ln>
        </p:spPr>
      </p:pic>
      <p:pic>
        <p:nvPicPr>
          <p:cNvPr id="70663" name="Picture 6"/>
          <p:cNvPicPr>
            <a:picLocks noChangeAspect="1" noChangeArrowheads="1"/>
          </p:cNvPicPr>
          <p:nvPr/>
        </p:nvPicPr>
        <p:blipFill>
          <a:blip r:embed="rId7" cstate="print"/>
          <a:srcRect/>
          <a:stretch>
            <a:fillRect/>
          </a:stretch>
        </p:blipFill>
        <p:spPr bwMode="auto">
          <a:xfrm>
            <a:off x="611188" y="1196975"/>
            <a:ext cx="3097212" cy="36226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D:\PICTURES\wallpapers\dna-spiral-art.jpg"/>
          <p:cNvPicPr>
            <a:picLocks noChangeAspect="1" noChangeArrowheads="1"/>
          </p:cNvPicPr>
          <p:nvPr/>
        </p:nvPicPr>
        <p:blipFill>
          <a:blip r:embed="rId2" cstate="print"/>
          <a:srcRect/>
          <a:stretch>
            <a:fillRect/>
          </a:stretch>
        </p:blipFill>
        <p:spPr bwMode="auto">
          <a:xfrm>
            <a:off x="-36513" y="-26988"/>
            <a:ext cx="9180513" cy="6884988"/>
          </a:xfrm>
          <a:prstGeom prst="rect">
            <a:avLst/>
          </a:prstGeom>
          <a:noFill/>
          <a:ln w="9525">
            <a:noFill/>
            <a:miter lim="800000"/>
            <a:headEnd/>
            <a:tailEnd/>
          </a:ln>
        </p:spPr>
      </p:pic>
      <p:sp>
        <p:nvSpPr>
          <p:cNvPr id="5" name="TextBox 5"/>
          <p:cNvSpPr txBox="1">
            <a:spLocks noChangeArrowheads="1"/>
          </p:cNvSpPr>
          <p:nvPr/>
        </p:nvSpPr>
        <p:spPr bwMode="auto">
          <a:xfrm>
            <a:off x="7429500" y="6357938"/>
            <a:ext cx="1714500" cy="338137"/>
          </a:xfrm>
          <a:prstGeom prst="rect">
            <a:avLst/>
          </a:prstGeom>
          <a:noFill/>
          <a:ln w="9525">
            <a:noFill/>
            <a:miter lim="800000"/>
            <a:headEnd/>
            <a:tailEnd/>
          </a:ln>
        </p:spPr>
        <p:txBody>
          <a:bodyPr>
            <a:spAutoFit/>
          </a:bodyPr>
          <a:lstStyle/>
          <a:p>
            <a:r>
              <a:rPr lang="lv-LV" sz="1600" b="1" dirty="0" smtClean="0">
                <a:solidFill>
                  <a:schemeClr val="bg1"/>
                </a:solidFill>
                <a:latin typeface="Courier New" pitchFamily="49" charset="0"/>
                <a:cs typeface="Courier New" pitchFamily="49" charset="0"/>
              </a:rPr>
              <a:t>04.10.2013.</a:t>
            </a:r>
            <a:endParaRPr lang="lv-LV" sz="1600" b="1" dirty="0">
              <a:solidFill>
                <a:schemeClr val="bg1"/>
              </a:solidFill>
              <a:latin typeface="Courier New" pitchFamily="49" charset="0"/>
              <a:cs typeface="Courier New" pitchFamily="49" charset="0"/>
            </a:endParaRPr>
          </a:p>
        </p:txBody>
      </p:sp>
      <p:sp>
        <p:nvSpPr>
          <p:cNvPr id="6" name="矩形 16"/>
          <p:cNvSpPr/>
          <p:nvPr/>
        </p:nvSpPr>
        <p:spPr>
          <a:xfrm>
            <a:off x="251520" y="188640"/>
            <a:ext cx="8640960" cy="1323439"/>
          </a:xfrm>
          <a:prstGeom prst="rect">
            <a:avLst/>
          </a:prstGeom>
          <a:noFill/>
        </p:spPr>
        <p:txBody>
          <a:bodyPr wrap="square">
            <a:spAutoFit/>
          </a:bodyPr>
          <a:lstStyle/>
          <a:p>
            <a:pPr algn="ctr">
              <a:defRPr/>
            </a:pPr>
            <a:r>
              <a:rPr lang="lv-LV" altLang="zh-CN" sz="4000" b="1" dirty="0" err="1"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38100" dist="38100" dir="2700000" algn="tl">
                    <a:srgbClr val="000000">
                      <a:alpha val="43137"/>
                    </a:srgbClr>
                  </a:outerShdw>
                  <a:reflection blurRad="6350" stA="60000" endA="900" endPos="60000" dist="29997" dir="5400000" sy="-100000" algn="bl" rotWithShape="0"/>
                </a:effectLst>
                <a:latin typeface="+mn-lt"/>
                <a:cs typeface="MV Boli" pitchFamily="2" charset="0"/>
              </a:rPr>
              <a:t>Next</a:t>
            </a:r>
            <a:r>
              <a:rPr lang="lv-LV" altLang="zh-CN" sz="4000" b="1" dirty="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38100" dist="38100" dir="2700000" algn="tl">
                    <a:srgbClr val="000000">
                      <a:alpha val="43137"/>
                    </a:srgbClr>
                  </a:outerShdw>
                  <a:reflection blurRad="6350" stA="60000" endA="900" endPos="60000" dist="29997" dir="5400000" sy="-100000" algn="bl" rotWithShape="0"/>
                </a:effectLst>
                <a:latin typeface="+mn-lt"/>
                <a:cs typeface="MV Boli" pitchFamily="2" charset="0"/>
              </a:rPr>
              <a:t> </a:t>
            </a:r>
            <a:r>
              <a:rPr lang="lv-LV" altLang="zh-CN" sz="4000" b="1" dirty="0" err="1"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38100" dist="38100" dir="2700000" algn="tl">
                    <a:srgbClr val="000000">
                      <a:alpha val="43137"/>
                    </a:srgbClr>
                  </a:outerShdw>
                  <a:reflection blurRad="6350" stA="60000" endA="900" endPos="60000" dist="29997" dir="5400000" sy="-100000" algn="bl" rotWithShape="0"/>
                </a:effectLst>
                <a:latin typeface="+mn-lt"/>
                <a:cs typeface="MV Boli" pitchFamily="2" charset="0"/>
              </a:rPr>
              <a:t>Generation</a:t>
            </a:r>
            <a:r>
              <a:rPr lang="lv-LV" altLang="zh-CN" sz="4000" b="1" dirty="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38100" dist="38100" dir="2700000" algn="tl">
                    <a:srgbClr val="000000">
                      <a:alpha val="43137"/>
                    </a:srgbClr>
                  </a:outerShdw>
                  <a:reflection blurRad="6350" stA="60000" endA="900" endPos="60000" dist="29997" dir="5400000" sy="-100000" algn="bl" rotWithShape="0"/>
                </a:effectLst>
                <a:latin typeface="+mn-lt"/>
                <a:cs typeface="MV Boli" pitchFamily="2" charset="0"/>
              </a:rPr>
              <a:t> </a:t>
            </a:r>
            <a:r>
              <a:rPr lang="lv-LV" altLang="zh-CN" sz="4000" b="1" dirty="0" err="1"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38100" dist="38100" dir="2700000" algn="tl">
                    <a:srgbClr val="000000">
                      <a:alpha val="43137"/>
                    </a:srgbClr>
                  </a:outerShdw>
                  <a:reflection blurRad="6350" stA="60000" endA="900" endPos="60000" dist="29997" dir="5400000" sy="-100000" algn="bl" rotWithShape="0"/>
                </a:effectLst>
                <a:latin typeface="+mn-lt"/>
                <a:cs typeface="MV Boli" pitchFamily="2" charset="0"/>
              </a:rPr>
              <a:t>Sequencing</a:t>
            </a:r>
            <a:r>
              <a:rPr lang="lv-LV" altLang="zh-CN" sz="4000" b="1" dirty="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38100" dist="38100" dir="2700000" algn="tl">
                    <a:srgbClr val="000000">
                      <a:alpha val="43137"/>
                    </a:srgbClr>
                  </a:outerShdw>
                  <a:reflection blurRad="6350" stA="60000" endA="900" endPos="60000" dist="29997" dir="5400000" sy="-100000" algn="bl" rotWithShape="0"/>
                </a:effectLst>
                <a:latin typeface="+mn-lt"/>
                <a:cs typeface="MV Boli" pitchFamily="2" charset="0"/>
              </a:rPr>
              <a:t> </a:t>
            </a:r>
          </a:p>
          <a:p>
            <a:pPr algn="ctr">
              <a:defRPr/>
            </a:pPr>
            <a:r>
              <a:rPr lang="lv-LV" altLang="zh-CN" sz="4000" b="1" dirty="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38100" dist="38100" dir="2700000" algn="tl">
                    <a:srgbClr val="000000">
                      <a:alpha val="43137"/>
                    </a:srgbClr>
                  </a:outerShdw>
                  <a:reflection blurRad="6350" stA="60000" endA="900" endPos="60000" dist="29997" dir="5400000" sy="-100000" algn="bl" rotWithShape="0"/>
                </a:effectLst>
                <a:latin typeface="+mn-lt"/>
                <a:cs typeface="MV Boli" pitchFamily="2" charset="0"/>
              </a:rPr>
              <a:t>pasaulē</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p:cNvSpPr>
          <p:nvPr>
            <p:ph type="title"/>
          </p:nvPr>
        </p:nvSpPr>
        <p:spPr>
          <a:xfrm>
            <a:off x="457200" y="269875"/>
            <a:ext cx="8229600" cy="1143000"/>
          </a:xfrm>
        </p:spPr>
        <p:txBody>
          <a:bodyPr/>
          <a:lstStyle/>
          <a:p>
            <a:r>
              <a:rPr lang="lv-LV" sz="3200" dirty="0" smtClean="0">
                <a:latin typeface="Arial" charset="0"/>
                <a:cs typeface="Arial" charset="0"/>
              </a:rPr>
              <a:t>454 </a:t>
            </a:r>
            <a:r>
              <a:rPr lang="lv-LV" sz="3200" i="1" dirty="0" err="1" smtClean="0">
                <a:latin typeface="Arial" charset="0"/>
                <a:cs typeface="Arial" charset="0"/>
              </a:rPr>
              <a:t>Life</a:t>
            </a:r>
            <a:r>
              <a:rPr lang="lv-LV" sz="3200" i="1" dirty="0" smtClean="0">
                <a:latin typeface="Arial" charset="0"/>
                <a:cs typeface="Arial" charset="0"/>
              </a:rPr>
              <a:t> </a:t>
            </a:r>
            <a:r>
              <a:rPr lang="lv-LV" sz="3200" i="1" dirty="0" err="1" smtClean="0">
                <a:latin typeface="Arial" charset="0"/>
                <a:cs typeface="Arial" charset="0"/>
              </a:rPr>
              <a:t>Sciences</a:t>
            </a:r>
            <a:r>
              <a:rPr lang="lv-LV" sz="3200" dirty="0" smtClean="0">
                <a:latin typeface="Arial" charset="0"/>
                <a:cs typeface="Arial" charset="0"/>
              </a:rPr>
              <a:t> </a:t>
            </a:r>
            <a:r>
              <a:rPr lang="lv-LV" sz="3200" dirty="0" err="1" smtClean="0">
                <a:latin typeface="Arial" charset="0"/>
                <a:cs typeface="Arial" charset="0"/>
              </a:rPr>
              <a:t>sekvenēšanas</a:t>
            </a:r>
            <a:r>
              <a:rPr lang="lv-LV" sz="3200" dirty="0" smtClean="0">
                <a:latin typeface="Arial" charset="0"/>
                <a:cs typeface="Arial" charset="0"/>
              </a:rPr>
              <a:t> tehnoloģija</a:t>
            </a:r>
          </a:p>
        </p:txBody>
      </p:sp>
      <p:sp>
        <p:nvSpPr>
          <p:cNvPr id="29699" name="Rectangle 3"/>
          <p:cNvSpPr>
            <a:spLocks noGrp="1"/>
          </p:cNvSpPr>
          <p:nvPr>
            <p:ph type="body" idx="1"/>
          </p:nvPr>
        </p:nvSpPr>
        <p:spPr>
          <a:xfrm>
            <a:off x="457200" y="1628775"/>
            <a:ext cx="8229600" cy="4752975"/>
          </a:xfrm>
        </p:spPr>
        <p:txBody>
          <a:bodyPr/>
          <a:lstStyle/>
          <a:p>
            <a:pPr marL="266700" indent="-266700">
              <a:lnSpc>
                <a:spcPct val="90000"/>
              </a:lnSpc>
              <a:buFont typeface="Arial" charset="0"/>
              <a:buNone/>
            </a:pPr>
            <a:r>
              <a:rPr lang="lv-LV" sz="2000" smtClean="0">
                <a:latin typeface="Arial" charset="0"/>
                <a:cs typeface="Arial" charset="0"/>
              </a:rPr>
              <a:t>454 sekvenēšanas tehnoloģija pamatojas uz pirosekvenēšanu.</a:t>
            </a:r>
          </a:p>
          <a:p>
            <a:pPr marL="266700" indent="-266700">
              <a:lnSpc>
                <a:spcPct val="90000"/>
              </a:lnSpc>
              <a:buFont typeface="Arial" charset="0"/>
              <a:buNone/>
            </a:pPr>
            <a:endParaRPr lang="lv-LV" sz="2000" smtClean="0">
              <a:latin typeface="Arial" charset="0"/>
              <a:cs typeface="Arial" charset="0"/>
            </a:endParaRPr>
          </a:p>
          <a:p>
            <a:pPr marL="266700" indent="-266700">
              <a:lnSpc>
                <a:spcPct val="90000"/>
              </a:lnSpc>
              <a:buFont typeface="Arial" charset="0"/>
              <a:buNone/>
            </a:pPr>
            <a:r>
              <a:rPr lang="lv-LV" sz="2000" smtClean="0">
                <a:latin typeface="Arial" charset="0"/>
                <a:cs typeface="Arial" charset="0"/>
              </a:rPr>
              <a:t>Sekvenēšanas apjomi – 0,4 – 0,6 Gb </a:t>
            </a:r>
            <a:r>
              <a:rPr lang="lv-LV" sz="2000" smtClean="0">
                <a:solidFill>
                  <a:srgbClr val="CC3300"/>
                </a:solidFill>
                <a:latin typeface="Arial" charset="0"/>
                <a:cs typeface="Arial" charset="0"/>
              </a:rPr>
              <a:t>(1milions)</a:t>
            </a:r>
            <a:r>
              <a:rPr lang="lv-LV" sz="2000" smtClean="0">
                <a:latin typeface="Arial" charset="0"/>
                <a:cs typeface="Arial" charset="0"/>
              </a:rPr>
              <a:t> 10h</a:t>
            </a:r>
          </a:p>
          <a:p>
            <a:pPr marL="266700" indent="-266700">
              <a:lnSpc>
                <a:spcPct val="90000"/>
              </a:lnSpc>
              <a:buFont typeface="Arial" charset="0"/>
              <a:buNone/>
            </a:pPr>
            <a:r>
              <a:rPr lang="lv-LV" sz="2000" smtClean="0">
                <a:latin typeface="Arial" charset="0"/>
                <a:cs typeface="Arial" charset="0"/>
              </a:rPr>
              <a:t>Sekvences garums – 400-500b	</a:t>
            </a:r>
            <a:r>
              <a:rPr lang="lv-LV" sz="2000" smtClean="0">
                <a:solidFill>
                  <a:srgbClr val="CC3300"/>
                </a:solidFill>
                <a:latin typeface="Arial" charset="0"/>
                <a:cs typeface="Arial" charset="0"/>
              </a:rPr>
              <a:t>sola 1000</a:t>
            </a:r>
            <a:r>
              <a:rPr lang="lv-LV" sz="2000" smtClean="0">
                <a:latin typeface="Arial" charset="0"/>
                <a:cs typeface="Arial" charset="0"/>
              </a:rPr>
              <a:t>	</a:t>
            </a:r>
          </a:p>
          <a:p>
            <a:pPr marL="266700" indent="-266700">
              <a:lnSpc>
                <a:spcPct val="90000"/>
              </a:lnSpc>
              <a:buFont typeface="Arial" charset="0"/>
              <a:buNone/>
            </a:pPr>
            <a:r>
              <a:rPr lang="lv-LV" sz="2000" smtClean="0">
                <a:latin typeface="Arial" charset="0"/>
                <a:cs typeface="Arial" charset="0"/>
              </a:rPr>
              <a:t>Kvalitāte - ?</a:t>
            </a:r>
          </a:p>
          <a:p>
            <a:pPr marL="266700" indent="-266700">
              <a:lnSpc>
                <a:spcPct val="90000"/>
              </a:lnSpc>
              <a:buFont typeface="Arial" charset="0"/>
              <a:buNone/>
            </a:pPr>
            <a:endParaRPr lang="lv-LV" sz="2000" smtClean="0">
              <a:latin typeface="Arial" charset="0"/>
              <a:cs typeface="Arial" charset="0"/>
            </a:endParaRPr>
          </a:p>
          <a:p>
            <a:pPr marL="266700" indent="-266700">
              <a:lnSpc>
                <a:spcPct val="90000"/>
              </a:lnSpc>
              <a:buFont typeface="Arial" charset="0"/>
              <a:buNone/>
            </a:pPr>
            <a:endParaRPr lang="lv-LV" sz="2000" smtClean="0">
              <a:latin typeface="Arial" charset="0"/>
              <a:cs typeface="Arial" charset="0"/>
            </a:endParaRPr>
          </a:p>
          <a:p>
            <a:pPr marL="266700" indent="-266700">
              <a:lnSpc>
                <a:spcPct val="90000"/>
              </a:lnSpc>
              <a:buFont typeface="Arial" charset="0"/>
              <a:buNone/>
            </a:pPr>
            <a:r>
              <a:rPr lang="lv-LV" sz="2000" smtClean="0">
                <a:latin typeface="Arial" charset="0"/>
                <a:cs typeface="Arial" charset="0"/>
              </a:rPr>
              <a:t>Pielietojums:</a:t>
            </a:r>
          </a:p>
          <a:p>
            <a:pPr marL="266700" indent="-266700">
              <a:lnSpc>
                <a:spcPct val="90000"/>
              </a:lnSpc>
              <a:buFont typeface="Wingdings" pitchFamily="2" charset="2"/>
              <a:buChar char="§"/>
            </a:pPr>
            <a:r>
              <a:rPr lang="lv-LV" sz="2000" i="1" u="sng" smtClean="0">
                <a:latin typeface="Arial" charset="0"/>
                <a:cs typeface="Arial" charset="0"/>
              </a:rPr>
              <a:t>De novo</a:t>
            </a:r>
            <a:r>
              <a:rPr lang="lv-LV" sz="2000" u="sng" smtClean="0">
                <a:latin typeface="Arial" charset="0"/>
                <a:cs typeface="Arial" charset="0"/>
              </a:rPr>
              <a:t> sekvenēšana</a:t>
            </a:r>
            <a:r>
              <a:rPr lang="lv-LV" sz="2000" smtClean="0">
                <a:latin typeface="Arial" charset="0"/>
                <a:cs typeface="Arial" charset="0"/>
              </a:rPr>
              <a:t>,</a:t>
            </a:r>
          </a:p>
          <a:p>
            <a:pPr marL="266700" indent="-266700">
              <a:lnSpc>
                <a:spcPct val="90000"/>
              </a:lnSpc>
              <a:buFont typeface="Wingdings" pitchFamily="2" charset="2"/>
              <a:buChar char="§"/>
            </a:pPr>
            <a:r>
              <a:rPr lang="lv-LV" sz="2000" smtClean="0">
                <a:latin typeface="Arial" charset="0"/>
                <a:cs typeface="Arial" charset="0"/>
              </a:rPr>
              <a:t>Pārsekvenēšana,</a:t>
            </a:r>
          </a:p>
          <a:p>
            <a:pPr marL="266700" indent="-266700">
              <a:lnSpc>
                <a:spcPct val="90000"/>
              </a:lnSpc>
              <a:buFont typeface="Wingdings" pitchFamily="2" charset="2"/>
              <a:buChar char="§"/>
            </a:pPr>
            <a:r>
              <a:rPr lang="lv-LV" sz="2000" smtClean="0">
                <a:latin typeface="Arial" charset="0"/>
                <a:cs typeface="Arial" charset="0"/>
              </a:rPr>
              <a:t>Transkriptomu analīze,</a:t>
            </a:r>
          </a:p>
          <a:p>
            <a:pPr marL="266700" indent="-266700">
              <a:lnSpc>
                <a:spcPct val="90000"/>
              </a:lnSpc>
              <a:buFont typeface="Wingdings" pitchFamily="2" charset="2"/>
              <a:buChar char="§"/>
            </a:pPr>
            <a:r>
              <a:rPr lang="lv-LV" sz="2000" smtClean="0">
                <a:latin typeface="Arial" charset="0"/>
                <a:cs typeface="Arial" charset="0"/>
              </a:rPr>
              <a:t>Gēnu regulācijas pētījumi,</a:t>
            </a:r>
          </a:p>
          <a:p>
            <a:pPr marL="266700" indent="-266700">
              <a:lnSpc>
                <a:spcPct val="90000"/>
              </a:lnSpc>
              <a:buFont typeface="Wingdings" pitchFamily="2" charset="2"/>
              <a:buChar char="§"/>
            </a:pPr>
            <a:r>
              <a:rPr lang="lv-LV" sz="2000" smtClean="0">
                <a:latin typeface="Arial" charset="0"/>
                <a:cs typeface="Arial" charset="0"/>
              </a:rPr>
              <a:t>Metagenomskos un paleogenomiskos pētījumos.</a:t>
            </a:r>
          </a:p>
        </p:txBody>
      </p:sp>
      <p:pic>
        <p:nvPicPr>
          <p:cNvPr id="29700" name="Picture 4"/>
          <p:cNvPicPr>
            <a:picLocks noChangeAspect="1" noChangeArrowheads="1"/>
          </p:cNvPicPr>
          <p:nvPr/>
        </p:nvPicPr>
        <p:blipFill>
          <a:blip r:embed="rId3" cstate="print"/>
          <a:srcRect/>
          <a:stretch>
            <a:fillRect/>
          </a:stretch>
        </p:blipFill>
        <p:spPr bwMode="auto">
          <a:xfrm>
            <a:off x="6286500" y="0"/>
            <a:ext cx="2857500" cy="6953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p:cNvSpPr>
          <p:nvPr>
            <p:ph type="body" idx="1"/>
          </p:nvPr>
        </p:nvSpPr>
        <p:spPr>
          <a:xfrm>
            <a:off x="457200" y="1412875"/>
            <a:ext cx="8686800" cy="4752975"/>
          </a:xfrm>
        </p:spPr>
        <p:txBody>
          <a:bodyPr/>
          <a:lstStyle/>
          <a:p>
            <a:pPr marL="0" indent="0">
              <a:lnSpc>
                <a:spcPct val="90000"/>
              </a:lnSpc>
              <a:buFont typeface="Arial" charset="0"/>
              <a:buNone/>
            </a:pPr>
            <a:r>
              <a:rPr lang="lv-LV" sz="2000" dirty="0" smtClean="0">
                <a:latin typeface="Arial" charset="0"/>
                <a:cs typeface="Arial" charset="0"/>
              </a:rPr>
              <a:t>Ieskats </a:t>
            </a:r>
            <a:r>
              <a:rPr lang="lv-LV" sz="2000" dirty="0" err="1" smtClean="0">
                <a:latin typeface="Arial" charset="0"/>
                <a:cs typeface="Arial" charset="0"/>
              </a:rPr>
              <a:t>pirosekvenēšanā</a:t>
            </a:r>
            <a:r>
              <a:rPr lang="lv-LV" sz="2000" dirty="0" smtClean="0">
                <a:latin typeface="Arial" charset="0"/>
                <a:cs typeface="Arial" charset="0"/>
              </a:rPr>
              <a:t>:</a:t>
            </a:r>
          </a:p>
          <a:p>
            <a:pPr marL="0" indent="0">
              <a:lnSpc>
                <a:spcPct val="90000"/>
              </a:lnSpc>
              <a:buFont typeface="Arial" charset="0"/>
              <a:buNone/>
            </a:pPr>
            <a:endParaRPr lang="lv-LV" sz="2000" dirty="0" smtClean="0">
              <a:latin typeface="Arial" charset="0"/>
              <a:cs typeface="Arial" charset="0"/>
            </a:endParaRPr>
          </a:p>
          <a:p>
            <a:pPr marL="0" indent="0">
              <a:lnSpc>
                <a:spcPct val="90000"/>
              </a:lnSpc>
              <a:buFont typeface="Arial" charset="0"/>
              <a:buNone/>
            </a:pPr>
            <a:endParaRPr lang="lv-LV" sz="2000" dirty="0" smtClean="0">
              <a:latin typeface="Arial" charset="0"/>
              <a:cs typeface="Arial" charset="0"/>
            </a:endParaRPr>
          </a:p>
          <a:p>
            <a:pPr marL="0" indent="0">
              <a:lnSpc>
                <a:spcPct val="90000"/>
              </a:lnSpc>
              <a:buFont typeface="Arial" charset="0"/>
              <a:buNone/>
            </a:pPr>
            <a:r>
              <a:rPr lang="lv-LV" sz="2000" dirty="0" smtClean="0">
                <a:latin typeface="Arial" charset="0"/>
                <a:cs typeface="Arial" charset="0"/>
              </a:rPr>
              <a:t>Metodes pamatā ir </a:t>
            </a:r>
            <a:r>
              <a:rPr lang="lv-LV" sz="2000" dirty="0" err="1" smtClean="0">
                <a:latin typeface="Arial" charset="0"/>
                <a:cs typeface="Arial" charset="0"/>
              </a:rPr>
              <a:t>enzimātiska</a:t>
            </a:r>
            <a:r>
              <a:rPr lang="lv-LV" sz="2000" dirty="0" smtClean="0">
                <a:latin typeface="Arial" charset="0"/>
                <a:cs typeface="Arial" charset="0"/>
              </a:rPr>
              <a:t> reakcija, kurā, komplementāra </a:t>
            </a:r>
            <a:r>
              <a:rPr lang="lv-LV" sz="2000" dirty="0" err="1" smtClean="0">
                <a:latin typeface="Arial" charset="0"/>
                <a:cs typeface="Arial" charset="0"/>
              </a:rPr>
              <a:t>nukleotīda</a:t>
            </a:r>
            <a:r>
              <a:rPr lang="lv-LV" sz="2000" dirty="0" smtClean="0">
                <a:latin typeface="Arial" charset="0"/>
                <a:cs typeface="Arial" charset="0"/>
              </a:rPr>
              <a:t> pievienošanas rezultātā, rodas gaismas signāls.</a:t>
            </a:r>
          </a:p>
          <a:p>
            <a:pPr marL="0" indent="0">
              <a:lnSpc>
                <a:spcPct val="90000"/>
              </a:lnSpc>
              <a:buFont typeface="Arial" charset="0"/>
              <a:buNone/>
            </a:pPr>
            <a:endParaRPr lang="lv-LV" sz="2000" dirty="0" smtClean="0">
              <a:latin typeface="Arial" charset="0"/>
              <a:cs typeface="Arial" charset="0"/>
            </a:endParaRPr>
          </a:p>
          <a:p>
            <a:pPr marL="0" indent="0">
              <a:lnSpc>
                <a:spcPct val="90000"/>
              </a:lnSpc>
              <a:buFont typeface="Arial" charset="0"/>
              <a:buNone/>
            </a:pPr>
            <a:endParaRPr lang="lv-LV" sz="2000" dirty="0" smtClean="0">
              <a:latin typeface="Arial" charset="0"/>
              <a:cs typeface="Arial" charset="0"/>
            </a:endParaRPr>
          </a:p>
          <a:p>
            <a:pPr marL="0" indent="0">
              <a:lnSpc>
                <a:spcPct val="90000"/>
              </a:lnSpc>
              <a:buFont typeface="Arial" charset="0"/>
              <a:buNone/>
            </a:pPr>
            <a:endParaRPr lang="lv-LV" sz="2000" dirty="0" smtClean="0">
              <a:latin typeface="Arial" charset="0"/>
              <a:cs typeface="Arial" charset="0"/>
            </a:endParaRPr>
          </a:p>
          <a:p>
            <a:pPr marL="0" indent="0">
              <a:lnSpc>
                <a:spcPct val="90000"/>
              </a:lnSpc>
              <a:buFont typeface="Arial" charset="0"/>
              <a:buNone/>
            </a:pPr>
            <a:endParaRPr lang="lv-LV" sz="2000" dirty="0" smtClean="0">
              <a:latin typeface="Arial" charset="0"/>
              <a:cs typeface="Arial" charset="0"/>
            </a:endParaRPr>
          </a:p>
          <a:p>
            <a:pPr marL="0" indent="0">
              <a:lnSpc>
                <a:spcPct val="90000"/>
              </a:lnSpc>
              <a:buFont typeface="Arial" charset="0"/>
              <a:buNone/>
            </a:pPr>
            <a:r>
              <a:rPr lang="lv-LV" sz="2000" dirty="0" smtClean="0">
                <a:latin typeface="Arial" charset="0"/>
                <a:cs typeface="Arial" charset="0"/>
              </a:rPr>
              <a:t>Papildus tiek izmantoti enzīmi:</a:t>
            </a:r>
          </a:p>
          <a:p>
            <a:pPr marL="0" indent="0">
              <a:lnSpc>
                <a:spcPct val="90000"/>
              </a:lnSpc>
              <a:buFont typeface="Arial" charset="0"/>
              <a:buNone/>
            </a:pPr>
            <a:endParaRPr lang="lv-LV" sz="1000" dirty="0" smtClean="0">
              <a:latin typeface="Arial" charset="0"/>
              <a:cs typeface="Arial" charset="0"/>
            </a:endParaRPr>
          </a:p>
          <a:p>
            <a:pPr marL="0" indent="0">
              <a:lnSpc>
                <a:spcPct val="90000"/>
              </a:lnSpc>
              <a:buFont typeface="Wingdings" pitchFamily="2" charset="2"/>
              <a:buChar char="§"/>
            </a:pPr>
            <a:r>
              <a:rPr lang="lv-LV" sz="1800" dirty="0" smtClean="0">
                <a:latin typeface="Arial" charset="0"/>
                <a:cs typeface="Arial" charset="0"/>
              </a:rPr>
              <a:t> ATP </a:t>
            </a:r>
            <a:r>
              <a:rPr lang="lv-LV" sz="1800" dirty="0" err="1" smtClean="0">
                <a:latin typeface="Arial" charset="0"/>
                <a:cs typeface="Arial" charset="0"/>
              </a:rPr>
              <a:t>sulfurilāze</a:t>
            </a:r>
            <a:r>
              <a:rPr lang="lv-LV" sz="1800" dirty="0" smtClean="0">
                <a:latin typeface="Arial" charset="0"/>
                <a:cs typeface="Arial" charset="0"/>
              </a:rPr>
              <a:t> – </a:t>
            </a:r>
            <a:r>
              <a:rPr lang="lv-LV" sz="1800" dirty="0" err="1" smtClean="0">
                <a:latin typeface="Arial" charset="0"/>
                <a:cs typeface="Arial" charset="0"/>
              </a:rPr>
              <a:t>subtrāts</a:t>
            </a:r>
            <a:r>
              <a:rPr lang="lv-LV" sz="1800" dirty="0" smtClean="0">
                <a:latin typeface="Arial" charset="0"/>
                <a:cs typeface="Arial" charset="0"/>
              </a:rPr>
              <a:t> </a:t>
            </a:r>
            <a:r>
              <a:rPr lang="lv-LV" sz="1800" dirty="0" err="1" smtClean="0">
                <a:latin typeface="Arial" charset="0"/>
                <a:cs typeface="Arial" charset="0"/>
              </a:rPr>
              <a:t>adenozīna</a:t>
            </a:r>
            <a:r>
              <a:rPr lang="lv-LV" sz="1800" dirty="0" smtClean="0">
                <a:latin typeface="Arial" charset="0"/>
                <a:cs typeface="Arial" charset="0"/>
              </a:rPr>
              <a:t> </a:t>
            </a:r>
            <a:r>
              <a:rPr lang="lv-LV" sz="1800" dirty="0" err="1" smtClean="0">
                <a:latin typeface="Arial" charset="0"/>
                <a:cs typeface="Arial" charset="0"/>
              </a:rPr>
              <a:t>fosfosulfāts</a:t>
            </a:r>
            <a:r>
              <a:rPr lang="lv-LV" sz="1800" dirty="0" smtClean="0">
                <a:latin typeface="Arial" charset="0"/>
                <a:cs typeface="Arial" charset="0"/>
              </a:rPr>
              <a:t> (APS);</a:t>
            </a:r>
          </a:p>
          <a:p>
            <a:pPr marL="0" indent="0">
              <a:lnSpc>
                <a:spcPct val="90000"/>
              </a:lnSpc>
              <a:buFont typeface="Wingdings" pitchFamily="2" charset="2"/>
              <a:buChar char="§"/>
            </a:pPr>
            <a:r>
              <a:rPr lang="lv-LV" sz="1800" dirty="0" smtClean="0">
                <a:latin typeface="Arial" charset="0"/>
                <a:cs typeface="Arial" charset="0"/>
              </a:rPr>
              <a:t> </a:t>
            </a:r>
            <a:r>
              <a:rPr lang="lv-LV" sz="1800" dirty="0" err="1" smtClean="0">
                <a:latin typeface="Arial" charset="0"/>
                <a:cs typeface="Arial" charset="0"/>
              </a:rPr>
              <a:t>Luciferāze</a:t>
            </a:r>
            <a:r>
              <a:rPr lang="lv-LV" sz="1800" dirty="0" smtClean="0">
                <a:latin typeface="Arial" charset="0"/>
                <a:cs typeface="Arial" charset="0"/>
              </a:rPr>
              <a:t> – </a:t>
            </a:r>
            <a:r>
              <a:rPr lang="lv-LV" sz="1800" dirty="0" err="1" smtClean="0">
                <a:latin typeface="Arial" charset="0"/>
                <a:cs typeface="Arial" charset="0"/>
              </a:rPr>
              <a:t>subtrāts</a:t>
            </a:r>
            <a:r>
              <a:rPr lang="lv-LV" sz="1800" dirty="0" smtClean="0">
                <a:latin typeface="Arial" charset="0"/>
                <a:cs typeface="Arial" charset="0"/>
              </a:rPr>
              <a:t> </a:t>
            </a:r>
            <a:r>
              <a:rPr lang="lv-LV" sz="1800" dirty="0" err="1" smtClean="0">
                <a:latin typeface="Arial" charset="0"/>
                <a:cs typeface="Arial" charset="0"/>
              </a:rPr>
              <a:t>luciferīns</a:t>
            </a:r>
            <a:r>
              <a:rPr lang="lv-LV" sz="1800" dirty="0" smtClean="0">
                <a:latin typeface="Arial" charset="0"/>
                <a:cs typeface="Arial" charset="0"/>
              </a:rPr>
              <a:t>;</a:t>
            </a:r>
          </a:p>
          <a:p>
            <a:pPr marL="0" indent="0">
              <a:lnSpc>
                <a:spcPct val="90000"/>
              </a:lnSpc>
              <a:buFont typeface="Wingdings" pitchFamily="2" charset="2"/>
              <a:buChar char="§"/>
            </a:pPr>
            <a:r>
              <a:rPr lang="lv-LV" sz="1800" dirty="0" smtClean="0">
                <a:latin typeface="Arial" charset="0"/>
                <a:cs typeface="Arial" charset="0"/>
              </a:rPr>
              <a:t> </a:t>
            </a:r>
            <a:r>
              <a:rPr lang="lv-LV" sz="1800" dirty="0" err="1" smtClean="0">
                <a:latin typeface="Arial" charset="0"/>
                <a:cs typeface="Arial" charset="0"/>
              </a:rPr>
              <a:t>Apirāze</a:t>
            </a:r>
            <a:r>
              <a:rPr lang="lv-LV" sz="1800" dirty="0" smtClean="0">
                <a:latin typeface="Arial" charset="0"/>
                <a:cs typeface="Arial" charset="0"/>
              </a:rPr>
              <a:t> – substrāti </a:t>
            </a:r>
            <a:r>
              <a:rPr lang="lv-LV" sz="1800" dirty="0" err="1" smtClean="0">
                <a:latin typeface="Arial" charset="0"/>
                <a:cs typeface="Arial" charset="0"/>
              </a:rPr>
              <a:t>dezoksinukletīdi</a:t>
            </a:r>
            <a:r>
              <a:rPr lang="lv-LV" sz="1800" dirty="0" smtClean="0">
                <a:latin typeface="Arial" charset="0"/>
                <a:cs typeface="Arial" charset="0"/>
              </a:rPr>
              <a:t> (</a:t>
            </a:r>
            <a:r>
              <a:rPr lang="lv-LV" sz="1800" dirty="0" err="1" smtClean="0">
                <a:latin typeface="Arial" charset="0"/>
                <a:cs typeface="Arial" charset="0"/>
              </a:rPr>
              <a:t>dNTP</a:t>
            </a:r>
            <a:r>
              <a:rPr lang="lv-LV" sz="1800" dirty="0" smtClean="0">
                <a:latin typeface="Arial" charset="0"/>
                <a:cs typeface="Arial" charset="0"/>
              </a:rPr>
              <a:t> - </a:t>
            </a:r>
            <a:r>
              <a:rPr lang="lv-LV" sz="1800" dirty="0" err="1" smtClean="0">
                <a:latin typeface="Arial" charset="0"/>
                <a:cs typeface="Arial" charset="0"/>
              </a:rPr>
              <a:t>dATP</a:t>
            </a:r>
            <a:r>
              <a:rPr lang="lv-LV" sz="1800" dirty="0" smtClean="0">
                <a:latin typeface="Arial" charset="0"/>
                <a:cs typeface="Arial" charset="0"/>
              </a:rPr>
              <a:t>, </a:t>
            </a:r>
            <a:r>
              <a:rPr lang="lv-LV" sz="1800" dirty="0" err="1" smtClean="0">
                <a:latin typeface="Arial" charset="0"/>
                <a:cs typeface="Arial" charset="0"/>
              </a:rPr>
              <a:t>dTTP</a:t>
            </a:r>
            <a:r>
              <a:rPr lang="lv-LV" sz="1800" dirty="0" smtClean="0">
                <a:latin typeface="Arial" charset="0"/>
                <a:cs typeface="Arial" charset="0"/>
              </a:rPr>
              <a:t>, </a:t>
            </a:r>
            <a:r>
              <a:rPr lang="lv-LV" sz="1800" dirty="0" err="1" smtClean="0">
                <a:latin typeface="Arial" charset="0"/>
                <a:cs typeface="Arial" charset="0"/>
              </a:rPr>
              <a:t>dCTP</a:t>
            </a:r>
            <a:r>
              <a:rPr lang="lv-LV" sz="1800" dirty="0" smtClean="0">
                <a:latin typeface="Arial" charset="0"/>
                <a:cs typeface="Arial" charset="0"/>
              </a:rPr>
              <a:t>, </a:t>
            </a:r>
            <a:r>
              <a:rPr lang="lv-LV" sz="1800" dirty="0" err="1" smtClean="0">
                <a:latin typeface="Arial" charset="0"/>
                <a:cs typeface="Arial" charset="0"/>
              </a:rPr>
              <a:t>dGTP</a:t>
            </a:r>
            <a:r>
              <a:rPr lang="lv-LV" sz="1800" dirty="0" smtClean="0">
                <a:latin typeface="Arial" charset="0"/>
                <a:cs typeface="Arial" charset="0"/>
              </a:rPr>
              <a:t>).</a:t>
            </a:r>
          </a:p>
        </p:txBody>
      </p:sp>
      <p:sp>
        <p:nvSpPr>
          <p:cNvPr id="30723" name="Rectangle 3"/>
          <p:cNvSpPr>
            <a:spLocks noGrp="1" noChangeArrowheads="1"/>
          </p:cNvSpPr>
          <p:nvPr>
            <p:ph type="title"/>
          </p:nvPr>
        </p:nvSpPr>
        <p:spPr>
          <a:xfrm>
            <a:off x="457200" y="44450"/>
            <a:ext cx="8229600" cy="1143000"/>
          </a:xfrm>
          <a:noFill/>
        </p:spPr>
        <p:txBody>
          <a:bodyPr/>
          <a:lstStyle/>
          <a:p>
            <a:pPr algn="l"/>
            <a:r>
              <a:rPr lang="lv-LV" sz="2800" smtClean="0">
                <a:latin typeface="Arial" charset="0"/>
                <a:cs typeface="Arial" charset="0"/>
              </a:rPr>
              <a:t>454 </a:t>
            </a:r>
            <a:r>
              <a:rPr lang="lv-LV" sz="2800" i="1" smtClean="0">
                <a:latin typeface="Arial" charset="0"/>
                <a:cs typeface="Arial" charset="0"/>
              </a:rPr>
              <a:t>Life Sciences</a:t>
            </a:r>
            <a:r>
              <a:rPr lang="lv-LV" sz="2800" smtClean="0">
                <a:latin typeface="Arial" charset="0"/>
                <a:cs typeface="Arial" charset="0"/>
              </a:rPr>
              <a:t> sekvenēšanas tehnoloģija</a:t>
            </a: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19"/>
          <p:cNvSpPr>
            <a:spLocks noGrp="1" noChangeArrowheads="1"/>
          </p:cNvSpPr>
          <p:nvPr>
            <p:ph type="title"/>
          </p:nvPr>
        </p:nvSpPr>
        <p:spPr>
          <a:xfrm>
            <a:off x="457200" y="44450"/>
            <a:ext cx="8229600" cy="1143000"/>
          </a:xfrm>
          <a:noFill/>
        </p:spPr>
        <p:txBody>
          <a:bodyPr/>
          <a:lstStyle/>
          <a:p>
            <a:pPr algn="l"/>
            <a:r>
              <a:rPr lang="lv-LV" sz="2800" smtClean="0">
                <a:latin typeface="Arial" charset="0"/>
                <a:cs typeface="Arial" charset="0"/>
              </a:rPr>
              <a:t>454 </a:t>
            </a:r>
            <a:r>
              <a:rPr lang="lv-LV" sz="2800" i="1" smtClean="0">
                <a:latin typeface="Arial" charset="0"/>
                <a:cs typeface="Arial" charset="0"/>
              </a:rPr>
              <a:t>Life Sciences</a:t>
            </a:r>
            <a:r>
              <a:rPr lang="lv-LV" sz="2800" smtClean="0">
                <a:latin typeface="Arial" charset="0"/>
                <a:cs typeface="Arial" charset="0"/>
              </a:rPr>
              <a:t> sekvenēšanas tehnoloģija</a:t>
            </a:r>
          </a:p>
        </p:txBody>
      </p:sp>
      <p:pic>
        <p:nvPicPr>
          <p:cNvPr id="31747" name="Picture 21"/>
          <p:cNvPicPr>
            <a:picLocks noChangeAspect="1" noChangeArrowheads="1"/>
          </p:cNvPicPr>
          <p:nvPr/>
        </p:nvPicPr>
        <p:blipFill>
          <a:blip r:embed="rId3" cstate="print"/>
          <a:srcRect/>
          <a:stretch>
            <a:fillRect/>
          </a:stretch>
        </p:blipFill>
        <p:spPr bwMode="auto">
          <a:xfrm>
            <a:off x="4787900" y="2276475"/>
            <a:ext cx="3876675" cy="2809875"/>
          </a:xfrm>
          <a:prstGeom prst="rect">
            <a:avLst/>
          </a:prstGeom>
          <a:noFill/>
          <a:ln w="9525">
            <a:noFill/>
            <a:miter lim="800000"/>
            <a:headEnd/>
            <a:tailEnd/>
          </a:ln>
        </p:spPr>
      </p:pic>
      <p:pic>
        <p:nvPicPr>
          <p:cNvPr id="31748" name="Picture 22"/>
          <p:cNvPicPr>
            <a:picLocks noChangeAspect="1" noChangeArrowheads="1"/>
          </p:cNvPicPr>
          <p:nvPr/>
        </p:nvPicPr>
        <p:blipFill>
          <a:blip r:embed="rId4" cstate="print"/>
          <a:srcRect/>
          <a:stretch>
            <a:fillRect/>
          </a:stretch>
        </p:blipFill>
        <p:spPr bwMode="auto">
          <a:xfrm>
            <a:off x="5148263" y="1125538"/>
            <a:ext cx="3100387" cy="938212"/>
          </a:xfrm>
          <a:prstGeom prst="rect">
            <a:avLst/>
          </a:prstGeom>
          <a:noFill/>
          <a:ln w="9525">
            <a:noFill/>
            <a:miter lim="800000"/>
            <a:headEnd/>
            <a:tailEnd/>
          </a:ln>
        </p:spPr>
      </p:pic>
      <p:pic>
        <p:nvPicPr>
          <p:cNvPr id="31749" name="Picture 23"/>
          <p:cNvPicPr>
            <a:picLocks noChangeAspect="1" noChangeArrowheads="1"/>
          </p:cNvPicPr>
          <p:nvPr/>
        </p:nvPicPr>
        <p:blipFill>
          <a:blip r:embed="rId5" cstate="print"/>
          <a:srcRect/>
          <a:stretch>
            <a:fillRect/>
          </a:stretch>
        </p:blipFill>
        <p:spPr bwMode="auto">
          <a:xfrm>
            <a:off x="4932363" y="5661025"/>
            <a:ext cx="3790950" cy="800100"/>
          </a:xfrm>
          <a:prstGeom prst="rect">
            <a:avLst/>
          </a:prstGeom>
          <a:noFill/>
          <a:ln w="9525">
            <a:noFill/>
            <a:miter lim="800000"/>
            <a:headEnd/>
            <a:tailEnd/>
          </a:ln>
        </p:spPr>
      </p:pic>
      <p:sp>
        <p:nvSpPr>
          <p:cNvPr id="31750" name="Text Box 24"/>
          <p:cNvSpPr txBox="1">
            <a:spLocks noChangeArrowheads="1"/>
          </p:cNvSpPr>
          <p:nvPr/>
        </p:nvSpPr>
        <p:spPr bwMode="auto">
          <a:xfrm>
            <a:off x="395288" y="1484313"/>
            <a:ext cx="3778250" cy="366712"/>
          </a:xfrm>
          <a:prstGeom prst="rect">
            <a:avLst/>
          </a:prstGeom>
          <a:noFill/>
          <a:ln w="9525">
            <a:noFill/>
            <a:miter lim="800000"/>
            <a:headEnd/>
            <a:tailEnd/>
          </a:ln>
        </p:spPr>
        <p:txBody>
          <a:bodyPr wrap="none">
            <a:spAutoFit/>
          </a:bodyPr>
          <a:lstStyle/>
          <a:p>
            <a:r>
              <a:rPr lang="lv-LV" sz="1800"/>
              <a:t>1. Polimerāze inkorporē nukleotīdu </a:t>
            </a:r>
          </a:p>
        </p:txBody>
      </p:sp>
      <p:sp>
        <p:nvSpPr>
          <p:cNvPr id="31751" name="Text Box 25"/>
          <p:cNvSpPr txBox="1">
            <a:spLocks noChangeArrowheads="1"/>
          </p:cNvSpPr>
          <p:nvPr/>
        </p:nvSpPr>
        <p:spPr bwMode="auto">
          <a:xfrm>
            <a:off x="395288" y="2492375"/>
            <a:ext cx="3511550" cy="366713"/>
          </a:xfrm>
          <a:prstGeom prst="rect">
            <a:avLst/>
          </a:prstGeom>
          <a:noFill/>
          <a:ln w="9525">
            <a:noFill/>
            <a:miter lim="800000"/>
            <a:headEnd/>
            <a:tailEnd/>
          </a:ln>
        </p:spPr>
        <p:txBody>
          <a:bodyPr wrap="none">
            <a:spAutoFit/>
          </a:bodyPr>
          <a:lstStyle/>
          <a:p>
            <a:r>
              <a:rPr lang="lv-LV" sz="1800"/>
              <a:t>2. Tiek ģenerēts gaismas signāls</a:t>
            </a:r>
          </a:p>
        </p:txBody>
      </p:sp>
      <p:sp>
        <p:nvSpPr>
          <p:cNvPr id="31752" name="Text Box 26"/>
          <p:cNvSpPr txBox="1">
            <a:spLocks noChangeArrowheads="1"/>
          </p:cNvSpPr>
          <p:nvPr/>
        </p:nvSpPr>
        <p:spPr bwMode="auto">
          <a:xfrm>
            <a:off x="468313" y="5661025"/>
            <a:ext cx="3765550" cy="366713"/>
          </a:xfrm>
          <a:prstGeom prst="rect">
            <a:avLst/>
          </a:prstGeom>
          <a:noFill/>
          <a:ln w="9525">
            <a:noFill/>
            <a:miter lim="800000"/>
            <a:headEnd/>
            <a:tailEnd/>
          </a:ln>
        </p:spPr>
        <p:txBody>
          <a:bodyPr wrap="none">
            <a:spAutoFit/>
          </a:bodyPr>
          <a:lstStyle/>
          <a:p>
            <a:r>
              <a:rPr lang="lv-LV" sz="1800"/>
              <a:t>3. Atlikušie nukleotīdi tiek degradēti</a:t>
            </a:r>
          </a:p>
        </p:txBody>
      </p:sp>
      <p:pic>
        <p:nvPicPr>
          <p:cNvPr id="31754" name="Picture 10" descr="D:\WORK\prezentacijas\bildes-fonni\1-s2.0-S0168165608001491-gr6.jpg"/>
          <p:cNvPicPr>
            <a:picLocks noChangeAspect="1" noChangeArrowheads="1"/>
          </p:cNvPicPr>
          <p:nvPr/>
        </p:nvPicPr>
        <p:blipFill>
          <a:blip r:embed="rId6" cstate="print"/>
          <a:srcRect/>
          <a:stretch>
            <a:fillRect/>
          </a:stretch>
        </p:blipFill>
        <p:spPr bwMode="auto">
          <a:xfrm>
            <a:off x="0" y="1196752"/>
            <a:ext cx="8931275" cy="4179888"/>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1754"/>
                                        </p:tgtEl>
                                        <p:attrNameLst>
                                          <p:attrName>style.visibility</p:attrName>
                                        </p:attrNameLst>
                                      </p:cBhvr>
                                      <p:to>
                                        <p:strVal val="visible"/>
                                      </p:to>
                                    </p:set>
                                    <p:animEffect transition="in" filter="fade">
                                      <p:cBhvr>
                                        <p:cTn id="7" dur="2000"/>
                                        <p:tgtEl>
                                          <p:spTgt spid="317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p:cNvPicPr>
            <a:picLocks noChangeAspect="1" noChangeArrowheads="1"/>
          </p:cNvPicPr>
          <p:nvPr/>
        </p:nvPicPr>
        <p:blipFill>
          <a:blip r:embed="rId3" cstate="print"/>
          <a:srcRect l="1599" r="5066"/>
          <a:stretch>
            <a:fillRect/>
          </a:stretch>
        </p:blipFill>
        <p:spPr bwMode="auto">
          <a:xfrm>
            <a:off x="1979613" y="3494088"/>
            <a:ext cx="5400675" cy="1158875"/>
          </a:xfrm>
          <a:prstGeom prst="rect">
            <a:avLst/>
          </a:prstGeom>
          <a:noFill/>
          <a:ln w="9525">
            <a:noFill/>
            <a:miter lim="800000"/>
            <a:headEnd/>
            <a:tailEnd/>
          </a:ln>
        </p:spPr>
      </p:pic>
      <p:sp>
        <p:nvSpPr>
          <p:cNvPr id="32771" name="Rectangle 3"/>
          <p:cNvSpPr>
            <a:spLocks noGrp="1"/>
          </p:cNvSpPr>
          <p:nvPr>
            <p:ph type="body" idx="1"/>
          </p:nvPr>
        </p:nvSpPr>
        <p:spPr>
          <a:xfrm>
            <a:off x="250825" y="1773238"/>
            <a:ext cx="8229600" cy="2232025"/>
          </a:xfrm>
        </p:spPr>
        <p:txBody>
          <a:bodyPr/>
          <a:lstStyle/>
          <a:p>
            <a:pPr marL="609600" indent="-609600">
              <a:buFont typeface="Arial" charset="0"/>
              <a:buNone/>
            </a:pPr>
            <a:r>
              <a:rPr lang="lv-LV" sz="1800" smtClean="0">
                <a:latin typeface="Arial" charset="0"/>
                <a:cs typeface="Arial" charset="0"/>
              </a:rPr>
              <a:t>1. DNS tiek sašķelta līdz 300-800bp gariem fragmentiem.</a:t>
            </a:r>
          </a:p>
          <a:p>
            <a:pPr marL="609600" indent="-609600">
              <a:buFont typeface="Arial" charset="0"/>
              <a:buNone/>
            </a:pPr>
            <a:endParaRPr lang="lv-LV" sz="800" smtClean="0">
              <a:latin typeface="Arial" charset="0"/>
              <a:cs typeface="Arial" charset="0"/>
            </a:endParaRPr>
          </a:p>
          <a:p>
            <a:pPr marL="609600" indent="-609600">
              <a:buFont typeface="Arial" charset="0"/>
              <a:buNone/>
            </a:pPr>
            <a:r>
              <a:rPr lang="lv-LV" sz="1800" smtClean="0">
                <a:latin typeface="Arial" charset="0"/>
                <a:cs typeface="Arial" charset="0"/>
              </a:rPr>
              <a:t>2. ssDNS 3’ un 5’ galos tiek ligēti īsi adapteri (oligonukleotīdi) A un attiecīgi B.</a:t>
            </a:r>
          </a:p>
          <a:p>
            <a:pPr marL="609600" indent="-609600">
              <a:buFont typeface="Arial" charset="0"/>
              <a:buNone/>
            </a:pPr>
            <a:r>
              <a:rPr lang="lv-LV" sz="1800" smtClean="0">
                <a:latin typeface="Arial" charset="0"/>
                <a:cs typeface="Arial" charset="0"/>
              </a:rPr>
              <a:t>    Adapteri tiek izmantoti fragmentu:</a:t>
            </a:r>
          </a:p>
          <a:p>
            <a:pPr marL="609600" indent="-609600">
              <a:buFont typeface="Arial" charset="0"/>
              <a:buNone/>
            </a:pPr>
            <a:r>
              <a:rPr lang="lv-LV" sz="1800" smtClean="0">
                <a:latin typeface="Arial" charset="0"/>
                <a:cs typeface="Arial" charset="0"/>
              </a:rPr>
              <a:t>	● Attīrīšanā	    ● Amplifikācijā    ● Sekvenēšanā</a:t>
            </a:r>
          </a:p>
        </p:txBody>
      </p:sp>
      <p:sp>
        <p:nvSpPr>
          <p:cNvPr id="32772" name="Rectangle 4"/>
          <p:cNvSpPr>
            <a:spLocks noChangeArrowheads="1"/>
          </p:cNvSpPr>
          <p:nvPr/>
        </p:nvSpPr>
        <p:spPr bwMode="auto">
          <a:xfrm>
            <a:off x="468313" y="1196975"/>
            <a:ext cx="4349750" cy="366713"/>
          </a:xfrm>
          <a:prstGeom prst="rect">
            <a:avLst/>
          </a:prstGeom>
          <a:noFill/>
          <a:ln w="9525">
            <a:noFill/>
            <a:miter lim="800000"/>
            <a:headEnd/>
            <a:tailEnd/>
          </a:ln>
        </p:spPr>
        <p:txBody>
          <a:bodyPr wrap="none">
            <a:spAutoFit/>
          </a:bodyPr>
          <a:lstStyle/>
          <a:p>
            <a:r>
              <a:rPr lang="lv-LV" sz="1800" b="1"/>
              <a:t>A – Paraugu bibliotēkas sagatavošana</a:t>
            </a:r>
          </a:p>
        </p:txBody>
      </p:sp>
      <p:sp>
        <p:nvSpPr>
          <p:cNvPr id="32773" name="Text Box 5"/>
          <p:cNvSpPr txBox="1">
            <a:spLocks noChangeArrowheads="1"/>
          </p:cNvSpPr>
          <p:nvPr/>
        </p:nvSpPr>
        <p:spPr bwMode="auto">
          <a:xfrm>
            <a:off x="1619250" y="6364288"/>
            <a:ext cx="3817938" cy="304800"/>
          </a:xfrm>
          <a:prstGeom prst="rect">
            <a:avLst/>
          </a:prstGeom>
          <a:noFill/>
          <a:ln w="9525">
            <a:noFill/>
            <a:miter lim="800000"/>
            <a:headEnd/>
            <a:tailEnd/>
          </a:ln>
        </p:spPr>
        <p:txBody>
          <a:bodyPr>
            <a:spAutoFit/>
          </a:bodyPr>
          <a:lstStyle/>
          <a:p>
            <a:pPr>
              <a:spcBef>
                <a:spcPct val="20000"/>
              </a:spcBef>
            </a:pPr>
            <a:r>
              <a:rPr lang="lv-LV" sz="1400"/>
              <a:t>*5’ B adapterim ir piesaistīts biotīns.</a:t>
            </a:r>
          </a:p>
        </p:txBody>
      </p:sp>
      <p:sp>
        <p:nvSpPr>
          <p:cNvPr id="32774" name="Rectangle 6"/>
          <p:cNvSpPr>
            <a:spLocks noGrp="1" noChangeArrowheads="1"/>
          </p:cNvSpPr>
          <p:nvPr>
            <p:ph type="title"/>
          </p:nvPr>
        </p:nvSpPr>
        <p:spPr>
          <a:xfrm>
            <a:off x="457200" y="44450"/>
            <a:ext cx="8229600" cy="1143000"/>
          </a:xfrm>
          <a:noFill/>
        </p:spPr>
        <p:txBody>
          <a:bodyPr/>
          <a:lstStyle/>
          <a:p>
            <a:pPr algn="l"/>
            <a:r>
              <a:rPr lang="lv-LV" sz="2800" smtClean="0">
                <a:latin typeface="Arial" charset="0"/>
                <a:cs typeface="Arial" charset="0"/>
              </a:rPr>
              <a:t>454 </a:t>
            </a:r>
            <a:r>
              <a:rPr lang="lv-LV" sz="2800" i="1" smtClean="0">
                <a:latin typeface="Arial" charset="0"/>
                <a:cs typeface="Arial" charset="0"/>
              </a:rPr>
              <a:t>Life Sciences</a:t>
            </a:r>
            <a:r>
              <a:rPr lang="lv-LV" sz="2800" smtClean="0">
                <a:latin typeface="Arial" charset="0"/>
                <a:cs typeface="Arial" charset="0"/>
              </a:rPr>
              <a:t> sekvenēšanas tehnoloģija</a:t>
            </a:r>
          </a:p>
        </p:txBody>
      </p:sp>
      <p:pic>
        <p:nvPicPr>
          <p:cNvPr id="32775" name="Picture 7"/>
          <p:cNvPicPr>
            <a:picLocks noChangeAspect="1" noChangeArrowheads="1"/>
          </p:cNvPicPr>
          <p:nvPr/>
        </p:nvPicPr>
        <p:blipFill>
          <a:blip r:embed="rId4" cstate="print"/>
          <a:srcRect/>
          <a:stretch>
            <a:fillRect/>
          </a:stretch>
        </p:blipFill>
        <p:spPr bwMode="auto">
          <a:xfrm>
            <a:off x="1692275" y="4932363"/>
            <a:ext cx="6045200" cy="11604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p:cNvSpPr>
          <p:nvPr>
            <p:ph type="title"/>
          </p:nvPr>
        </p:nvSpPr>
        <p:spPr>
          <a:xfrm>
            <a:off x="457200" y="44450"/>
            <a:ext cx="8229600" cy="1143000"/>
          </a:xfrm>
        </p:spPr>
        <p:txBody>
          <a:bodyPr/>
          <a:lstStyle/>
          <a:p>
            <a:pPr algn="l"/>
            <a:r>
              <a:rPr lang="lv-LV" sz="2800" smtClean="0">
                <a:latin typeface="Arial" charset="0"/>
                <a:cs typeface="Arial" charset="0"/>
              </a:rPr>
              <a:t>454 </a:t>
            </a:r>
            <a:r>
              <a:rPr lang="lv-LV" sz="2800" i="1" smtClean="0">
                <a:latin typeface="Arial" charset="0"/>
                <a:cs typeface="Arial" charset="0"/>
              </a:rPr>
              <a:t>Life Sciences</a:t>
            </a:r>
            <a:r>
              <a:rPr lang="lv-LV" sz="2800" smtClean="0">
                <a:latin typeface="Arial" charset="0"/>
                <a:cs typeface="Arial" charset="0"/>
              </a:rPr>
              <a:t> sekvenēšanas tehnoloģija</a:t>
            </a:r>
          </a:p>
        </p:txBody>
      </p:sp>
      <p:sp>
        <p:nvSpPr>
          <p:cNvPr id="33795" name="Rectangle 3"/>
          <p:cNvSpPr>
            <a:spLocks noChangeArrowheads="1"/>
          </p:cNvSpPr>
          <p:nvPr/>
        </p:nvSpPr>
        <p:spPr bwMode="auto">
          <a:xfrm>
            <a:off x="704850" y="1000125"/>
            <a:ext cx="4349750" cy="366713"/>
          </a:xfrm>
          <a:prstGeom prst="rect">
            <a:avLst/>
          </a:prstGeom>
          <a:noFill/>
          <a:ln w="9525">
            <a:noFill/>
            <a:miter lim="800000"/>
            <a:headEnd/>
            <a:tailEnd/>
          </a:ln>
        </p:spPr>
        <p:txBody>
          <a:bodyPr wrap="none">
            <a:spAutoFit/>
          </a:bodyPr>
          <a:lstStyle/>
          <a:p>
            <a:r>
              <a:rPr lang="lv-LV" sz="1800" b="1"/>
              <a:t>A – Paraugu bibliotēkas sagatavošana</a:t>
            </a:r>
          </a:p>
        </p:txBody>
      </p:sp>
      <p:sp>
        <p:nvSpPr>
          <p:cNvPr id="33796" name="Rectangle 4"/>
          <p:cNvSpPr>
            <a:spLocks noChangeArrowheads="1"/>
          </p:cNvSpPr>
          <p:nvPr/>
        </p:nvSpPr>
        <p:spPr bwMode="auto">
          <a:xfrm>
            <a:off x="323850" y="1503363"/>
            <a:ext cx="8496300" cy="1862137"/>
          </a:xfrm>
          <a:prstGeom prst="rect">
            <a:avLst/>
          </a:prstGeom>
          <a:noFill/>
          <a:ln w="9525">
            <a:noFill/>
            <a:miter lim="800000"/>
            <a:headEnd/>
            <a:tailEnd/>
          </a:ln>
        </p:spPr>
        <p:txBody>
          <a:bodyPr>
            <a:spAutoFit/>
          </a:bodyPr>
          <a:lstStyle/>
          <a:p>
            <a:r>
              <a:rPr lang="lv-LV" sz="1800"/>
              <a:t>3. DNS fragmenti tiek imobilizēti uz specifisku lodīšu virsmas. </a:t>
            </a:r>
          </a:p>
          <a:p>
            <a:endParaRPr lang="lv-LV" sz="800"/>
          </a:p>
          <a:p>
            <a:r>
              <a:rPr lang="lv-LV" sz="1800"/>
              <a:t>Nepieciešams, lai maksimāls lodīšu skaits piesaista unikālu DNS fragmentu. </a:t>
            </a:r>
          </a:p>
          <a:p>
            <a:endParaRPr lang="lv-LV" sz="1800"/>
          </a:p>
          <a:p>
            <a:r>
              <a:rPr lang="lv-LV" sz="1800"/>
              <a:t>Būtiska ir attiecība:</a:t>
            </a:r>
          </a:p>
          <a:p>
            <a:r>
              <a:rPr lang="lv-LV" sz="1800"/>
              <a:t>		</a:t>
            </a:r>
            <a:r>
              <a:rPr lang="lv-LV" sz="1800" u="sng"/>
              <a:t>DNS molekulu skaits / DNS nesēj-lodīšu skaits</a:t>
            </a:r>
            <a:r>
              <a:rPr lang="lv-LV" sz="1800"/>
              <a:t> </a:t>
            </a:r>
          </a:p>
          <a:p>
            <a:endParaRPr lang="lv-LV" sz="1800"/>
          </a:p>
        </p:txBody>
      </p:sp>
      <p:grpSp>
        <p:nvGrpSpPr>
          <p:cNvPr id="33797" name="Group 6"/>
          <p:cNvGrpSpPr>
            <a:grpSpLocks/>
          </p:cNvGrpSpPr>
          <p:nvPr/>
        </p:nvGrpSpPr>
        <p:grpSpPr bwMode="auto">
          <a:xfrm>
            <a:off x="642938" y="3643313"/>
            <a:ext cx="1584325" cy="1512887"/>
            <a:chOff x="793" y="2432"/>
            <a:chExt cx="1361" cy="1225"/>
          </a:xfrm>
        </p:grpSpPr>
        <p:pic>
          <p:nvPicPr>
            <p:cNvPr id="33801" name="Picture 7"/>
            <p:cNvPicPr>
              <a:picLocks noChangeAspect="1" noChangeArrowheads="1"/>
            </p:cNvPicPr>
            <p:nvPr/>
          </p:nvPicPr>
          <p:blipFill>
            <a:blip r:embed="rId3" cstate="print"/>
            <a:srcRect/>
            <a:stretch>
              <a:fillRect/>
            </a:stretch>
          </p:blipFill>
          <p:spPr bwMode="auto">
            <a:xfrm rot="829217">
              <a:off x="1020" y="3067"/>
              <a:ext cx="461" cy="463"/>
            </a:xfrm>
            <a:prstGeom prst="rect">
              <a:avLst/>
            </a:prstGeom>
            <a:noFill/>
            <a:ln w="9525">
              <a:noFill/>
              <a:miter lim="800000"/>
              <a:headEnd/>
              <a:tailEnd/>
            </a:ln>
          </p:spPr>
        </p:pic>
        <p:pic>
          <p:nvPicPr>
            <p:cNvPr id="33802" name="Picture 8"/>
            <p:cNvPicPr>
              <a:picLocks noChangeAspect="1" noChangeArrowheads="1"/>
            </p:cNvPicPr>
            <p:nvPr/>
          </p:nvPicPr>
          <p:blipFill>
            <a:blip r:embed="rId3" cstate="print"/>
            <a:srcRect/>
            <a:stretch>
              <a:fillRect/>
            </a:stretch>
          </p:blipFill>
          <p:spPr bwMode="auto">
            <a:xfrm rot="829217">
              <a:off x="1474" y="3158"/>
              <a:ext cx="461" cy="463"/>
            </a:xfrm>
            <a:prstGeom prst="rect">
              <a:avLst/>
            </a:prstGeom>
            <a:noFill/>
            <a:ln w="9525">
              <a:noFill/>
              <a:miter lim="800000"/>
              <a:headEnd/>
              <a:tailEnd/>
            </a:ln>
          </p:spPr>
        </p:pic>
        <p:pic>
          <p:nvPicPr>
            <p:cNvPr id="33803" name="Picture 9"/>
            <p:cNvPicPr>
              <a:picLocks noChangeAspect="1" noChangeArrowheads="1"/>
            </p:cNvPicPr>
            <p:nvPr/>
          </p:nvPicPr>
          <p:blipFill>
            <a:blip r:embed="rId3" cstate="print"/>
            <a:srcRect/>
            <a:stretch>
              <a:fillRect/>
            </a:stretch>
          </p:blipFill>
          <p:spPr bwMode="auto">
            <a:xfrm rot="829217">
              <a:off x="1519" y="2523"/>
              <a:ext cx="461" cy="463"/>
            </a:xfrm>
            <a:prstGeom prst="rect">
              <a:avLst/>
            </a:prstGeom>
            <a:noFill/>
            <a:ln w="9525">
              <a:noFill/>
              <a:miter lim="800000"/>
              <a:headEnd/>
              <a:tailEnd/>
            </a:ln>
          </p:spPr>
        </p:pic>
        <p:pic>
          <p:nvPicPr>
            <p:cNvPr id="33804" name="Picture 10"/>
            <p:cNvPicPr>
              <a:picLocks noChangeAspect="1" noChangeArrowheads="1"/>
            </p:cNvPicPr>
            <p:nvPr/>
          </p:nvPicPr>
          <p:blipFill>
            <a:blip r:embed="rId4" cstate="print"/>
            <a:srcRect/>
            <a:stretch>
              <a:fillRect/>
            </a:stretch>
          </p:blipFill>
          <p:spPr bwMode="auto">
            <a:xfrm rot="1857826">
              <a:off x="1202" y="3022"/>
              <a:ext cx="952" cy="45"/>
            </a:xfrm>
            <a:prstGeom prst="rect">
              <a:avLst/>
            </a:prstGeom>
            <a:noFill/>
            <a:ln w="9525">
              <a:noFill/>
              <a:miter lim="800000"/>
              <a:headEnd/>
              <a:tailEnd/>
            </a:ln>
          </p:spPr>
        </p:pic>
        <p:pic>
          <p:nvPicPr>
            <p:cNvPr id="33805" name="Picture 11"/>
            <p:cNvPicPr>
              <a:picLocks noChangeAspect="1" noChangeArrowheads="1"/>
            </p:cNvPicPr>
            <p:nvPr/>
          </p:nvPicPr>
          <p:blipFill>
            <a:blip r:embed="rId4" cstate="print"/>
            <a:srcRect/>
            <a:stretch>
              <a:fillRect/>
            </a:stretch>
          </p:blipFill>
          <p:spPr bwMode="auto">
            <a:xfrm rot="464806">
              <a:off x="793" y="3612"/>
              <a:ext cx="952" cy="45"/>
            </a:xfrm>
            <a:prstGeom prst="rect">
              <a:avLst/>
            </a:prstGeom>
            <a:noFill/>
            <a:ln w="9525">
              <a:noFill/>
              <a:miter lim="800000"/>
              <a:headEnd/>
              <a:tailEnd/>
            </a:ln>
          </p:spPr>
        </p:pic>
        <p:pic>
          <p:nvPicPr>
            <p:cNvPr id="33806" name="Picture 12"/>
            <p:cNvPicPr>
              <a:picLocks noChangeAspect="1" noChangeArrowheads="1"/>
            </p:cNvPicPr>
            <p:nvPr/>
          </p:nvPicPr>
          <p:blipFill>
            <a:blip r:embed="rId4" cstate="print"/>
            <a:srcRect/>
            <a:stretch>
              <a:fillRect/>
            </a:stretch>
          </p:blipFill>
          <p:spPr bwMode="auto">
            <a:xfrm rot="-3216939">
              <a:off x="613" y="2885"/>
              <a:ext cx="952" cy="45"/>
            </a:xfrm>
            <a:prstGeom prst="rect">
              <a:avLst/>
            </a:prstGeom>
            <a:noFill/>
            <a:ln w="9525">
              <a:noFill/>
              <a:miter lim="800000"/>
              <a:headEnd/>
              <a:tailEnd/>
            </a:ln>
          </p:spPr>
        </p:pic>
      </p:grpSp>
      <p:sp>
        <p:nvSpPr>
          <p:cNvPr id="33798" name="AutoShape 13"/>
          <p:cNvSpPr>
            <a:spLocks noChangeArrowheads="1"/>
          </p:cNvSpPr>
          <p:nvPr/>
        </p:nvSpPr>
        <p:spPr bwMode="auto">
          <a:xfrm>
            <a:off x="2730500" y="4362450"/>
            <a:ext cx="936625" cy="144463"/>
          </a:xfrm>
          <a:prstGeom prst="rightArrow">
            <a:avLst>
              <a:gd name="adj1" fmla="val 50000"/>
              <a:gd name="adj2" fmla="val 162087"/>
            </a:avLst>
          </a:prstGeom>
          <a:solidFill>
            <a:schemeClr val="bg2"/>
          </a:solidFill>
          <a:ln w="9525">
            <a:solidFill>
              <a:schemeClr val="tx1"/>
            </a:solidFill>
            <a:miter lim="800000"/>
            <a:headEnd/>
            <a:tailEnd/>
          </a:ln>
        </p:spPr>
        <p:txBody>
          <a:bodyPr wrap="none" anchor="ctr"/>
          <a:lstStyle/>
          <a:p>
            <a:endParaRPr lang="en-US"/>
          </a:p>
        </p:txBody>
      </p:sp>
      <p:sp>
        <p:nvSpPr>
          <p:cNvPr id="33799" name="Text Box 14"/>
          <p:cNvSpPr txBox="1">
            <a:spLocks noChangeArrowheads="1"/>
          </p:cNvSpPr>
          <p:nvPr/>
        </p:nvSpPr>
        <p:spPr bwMode="auto">
          <a:xfrm>
            <a:off x="0" y="5862638"/>
            <a:ext cx="9144000" cy="923925"/>
          </a:xfrm>
          <a:prstGeom prst="rect">
            <a:avLst/>
          </a:prstGeom>
          <a:noFill/>
          <a:ln w="9525">
            <a:noFill/>
            <a:miter lim="800000"/>
            <a:headEnd/>
            <a:tailEnd/>
          </a:ln>
        </p:spPr>
        <p:txBody>
          <a:bodyPr>
            <a:spAutoFit/>
          </a:bodyPr>
          <a:lstStyle/>
          <a:p>
            <a:pPr marL="266700" indent="-266700"/>
            <a:r>
              <a:rPr lang="lv-LV" sz="1800"/>
              <a:t>	DNS fragmenti tiek imobilizēti uz specifisku lodīšu virsmas. To nodrošina B adapters. </a:t>
            </a:r>
          </a:p>
          <a:p>
            <a:pPr marL="266700" indent="-266700"/>
            <a:r>
              <a:rPr lang="lv-LV" sz="1800"/>
              <a:t>	Katra lodīte piesaista unikālu DNS fragmentu.</a:t>
            </a:r>
          </a:p>
          <a:p>
            <a:pPr marL="266700" indent="-266700"/>
            <a:r>
              <a:rPr lang="lv-LV" sz="1800"/>
              <a:t>    Lodītes ir magnētiskas daļiņas ar streptavidīna pārklājumu. </a:t>
            </a:r>
          </a:p>
        </p:txBody>
      </p:sp>
      <p:pic>
        <p:nvPicPr>
          <p:cNvPr id="33800" name="Picture 15"/>
          <p:cNvPicPr>
            <a:picLocks noChangeAspect="1" noChangeArrowheads="1"/>
          </p:cNvPicPr>
          <p:nvPr/>
        </p:nvPicPr>
        <p:blipFill>
          <a:blip r:embed="rId5" cstate="print"/>
          <a:srcRect/>
          <a:stretch>
            <a:fillRect/>
          </a:stretch>
        </p:blipFill>
        <p:spPr bwMode="auto">
          <a:xfrm>
            <a:off x="3929063" y="3500438"/>
            <a:ext cx="4367212" cy="17954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ChangeArrowheads="1"/>
          </p:cNvSpPr>
          <p:nvPr/>
        </p:nvSpPr>
        <p:spPr bwMode="auto">
          <a:xfrm>
            <a:off x="250825" y="1484313"/>
            <a:ext cx="8642350" cy="915987"/>
          </a:xfrm>
          <a:prstGeom prst="rect">
            <a:avLst/>
          </a:prstGeom>
          <a:noFill/>
          <a:ln w="9525">
            <a:noFill/>
            <a:miter lim="800000"/>
            <a:headEnd/>
            <a:tailEnd/>
          </a:ln>
        </p:spPr>
        <p:txBody>
          <a:bodyPr>
            <a:spAutoFit/>
          </a:bodyPr>
          <a:lstStyle/>
          <a:p>
            <a:pPr marL="261938" indent="-261938">
              <a:spcBef>
                <a:spcPct val="50000"/>
              </a:spcBef>
            </a:pPr>
            <a:r>
              <a:rPr lang="lv-LV" sz="1800"/>
              <a:t>4. Emulsijas PCR. Tiek sajaukta emulsija: lodītes ar DNS, amplifikācijas reaģenti, ūdens un eļļa. Veidojas mikroreaktori, kas satur visus reaģentus un tikai vienu lodīti.</a:t>
            </a:r>
          </a:p>
        </p:txBody>
      </p:sp>
      <p:pic>
        <p:nvPicPr>
          <p:cNvPr id="34819" name="Picture 6"/>
          <p:cNvPicPr>
            <a:picLocks noChangeAspect="1" noChangeArrowheads="1"/>
          </p:cNvPicPr>
          <p:nvPr/>
        </p:nvPicPr>
        <p:blipFill>
          <a:blip r:embed="rId3" cstate="print"/>
          <a:srcRect/>
          <a:stretch>
            <a:fillRect/>
          </a:stretch>
        </p:blipFill>
        <p:spPr bwMode="auto">
          <a:xfrm>
            <a:off x="428625" y="4572000"/>
            <a:ext cx="2117725" cy="900113"/>
          </a:xfrm>
          <a:prstGeom prst="rect">
            <a:avLst/>
          </a:prstGeom>
          <a:noFill/>
          <a:ln w="9525">
            <a:noFill/>
            <a:miter lim="800000"/>
            <a:headEnd/>
            <a:tailEnd/>
          </a:ln>
        </p:spPr>
      </p:pic>
      <p:pic>
        <p:nvPicPr>
          <p:cNvPr id="34820" name="Picture 7"/>
          <p:cNvPicPr>
            <a:picLocks noChangeAspect="1" noChangeArrowheads="1"/>
          </p:cNvPicPr>
          <p:nvPr/>
        </p:nvPicPr>
        <p:blipFill>
          <a:blip r:embed="rId4" cstate="print"/>
          <a:srcRect/>
          <a:stretch>
            <a:fillRect/>
          </a:stretch>
        </p:blipFill>
        <p:spPr bwMode="auto">
          <a:xfrm>
            <a:off x="3000375" y="4581525"/>
            <a:ext cx="2119313" cy="1538288"/>
          </a:xfrm>
          <a:prstGeom prst="rect">
            <a:avLst/>
          </a:prstGeom>
          <a:noFill/>
          <a:ln w="9525">
            <a:noFill/>
            <a:miter lim="800000"/>
            <a:headEnd/>
            <a:tailEnd/>
          </a:ln>
        </p:spPr>
      </p:pic>
      <p:sp>
        <p:nvSpPr>
          <p:cNvPr id="34821" name="Line 8"/>
          <p:cNvSpPr>
            <a:spLocks noChangeShapeType="1"/>
          </p:cNvSpPr>
          <p:nvPr/>
        </p:nvSpPr>
        <p:spPr bwMode="auto">
          <a:xfrm>
            <a:off x="2571750" y="4848225"/>
            <a:ext cx="331788" cy="0"/>
          </a:xfrm>
          <a:prstGeom prst="line">
            <a:avLst/>
          </a:prstGeom>
          <a:noFill/>
          <a:ln w="19050">
            <a:solidFill>
              <a:schemeClr val="tx1"/>
            </a:solidFill>
            <a:round/>
            <a:headEnd/>
            <a:tailEnd type="triangle" w="med" len="med"/>
          </a:ln>
        </p:spPr>
        <p:txBody>
          <a:bodyPr/>
          <a:lstStyle/>
          <a:p>
            <a:endParaRPr lang="lv-LV"/>
          </a:p>
        </p:txBody>
      </p:sp>
      <p:sp>
        <p:nvSpPr>
          <p:cNvPr id="34822" name="Line 9"/>
          <p:cNvSpPr>
            <a:spLocks noChangeShapeType="1"/>
          </p:cNvSpPr>
          <p:nvPr/>
        </p:nvSpPr>
        <p:spPr bwMode="auto">
          <a:xfrm>
            <a:off x="5167313" y="4848225"/>
            <a:ext cx="331787" cy="0"/>
          </a:xfrm>
          <a:prstGeom prst="line">
            <a:avLst/>
          </a:prstGeom>
          <a:noFill/>
          <a:ln w="19050">
            <a:solidFill>
              <a:schemeClr val="tx1"/>
            </a:solidFill>
            <a:round/>
            <a:headEnd/>
            <a:tailEnd type="triangle" w="med" len="med"/>
          </a:ln>
        </p:spPr>
        <p:txBody>
          <a:bodyPr/>
          <a:lstStyle/>
          <a:p>
            <a:endParaRPr lang="lv-LV"/>
          </a:p>
        </p:txBody>
      </p:sp>
      <p:sp>
        <p:nvSpPr>
          <p:cNvPr id="34823" name="Line 10"/>
          <p:cNvSpPr>
            <a:spLocks noChangeShapeType="1"/>
          </p:cNvSpPr>
          <p:nvPr/>
        </p:nvSpPr>
        <p:spPr bwMode="auto">
          <a:xfrm>
            <a:off x="7770813" y="4854575"/>
            <a:ext cx="358775" cy="0"/>
          </a:xfrm>
          <a:prstGeom prst="line">
            <a:avLst/>
          </a:prstGeom>
          <a:noFill/>
          <a:ln w="25400">
            <a:solidFill>
              <a:schemeClr val="tx1"/>
            </a:solidFill>
            <a:round/>
            <a:headEnd/>
            <a:tailEnd type="triangle" w="med" len="med"/>
          </a:ln>
        </p:spPr>
        <p:txBody>
          <a:bodyPr/>
          <a:lstStyle/>
          <a:p>
            <a:endParaRPr lang="lv-LV"/>
          </a:p>
        </p:txBody>
      </p:sp>
      <p:grpSp>
        <p:nvGrpSpPr>
          <p:cNvPr id="34824" name="Group 11"/>
          <p:cNvGrpSpPr>
            <a:grpSpLocks/>
          </p:cNvGrpSpPr>
          <p:nvPr/>
        </p:nvGrpSpPr>
        <p:grpSpPr bwMode="auto">
          <a:xfrm rot="-5400000">
            <a:off x="7856538" y="4410075"/>
            <a:ext cx="1282700" cy="904875"/>
            <a:chOff x="2789" y="2704"/>
            <a:chExt cx="963" cy="653"/>
          </a:xfrm>
        </p:grpSpPr>
        <p:pic>
          <p:nvPicPr>
            <p:cNvPr id="34835" name="Picture 12"/>
            <p:cNvPicPr>
              <a:picLocks noChangeAspect="1" noChangeArrowheads="1"/>
            </p:cNvPicPr>
            <p:nvPr/>
          </p:nvPicPr>
          <p:blipFill>
            <a:blip r:embed="rId5" cstate="print"/>
            <a:srcRect/>
            <a:stretch>
              <a:fillRect/>
            </a:stretch>
          </p:blipFill>
          <p:spPr bwMode="auto">
            <a:xfrm>
              <a:off x="2789" y="2704"/>
              <a:ext cx="422" cy="434"/>
            </a:xfrm>
            <a:prstGeom prst="rect">
              <a:avLst/>
            </a:prstGeom>
            <a:noFill/>
            <a:ln w="9525">
              <a:noFill/>
              <a:miter lim="800000"/>
              <a:headEnd/>
              <a:tailEnd/>
            </a:ln>
          </p:spPr>
        </p:pic>
        <p:pic>
          <p:nvPicPr>
            <p:cNvPr id="34836" name="Picture 13"/>
            <p:cNvPicPr>
              <a:picLocks noChangeAspect="1" noChangeArrowheads="1"/>
            </p:cNvPicPr>
            <p:nvPr/>
          </p:nvPicPr>
          <p:blipFill>
            <a:blip r:embed="rId5" cstate="print"/>
            <a:srcRect/>
            <a:stretch>
              <a:fillRect/>
            </a:stretch>
          </p:blipFill>
          <p:spPr bwMode="auto">
            <a:xfrm>
              <a:off x="2968" y="2931"/>
              <a:ext cx="415" cy="426"/>
            </a:xfrm>
            <a:prstGeom prst="rect">
              <a:avLst/>
            </a:prstGeom>
            <a:noFill/>
            <a:ln w="9525">
              <a:noFill/>
              <a:miter lim="800000"/>
              <a:headEnd/>
              <a:tailEnd/>
            </a:ln>
          </p:spPr>
        </p:pic>
        <p:pic>
          <p:nvPicPr>
            <p:cNvPr id="34837" name="Picture 14"/>
            <p:cNvPicPr>
              <a:picLocks noChangeAspect="1" noChangeArrowheads="1"/>
            </p:cNvPicPr>
            <p:nvPr/>
          </p:nvPicPr>
          <p:blipFill>
            <a:blip r:embed="rId5" cstate="print"/>
            <a:srcRect/>
            <a:stretch>
              <a:fillRect/>
            </a:stretch>
          </p:blipFill>
          <p:spPr bwMode="auto">
            <a:xfrm>
              <a:off x="3334" y="2795"/>
              <a:ext cx="418" cy="430"/>
            </a:xfrm>
            <a:prstGeom prst="rect">
              <a:avLst/>
            </a:prstGeom>
            <a:noFill/>
            <a:ln w="9525">
              <a:noFill/>
              <a:miter lim="800000"/>
              <a:headEnd/>
              <a:tailEnd/>
            </a:ln>
          </p:spPr>
        </p:pic>
      </p:grpSp>
      <p:pic>
        <p:nvPicPr>
          <p:cNvPr id="34825" name="Picture 15"/>
          <p:cNvPicPr>
            <a:picLocks noChangeAspect="1" noChangeArrowheads="1"/>
          </p:cNvPicPr>
          <p:nvPr/>
        </p:nvPicPr>
        <p:blipFill>
          <a:blip r:embed="rId6" cstate="print"/>
          <a:srcRect/>
          <a:stretch>
            <a:fillRect/>
          </a:stretch>
        </p:blipFill>
        <p:spPr bwMode="auto">
          <a:xfrm>
            <a:off x="2916238" y="2124075"/>
            <a:ext cx="2808287" cy="1781175"/>
          </a:xfrm>
          <a:prstGeom prst="rect">
            <a:avLst/>
          </a:prstGeom>
          <a:noFill/>
          <a:ln w="9525">
            <a:noFill/>
            <a:miter lim="800000"/>
            <a:headEnd/>
            <a:tailEnd/>
          </a:ln>
        </p:spPr>
      </p:pic>
      <p:sp>
        <p:nvSpPr>
          <p:cNvPr id="34826" name="Text Box 16"/>
          <p:cNvSpPr txBox="1">
            <a:spLocks noChangeArrowheads="1"/>
          </p:cNvSpPr>
          <p:nvPr/>
        </p:nvSpPr>
        <p:spPr bwMode="auto">
          <a:xfrm>
            <a:off x="250825" y="6165850"/>
            <a:ext cx="8713788" cy="641350"/>
          </a:xfrm>
          <a:prstGeom prst="rect">
            <a:avLst/>
          </a:prstGeom>
          <a:noFill/>
          <a:ln w="9525">
            <a:noFill/>
            <a:miter lim="800000"/>
            <a:headEnd/>
            <a:tailEnd/>
          </a:ln>
        </p:spPr>
        <p:txBody>
          <a:bodyPr>
            <a:spAutoFit/>
          </a:bodyPr>
          <a:lstStyle/>
          <a:p>
            <a:pPr marL="261938" indent="-261938">
              <a:spcBef>
                <a:spcPct val="50000"/>
              </a:spcBef>
            </a:pPr>
            <a:r>
              <a:rPr lang="lv-LV" sz="1800"/>
              <a:t>5. Pēc emPCR emulsija tiek izjaukta, lodītes attīrītas un atdalītas tukšās, DNS fragmentu nesaturošās, lodītes.</a:t>
            </a:r>
            <a:endParaRPr lang="en-US" sz="1800"/>
          </a:p>
        </p:txBody>
      </p:sp>
      <p:sp>
        <p:nvSpPr>
          <p:cNvPr id="34827" name="Rectangle 17"/>
          <p:cNvSpPr>
            <a:spLocks noGrp="1" noChangeArrowheads="1"/>
          </p:cNvSpPr>
          <p:nvPr>
            <p:ph type="title"/>
          </p:nvPr>
        </p:nvSpPr>
        <p:spPr>
          <a:xfrm>
            <a:off x="457200" y="-26988"/>
            <a:ext cx="8229600" cy="1143001"/>
          </a:xfrm>
          <a:noFill/>
        </p:spPr>
        <p:txBody>
          <a:bodyPr/>
          <a:lstStyle/>
          <a:p>
            <a:pPr algn="l"/>
            <a:r>
              <a:rPr lang="lv-LV" sz="2800" smtClean="0">
                <a:latin typeface="Arial" charset="0"/>
                <a:cs typeface="Arial" charset="0"/>
              </a:rPr>
              <a:t>454 </a:t>
            </a:r>
            <a:r>
              <a:rPr lang="lv-LV" sz="2800" i="1" smtClean="0">
                <a:latin typeface="Arial" charset="0"/>
                <a:cs typeface="Arial" charset="0"/>
              </a:rPr>
              <a:t>Life Sciences</a:t>
            </a:r>
            <a:r>
              <a:rPr lang="lv-LV" sz="2800" smtClean="0">
                <a:latin typeface="Arial" charset="0"/>
                <a:cs typeface="Arial" charset="0"/>
              </a:rPr>
              <a:t> sekvenēšanas tehnoloģija</a:t>
            </a:r>
          </a:p>
        </p:txBody>
      </p:sp>
      <p:sp>
        <p:nvSpPr>
          <p:cNvPr id="34828" name="Text Box 18"/>
          <p:cNvSpPr txBox="1">
            <a:spLocks noChangeArrowheads="1"/>
          </p:cNvSpPr>
          <p:nvPr/>
        </p:nvSpPr>
        <p:spPr bwMode="auto">
          <a:xfrm>
            <a:off x="552450" y="3998913"/>
            <a:ext cx="2519363" cy="307975"/>
          </a:xfrm>
          <a:prstGeom prst="rect">
            <a:avLst/>
          </a:prstGeom>
          <a:noFill/>
          <a:ln w="9525">
            <a:noFill/>
            <a:miter lim="800000"/>
            <a:headEnd/>
            <a:tailEnd/>
          </a:ln>
        </p:spPr>
        <p:txBody>
          <a:bodyPr>
            <a:spAutoFit/>
          </a:bodyPr>
          <a:lstStyle/>
          <a:p>
            <a:pPr marL="174625" indent="-174625">
              <a:spcBef>
                <a:spcPct val="50000"/>
              </a:spcBef>
            </a:pPr>
            <a:r>
              <a:rPr lang="lv-LV" sz="1400"/>
              <a:t>1) Nepiesaistītā ķēde disociē.</a:t>
            </a:r>
          </a:p>
        </p:txBody>
      </p:sp>
      <p:sp>
        <p:nvSpPr>
          <p:cNvPr id="34829" name="Text Box 19"/>
          <p:cNvSpPr txBox="1">
            <a:spLocks noChangeArrowheads="1"/>
          </p:cNvSpPr>
          <p:nvPr/>
        </p:nvSpPr>
        <p:spPr bwMode="auto">
          <a:xfrm>
            <a:off x="3275013" y="4006850"/>
            <a:ext cx="2808287" cy="304800"/>
          </a:xfrm>
          <a:prstGeom prst="rect">
            <a:avLst/>
          </a:prstGeom>
          <a:noFill/>
          <a:ln w="9525">
            <a:noFill/>
            <a:miter lim="800000"/>
            <a:headEnd/>
            <a:tailEnd/>
          </a:ln>
        </p:spPr>
        <p:txBody>
          <a:bodyPr>
            <a:spAutoFit/>
          </a:bodyPr>
          <a:lstStyle/>
          <a:p>
            <a:pPr marL="266700" indent="-266700">
              <a:spcBef>
                <a:spcPct val="50000"/>
              </a:spcBef>
            </a:pPr>
            <a:r>
              <a:rPr lang="lv-LV" sz="1400"/>
              <a:t>2) Jaunās ķēdes sintēze.</a:t>
            </a:r>
          </a:p>
        </p:txBody>
      </p:sp>
      <p:sp>
        <p:nvSpPr>
          <p:cNvPr id="34830" name="Text Box 20"/>
          <p:cNvSpPr txBox="1">
            <a:spLocks noChangeArrowheads="1"/>
          </p:cNvSpPr>
          <p:nvPr/>
        </p:nvSpPr>
        <p:spPr bwMode="auto">
          <a:xfrm>
            <a:off x="5940425" y="3998913"/>
            <a:ext cx="2952750" cy="523875"/>
          </a:xfrm>
          <a:prstGeom prst="rect">
            <a:avLst/>
          </a:prstGeom>
          <a:noFill/>
          <a:ln w="9525">
            <a:noFill/>
            <a:miter lim="800000"/>
            <a:headEnd/>
            <a:tailEnd/>
          </a:ln>
        </p:spPr>
        <p:txBody>
          <a:bodyPr>
            <a:spAutoFit/>
          </a:bodyPr>
          <a:lstStyle/>
          <a:p>
            <a:pPr marL="174625" indent="-174625">
              <a:spcBef>
                <a:spcPct val="50000"/>
              </a:spcBef>
            </a:pPr>
            <a:r>
              <a:rPr lang="lv-LV" sz="1400"/>
              <a:t>3) Matricas DNS fragments disociē....</a:t>
            </a:r>
          </a:p>
        </p:txBody>
      </p:sp>
      <p:sp>
        <p:nvSpPr>
          <p:cNvPr id="34831" name="Line 21"/>
          <p:cNvSpPr>
            <a:spLocks noChangeShapeType="1"/>
          </p:cNvSpPr>
          <p:nvPr/>
        </p:nvSpPr>
        <p:spPr bwMode="auto">
          <a:xfrm>
            <a:off x="611188" y="4005263"/>
            <a:ext cx="7777162" cy="0"/>
          </a:xfrm>
          <a:prstGeom prst="line">
            <a:avLst/>
          </a:prstGeom>
          <a:noFill/>
          <a:ln w="9525">
            <a:solidFill>
              <a:schemeClr val="tx1"/>
            </a:solidFill>
            <a:round/>
            <a:headEnd/>
            <a:tailEnd/>
          </a:ln>
        </p:spPr>
        <p:txBody>
          <a:bodyPr/>
          <a:lstStyle/>
          <a:p>
            <a:endParaRPr lang="lv-LV"/>
          </a:p>
        </p:txBody>
      </p:sp>
      <p:sp>
        <p:nvSpPr>
          <p:cNvPr id="34832" name="Rectangle 22"/>
          <p:cNvSpPr>
            <a:spLocks noChangeArrowheads="1"/>
          </p:cNvSpPr>
          <p:nvPr/>
        </p:nvSpPr>
        <p:spPr bwMode="auto">
          <a:xfrm>
            <a:off x="468313" y="1046163"/>
            <a:ext cx="4349750" cy="366712"/>
          </a:xfrm>
          <a:prstGeom prst="rect">
            <a:avLst/>
          </a:prstGeom>
          <a:noFill/>
          <a:ln w="9525">
            <a:noFill/>
            <a:miter lim="800000"/>
            <a:headEnd/>
            <a:tailEnd/>
          </a:ln>
        </p:spPr>
        <p:txBody>
          <a:bodyPr wrap="none">
            <a:spAutoFit/>
          </a:bodyPr>
          <a:lstStyle/>
          <a:p>
            <a:r>
              <a:rPr lang="lv-LV" sz="1800" b="1"/>
              <a:t>A – Paraugu bibliotēkas sagatavošana</a:t>
            </a:r>
          </a:p>
        </p:txBody>
      </p:sp>
      <p:pic>
        <p:nvPicPr>
          <p:cNvPr id="34833" name="Picture 23"/>
          <p:cNvPicPr>
            <a:picLocks noChangeAspect="1" noChangeArrowheads="1"/>
          </p:cNvPicPr>
          <p:nvPr/>
        </p:nvPicPr>
        <p:blipFill>
          <a:blip r:embed="rId7" cstate="print"/>
          <a:srcRect/>
          <a:stretch>
            <a:fillRect/>
          </a:stretch>
        </p:blipFill>
        <p:spPr bwMode="auto">
          <a:xfrm>
            <a:off x="5572125" y="4510088"/>
            <a:ext cx="2157413" cy="1633537"/>
          </a:xfrm>
          <a:prstGeom prst="rect">
            <a:avLst/>
          </a:prstGeom>
          <a:noFill/>
          <a:ln w="9525">
            <a:noFill/>
            <a:miter lim="800000"/>
            <a:headEnd/>
            <a:tailEnd/>
          </a:ln>
        </p:spPr>
      </p:pic>
      <p:pic>
        <p:nvPicPr>
          <p:cNvPr id="34834" name="Picture 24"/>
          <p:cNvPicPr>
            <a:picLocks noChangeAspect="1" noChangeArrowheads="1"/>
          </p:cNvPicPr>
          <p:nvPr/>
        </p:nvPicPr>
        <p:blipFill>
          <a:blip r:embed="rId8" cstate="print"/>
          <a:srcRect/>
          <a:stretch>
            <a:fillRect/>
          </a:stretch>
        </p:blipFill>
        <p:spPr bwMode="auto">
          <a:xfrm>
            <a:off x="1000125" y="5500688"/>
            <a:ext cx="561975" cy="5111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ChangeArrowheads="1"/>
          </p:cNvSpPr>
          <p:nvPr/>
        </p:nvSpPr>
        <p:spPr bwMode="auto">
          <a:xfrm>
            <a:off x="755650" y="1557338"/>
            <a:ext cx="8064500" cy="2670175"/>
          </a:xfrm>
          <a:prstGeom prst="rect">
            <a:avLst/>
          </a:prstGeom>
          <a:noFill/>
          <a:ln w="9525">
            <a:noFill/>
            <a:miter lim="800000"/>
            <a:headEnd/>
            <a:tailEnd/>
          </a:ln>
        </p:spPr>
        <p:txBody>
          <a:bodyPr>
            <a:spAutoFit/>
          </a:bodyPr>
          <a:lstStyle/>
          <a:p>
            <a:pPr marL="174625" indent="-174625">
              <a:tabLst>
                <a:tab pos="536575" algn="l"/>
              </a:tabLst>
            </a:pPr>
            <a:r>
              <a:rPr lang="lv-LV" sz="1800"/>
              <a:t>5.DNS nesošo lodīšu maisījumam pievieno sekvenēšanas praimeri un prameris hibridizējas pie adaptera.</a:t>
            </a:r>
          </a:p>
          <a:p>
            <a:pPr marL="174625" indent="-174625">
              <a:tabLst>
                <a:tab pos="536575" algn="l"/>
              </a:tabLst>
            </a:pPr>
            <a:endParaRPr lang="lv-LV" sz="900"/>
          </a:p>
          <a:p>
            <a:pPr marL="174625" indent="-174625">
              <a:tabLst>
                <a:tab pos="536575" algn="l"/>
              </a:tabLst>
            </a:pPr>
            <a:r>
              <a:rPr lang="lv-LV" sz="1800"/>
              <a:t>6.Lodītes tiek vienmērīgi sajauktas ar lodīšu inkubācijas maisījumu, kas satur DNS polimerāzi.</a:t>
            </a:r>
          </a:p>
          <a:p>
            <a:pPr marL="174625" indent="-174625">
              <a:tabLst>
                <a:tab pos="536575" algn="l"/>
              </a:tabLst>
            </a:pPr>
            <a:endParaRPr lang="lv-LV" sz="800"/>
          </a:p>
          <a:p>
            <a:pPr marL="174625" indent="-174625">
              <a:tabLst>
                <a:tab pos="536575" algn="l"/>
              </a:tabLst>
            </a:pPr>
            <a:r>
              <a:rPr lang="lv-LV" sz="1800"/>
              <a:t>	Maisījums tiek uznests uz optiskās šķiedras plates.</a:t>
            </a:r>
          </a:p>
          <a:p>
            <a:pPr marL="174625" indent="-174625">
              <a:tabLst>
                <a:tab pos="536575" algn="l"/>
              </a:tabLst>
            </a:pPr>
            <a:endParaRPr lang="lv-LV" sz="800"/>
          </a:p>
          <a:p>
            <a:pPr marL="174625" indent="-174625">
              <a:tabLst>
                <a:tab pos="536575" algn="l"/>
              </a:tabLst>
            </a:pPr>
            <a:r>
              <a:rPr lang="lv-LV" sz="1800"/>
              <a:t>	Tiek pievienotas “enzīmu” lodītes, kas satur sulfurilāzi un luciferāzi.  </a:t>
            </a:r>
          </a:p>
          <a:p>
            <a:pPr marL="174625" indent="-174625">
              <a:tabLst>
                <a:tab pos="536575" algn="l"/>
              </a:tabLst>
            </a:pPr>
            <a:endParaRPr lang="lv-LV" sz="1800"/>
          </a:p>
          <a:p>
            <a:pPr marL="174625" indent="-174625">
              <a:tabLst>
                <a:tab pos="536575" algn="l"/>
              </a:tabLst>
            </a:pPr>
            <a:endParaRPr lang="lv-LV" sz="1800"/>
          </a:p>
        </p:txBody>
      </p:sp>
      <p:pic>
        <p:nvPicPr>
          <p:cNvPr id="35843" name="Picture 3"/>
          <p:cNvPicPr>
            <a:picLocks noChangeAspect="1" noChangeArrowheads="1"/>
          </p:cNvPicPr>
          <p:nvPr/>
        </p:nvPicPr>
        <p:blipFill>
          <a:blip r:embed="rId3" cstate="print"/>
          <a:srcRect b="10066"/>
          <a:stretch>
            <a:fillRect/>
          </a:stretch>
        </p:blipFill>
        <p:spPr bwMode="auto">
          <a:xfrm>
            <a:off x="539750" y="3860800"/>
            <a:ext cx="3167063" cy="2136775"/>
          </a:xfrm>
          <a:prstGeom prst="rect">
            <a:avLst/>
          </a:prstGeom>
          <a:noFill/>
          <a:ln w="9525">
            <a:noFill/>
            <a:miter lim="800000"/>
            <a:headEnd/>
            <a:tailEnd/>
          </a:ln>
        </p:spPr>
      </p:pic>
      <p:pic>
        <p:nvPicPr>
          <p:cNvPr id="35844" name="Picture 4"/>
          <p:cNvPicPr>
            <a:picLocks noChangeAspect="1" noChangeArrowheads="1"/>
          </p:cNvPicPr>
          <p:nvPr/>
        </p:nvPicPr>
        <p:blipFill>
          <a:blip r:embed="rId4" cstate="print"/>
          <a:srcRect/>
          <a:stretch>
            <a:fillRect/>
          </a:stretch>
        </p:blipFill>
        <p:spPr bwMode="auto">
          <a:xfrm>
            <a:off x="6084888" y="4708525"/>
            <a:ext cx="2828925" cy="1266825"/>
          </a:xfrm>
          <a:prstGeom prst="rect">
            <a:avLst/>
          </a:prstGeom>
          <a:noFill/>
          <a:ln w="9525">
            <a:noFill/>
            <a:miter lim="800000"/>
            <a:headEnd/>
            <a:tailEnd/>
          </a:ln>
        </p:spPr>
      </p:pic>
      <p:sp>
        <p:nvSpPr>
          <p:cNvPr id="35845" name="Text Box 5"/>
          <p:cNvSpPr txBox="1">
            <a:spLocks noChangeArrowheads="1"/>
          </p:cNvSpPr>
          <p:nvPr/>
        </p:nvSpPr>
        <p:spPr bwMode="auto">
          <a:xfrm>
            <a:off x="446088" y="6008688"/>
            <a:ext cx="3816350" cy="336550"/>
          </a:xfrm>
          <a:prstGeom prst="rect">
            <a:avLst/>
          </a:prstGeom>
          <a:noFill/>
          <a:ln w="9525">
            <a:noFill/>
            <a:miter lim="800000"/>
            <a:headEnd/>
            <a:tailEnd/>
          </a:ln>
        </p:spPr>
        <p:txBody>
          <a:bodyPr>
            <a:spAutoFit/>
          </a:bodyPr>
          <a:lstStyle/>
          <a:p>
            <a:pPr>
              <a:spcBef>
                <a:spcPct val="50000"/>
              </a:spcBef>
            </a:pPr>
            <a:r>
              <a:rPr lang="lv-LV" sz="1600" u="sng"/>
              <a:t>Vienā bedrītē ir viena DNS lodīte</a:t>
            </a:r>
          </a:p>
        </p:txBody>
      </p:sp>
      <p:sp>
        <p:nvSpPr>
          <p:cNvPr id="35846" name="Text Box 6"/>
          <p:cNvSpPr txBox="1">
            <a:spLocks noChangeArrowheads="1"/>
          </p:cNvSpPr>
          <p:nvPr/>
        </p:nvSpPr>
        <p:spPr bwMode="auto">
          <a:xfrm>
            <a:off x="3914775" y="6016625"/>
            <a:ext cx="2160588" cy="581025"/>
          </a:xfrm>
          <a:prstGeom prst="rect">
            <a:avLst/>
          </a:prstGeom>
          <a:noFill/>
          <a:ln w="9525">
            <a:noFill/>
            <a:miter lim="800000"/>
            <a:headEnd/>
            <a:tailEnd/>
          </a:ln>
        </p:spPr>
        <p:txBody>
          <a:bodyPr>
            <a:spAutoFit/>
          </a:bodyPr>
          <a:lstStyle/>
          <a:p>
            <a:pPr algn="ctr">
              <a:spcBef>
                <a:spcPct val="50000"/>
              </a:spcBef>
            </a:pPr>
            <a:r>
              <a:rPr lang="lv-LV" sz="1600"/>
              <a:t>DNS lodītes pārklātas ar “enzīmu” lodītēm</a:t>
            </a:r>
          </a:p>
        </p:txBody>
      </p:sp>
      <p:sp>
        <p:nvSpPr>
          <p:cNvPr id="35847" name="Text Box 7"/>
          <p:cNvSpPr txBox="1">
            <a:spLocks noChangeArrowheads="1"/>
          </p:cNvSpPr>
          <p:nvPr/>
        </p:nvSpPr>
        <p:spPr bwMode="auto">
          <a:xfrm>
            <a:off x="6181725" y="5972175"/>
            <a:ext cx="2962275" cy="336550"/>
          </a:xfrm>
          <a:prstGeom prst="rect">
            <a:avLst/>
          </a:prstGeom>
          <a:noFill/>
          <a:ln w="9525">
            <a:noFill/>
            <a:miter lim="800000"/>
            <a:headEnd/>
            <a:tailEnd/>
          </a:ln>
        </p:spPr>
        <p:txBody>
          <a:bodyPr>
            <a:spAutoFit/>
          </a:bodyPr>
          <a:lstStyle/>
          <a:p>
            <a:pPr>
              <a:spcBef>
                <a:spcPct val="50000"/>
              </a:spcBef>
            </a:pPr>
            <a:r>
              <a:rPr lang="lv-LV" sz="1600"/>
              <a:t>Plates bedrītes palielinājumā</a:t>
            </a:r>
          </a:p>
        </p:txBody>
      </p:sp>
      <p:sp>
        <p:nvSpPr>
          <p:cNvPr id="35848" name="Rectangle 8"/>
          <p:cNvSpPr>
            <a:spLocks noGrp="1" noChangeArrowheads="1"/>
          </p:cNvSpPr>
          <p:nvPr>
            <p:ph type="title"/>
          </p:nvPr>
        </p:nvSpPr>
        <p:spPr>
          <a:xfrm>
            <a:off x="457200" y="44450"/>
            <a:ext cx="8229600" cy="1143000"/>
          </a:xfrm>
          <a:noFill/>
        </p:spPr>
        <p:txBody>
          <a:bodyPr/>
          <a:lstStyle/>
          <a:p>
            <a:pPr algn="l"/>
            <a:r>
              <a:rPr lang="lv-LV" sz="2800" smtClean="0">
                <a:latin typeface="Arial" charset="0"/>
                <a:cs typeface="Arial" charset="0"/>
              </a:rPr>
              <a:t>454 </a:t>
            </a:r>
            <a:r>
              <a:rPr lang="lv-LV" sz="2800" i="1" smtClean="0">
                <a:latin typeface="Arial" charset="0"/>
                <a:cs typeface="Arial" charset="0"/>
              </a:rPr>
              <a:t>Life Sciences</a:t>
            </a:r>
            <a:r>
              <a:rPr lang="lv-LV" sz="2800" smtClean="0">
                <a:latin typeface="Arial" charset="0"/>
                <a:cs typeface="Arial" charset="0"/>
              </a:rPr>
              <a:t> sekvenēšanas tehnoloģija</a:t>
            </a:r>
          </a:p>
        </p:txBody>
      </p:sp>
      <p:sp>
        <p:nvSpPr>
          <p:cNvPr id="35849" name="Text Box 9"/>
          <p:cNvSpPr txBox="1">
            <a:spLocks noChangeArrowheads="1"/>
          </p:cNvSpPr>
          <p:nvPr/>
        </p:nvSpPr>
        <p:spPr bwMode="auto">
          <a:xfrm>
            <a:off x="466725" y="1125538"/>
            <a:ext cx="3529013" cy="396875"/>
          </a:xfrm>
          <a:prstGeom prst="rect">
            <a:avLst/>
          </a:prstGeom>
          <a:noFill/>
          <a:ln w="9525">
            <a:noFill/>
            <a:miter lim="800000"/>
            <a:headEnd/>
            <a:tailEnd/>
          </a:ln>
        </p:spPr>
        <p:txBody>
          <a:bodyPr>
            <a:spAutoFit/>
          </a:bodyPr>
          <a:lstStyle/>
          <a:p>
            <a:pPr>
              <a:spcBef>
                <a:spcPct val="50000"/>
              </a:spcBef>
            </a:pPr>
            <a:r>
              <a:rPr lang="lv-LV" sz="2000"/>
              <a:t>B - Sekvenēšana:</a:t>
            </a:r>
          </a:p>
        </p:txBody>
      </p:sp>
      <p:pic>
        <p:nvPicPr>
          <p:cNvPr id="35850" name="Picture 10"/>
          <p:cNvPicPr>
            <a:picLocks noGrp="1" noChangeAspect="1" noChangeArrowheads="1"/>
          </p:cNvPicPr>
          <p:nvPr>
            <p:ph idx="1"/>
          </p:nvPr>
        </p:nvPicPr>
        <p:blipFill>
          <a:blip r:embed="rId5" cstate="print"/>
          <a:srcRect/>
          <a:stretch>
            <a:fillRect/>
          </a:stretch>
        </p:blipFill>
        <p:spPr>
          <a:xfrm>
            <a:off x="3924300" y="4533900"/>
            <a:ext cx="1943100" cy="1408113"/>
          </a:xfrm>
          <a:noFill/>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ext Box 2"/>
          <p:cNvSpPr txBox="1">
            <a:spLocks noChangeArrowheads="1"/>
          </p:cNvSpPr>
          <p:nvPr/>
        </p:nvSpPr>
        <p:spPr bwMode="auto">
          <a:xfrm>
            <a:off x="468313" y="1628775"/>
            <a:ext cx="8137525" cy="2154238"/>
          </a:xfrm>
          <a:prstGeom prst="rect">
            <a:avLst/>
          </a:prstGeom>
          <a:noFill/>
          <a:ln w="9525">
            <a:noFill/>
            <a:miter lim="800000"/>
            <a:headEnd/>
            <a:tailEnd/>
          </a:ln>
        </p:spPr>
        <p:txBody>
          <a:bodyPr>
            <a:spAutoFit/>
          </a:bodyPr>
          <a:lstStyle/>
          <a:p>
            <a:pPr marL="266700" indent="-266700">
              <a:spcBef>
                <a:spcPct val="50000"/>
              </a:spcBef>
            </a:pPr>
            <a:r>
              <a:rPr lang="lv-LV" sz="1800"/>
              <a:t>7. To visu liek sekvenēšanas aparātā GS FLX.</a:t>
            </a:r>
          </a:p>
          <a:p>
            <a:pPr marL="266700" indent="-266700">
              <a:spcBef>
                <a:spcPct val="50000"/>
              </a:spcBef>
            </a:pPr>
            <a:r>
              <a:rPr lang="lv-LV" sz="1800"/>
              <a:t>    Pāri platei noteiktā kārtībā tiek pludināti nukleotīdi pa vienam veidam katrā       reizē.</a:t>
            </a:r>
          </a:p>
          <a:p>
            <a:pPr marL="266700" indent="-266700">
              <a:spcBef>
                <a:spcPct val="50000"/>
              </a:spcBef>
            </a:pPr>
            <a:r>
              <a:rPr lang="lv-LV" sz="1800"/>
              <a:t>    Ja bedrītē nonāk komplementārs nukleotīds, polimerāze to pievieno augošajai ķēdei un tiek ģenerēts gaismas signāls.</a:t>
            </a:r>
          </a:p>
          <a:p>
            <a:pPr marL="266700" indent="-266700">
              <a:spcBef>
                <a:spcPct val="50000"/>
              </a:spcBef>
            </a:pPr>
            <a:r>
              <a:rPr lang="lv-LV" sz="1800"/>
              <a:t>    Gaismas signāls ir proporcionāls pievienoto nukleotīdu skaitam.</a:t>
            </a:r>
          </a:p>
        </p:txBody>
      </p:sp>
      <p:sp>
        <p:nvSpPr>
          <p:cNvPr id="36867" name="Rectangle 3"/>
          <p:cNvSpPr>
            <a:spLocks noGrp="1" noChangeArrowheads="1"/>
          </p:cNvSpPr>
          <p:nvPr>
            <p:ph type="title"/>
          </p:nvPr>
        </p:nvSpPr>
        <p:spPr>
          <a:xfrm>
            <a:off x="457200" y="44450"/>
            <a:ext cx="8229600" cy="1143000"/>
          </a:xfrm>
          <a:noFill/>
        </p:spPr>
        <p:txBody>
          <a:bodyPr/>
          <a:lstStyle/>
          <a:p>
            <a:pPr algn="l"/>
            <a:r>
              <a:rPr lang="lv-LV" sz="2800" smtClean="0">
                <a:latin typeface="Arial" charset="0"/>
                <a:cs typeface="Arial" charset="0"/>
              </a:rPr>
              <a:t>454 </a:t>
            </a:r>
            <a:r>
              <a:rPr lang="lv-LV" sz="2800" i="1" smtClean="0">
                <a:latin typeface="Arial" charset="0"/>
                <a:cs typeface="Arial" charset="0"/>
              </a:rPr>
              <a:t>Life Sciences</a:t>
            </a:r>
            <a:r>
              <a:rPr lang="lv-LV" sz="2800" smtClean="0">
                <a:latin typeface="Arial" charset="0"/>
                <a:cs typeface="Arial" charset="0"/>
              </a:rPr>
              <a:t> sekvenēšanas tehnoloģija</a:t>
            </a:r>
          </a:p>
        </p:txBody>
      </p:sp>
      <p:pic>
        <p:nvPicPr>
          <p:cNvPr id="36868" name="Picture 4"/>
          <p:cNvPicPr>
            <a:picLocks noGrp="1" noChangeAspect="1" noChangeArrowheads="1"/>
          </p:cNvPicPr>
          <p:nvPr>
            <p:ph sz="half" idx="1"/>
          </p:nvPr>
        </p:nvPicPr>
        <p:blipFill>
          <a:blip r:embed="rId3" cstate="print"/>
          <a:srcRect/>
          <a:stretch>
            <a:fillRect/>
          </a:stretch>
        </p:blipFill>
        <p:spPr>
          <a:xfrm>
            <a:off x="1187450" y="3860800"/>
            <a:ext cx="2100263" cy="2921000"/>
          </a:xfrm>
          <a:noFill/>
        </p:spPr>
      </p:pic>
      <p:sp>
        <p:nvSpPr>
          <p:cNvPr id="36869" name="Text Box 5"/>
          <p:cNvSpPr txBox="1">
            <a:spLocks noChangeArrowheads="1"/>
          </p:cNvSpPr>
          <p:nvPr/>
        </p:nvSpPr>
        <p:spPr bwMode="auto">
          <a:xfrm>
            <a:off x="466725" y="1125538"/>
            <a:ext cx="3529013" cy="396875"/>
          </a:xfrm>
          <a:prstGeom prst="rect">
            <a:avLst/>
          </a:prstGeom>
          <a:noFill/>
          <a:ln w="9525">
            <a:noFill/>
            <a:miter lim="800000"/>
            <a:headEnd/>
            <a:tailEnd/>
          </a:ln>
        </p:spPr>
        <p:txBody>
          <a:bodyPr>
            <a:spAutoFit/>
          </a:bodyPr>
          <a:lstStyle/>
          <a:p>
            <a:pPr>
              <a:spcBef>
                <a:spcPct val="50000"/>
              </a:spcBef>
            </a:pPr>
            <a:r>
              <a:rPr lang="lv-LV" sz="2000"/>
              <a:t>B - Sekvenēšana</a:t>
            </a:r>
          </a:p>
        </p:txBody>
      </p:sp>
      <p:pic>
        <p:nvPicPr>
          <p:cNvPr id="36870" name="Picture 6"/>
          <p:cNvPicPr>
            <a:picLocks noGrp="1" noChangeAspect="1" noChangeArrowheads="1"/>
          </p:cNvPicPr>
          <p:nvPr>
            <p:ph sz="half" idx="2"/>
          </p:nvPr>
        </p:nvPicPr>
        <p:blipFill>
          <a:blip r:embed="rId4" cstate="print"/>
          <a:srcRect/>
          <a:stretch>
            <a:fillRect/>
          </a:stretch>
        </p:blipFill>
        <p:spPr>
          <a:xfrm>
            <a:off x="4284663" y="3849688"/>
            <a:ext cx="4495800" cy="2892425"/>
          </a:xfrm>
          <a:noFill/>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3"/>
          <p:cNvSpPr>
            <a:spLocks noGrp="1"/>
          </p:cNvSpPr>
          <p:nvPr>
            <p:ph type="body" idx="1"/>
          </p:nvPr>
        </p:nvSpPr>
        <p:spPr/>
        <p:txBody>
          <a:bodyPr/>
          <a:lstStyle/>
          <a:p>
            <a:pPr>
              <a:buFont typeface="Arial" charset="0"/>
              <a:buNone/>
            </a:pPr>
            <a:r>
              <a:rPr lang="lv-LV" sz="2400" smtClean="0">
                <a:latin typeface="Arial" charset="0"/>
              </a:rPr>
              <a:t>DNS sekvenēšanai var izmantot:</a:t>
            </a:r>
          </a:p>
          <a:p>
            <a:pPr>
              <a:buFont typeface="Arial" charset="0"/>
              <a:buNone/>
            </a:pPr>
            <a:endParaRPr lang="lv-LV" sz="2400" smtClean="0">
              <a:latin typeface="Arial" charset="0"/>
            </a:endParaRPr>
          </a:p>
          <a:p>
            <a:pPr>
              <a:buFont typeface="Arial" charset="0"/>
              <a:buNone/>
            </a:pPr>
            <a:r>
              <a:rPr lang="lv-LV" sz="2400" smtClean="0">
                <a:latin typeface="Arial" charset="0"/>
              </a:rPr>
              <a:t>Plasmīdas</a:t>
            </a:r>
          </a:p>
          <a:p>
            <a:pPr>
              <a:buFont typeface="Arial" charset="0"/>
              <a:buNone/>
            </a:pPr>
            <a:r>
              <a:rPr lang="lv-LV" sz="2400" smtClean="0">
                <a:latin typeface="Arial" charset="0"/>
              </a:rPr>
              <a:t>M13 (fāga vektors)</a:t>
            </a:r>
          </a:p>
          <a:p>
            <a:pPr>
              <a:buFont typeface="Arial" charset="0"/>
              <a:buNone/>
            </a:pPr>
            <a:r>
              <a:rPr lang="lv-LV" sz="2400" smtClean="0">
                <a:latin typeface="Arial" charset="0"/>
              </a:rPr>
              <a:t>PCR produktus</a:t>
            </a:r>
          </a:p>
          <a:p>
            <a:pPr>
              <a:buFont typeface="Arial" charset="0"/>
              <a:buNone/>
            </a:pPr>
            <a:r>
              <a:rPr lang="lv-LV" sz="2400" smtClean="0">
                <a:latin typeface="Arial" charset="0"/>
              </a:rPr>
              <a:t>Genomiskā DNS**</a:t>
            </a:r>
          </a:p>
          <a:p>
            <a:pPr>
              <a:buFont typeface="Arial" charset="0"/>
              <a:buNone/>
            </a:pPr>
            <a:r>
              <a:rPr lang="lv-LV" sz="2400" smtClean="0">
                <a:latin typeface="Arial" charset="0"/>
              </a:rPr>
              <a:t>Mitohondriju un hloroplastu DNS</a:t>
            </a:r>
          </a:p>
          <a:p>
            <a:pPr>
              <a:buFont typeface="Arial" charset="0"/>
              <a:buNone/>
            </a:pPr>
            <a:endParaRPr lang="lv-LV" sz="2400" smtClean="0">
              <a:latin typeface="Arial" charset="0"/>
            </a:endParaRPr>
          </a:p>
          <a:p>
            <a:pPr algn="ctr">
              <a:buFont typeface="Arial" charset="0"/>
              <a:buNone/>
            </a:pPr>
            <a:r>
              <a:rPr lang="lv-LV" sz="2800" b="1" smtClean="0">
                <a:solidFill>
                  <a:srgbClr val="FF0000"/>
                </a:solidFill>
                <a:latin typeface="Arial" charset="0"/>
              </a:rPr>
              <a:t>Izmantotajai DNS ir jābūt kvalitatīvai.</a:t>
            </a:r>
          </a:p>
        </p:txBody>
      </p:sp>
      <p:sp>
        <p:nvSpPr>
          <p:cNvPr id="9219" name="Title 1"/>
          <p:cNvSpPr>
            <a:spLocks/>
          </p:cNvSpPr>
          <p:nvPr/>
        </p:nvSpPr>
        <p:spPr bwMode="auto">
          <a:xfrm>
            <a:off x="457200" y="0"/>
            <a:ext cx="8229600" cy="1143000"/>
          </a:xfrm>
          <a:prstGeom prst="rect">
            <a:avLst/>
          </a:prstGeom>
          <a:noFill/>
          <a:ln w="9525">
            <a:noFill/>
            <a:miter lim="800000"/>
            <a:headEnd/>
            <a:tailEnd/>
          </a:ln>
        </p:spPr>
        <p:txBody>
          <a:bodyPr anchor="ctr"/>
          <a:lstStyle/>
          <a:p>
            <a:r>
              <a:rPr lang="lv-LV" sz="3200">
                <a:cs typeface="Arial" charset="0"/>
              </a:rPr>
              <a:t>Sekvenēšana</a:t>
            </a:r>
          </a:p>
        </p:txBody>
      </p:sp>
      <p:sp>
        <p:nvSpPr>
          <p:cNvPr id="9220" name="Text Box 5"/>
          <p:cNvSpPr txBox="1">
            <a:spLocks noChangeArrowheads="1"/>
          </p:cNvSpPr>
          <p:nvPr/>
        </p:nvSpPr>
        <p:spPr bwMode="auto">
          <a:xfrm>
            <a:off x="-31750" y="6203950"/>
            <a:ext cx="9290050" cy="336550"/>
          </a:xfrm>
          <a:prstGeom prst="rect">
            <a:avLst/>
          </a:prstGeom>
          <a:noFill/>
          <a:ln w="9525">
            <a:noFill/>
            <a:miter lim="800000"/>
            <a:headEnd/>
            <a:tailEnd/>
          </a:ln>
        </p:spPr>
        <p:txBody>
          <a:bodyPr>
            <a:spAutoFit/>
          </a:bodyPr>
          <a:lstStyle/>
          <a:p>
            <a:pPr>
              <a:spcBef>
                <a:spcPct val="50000"/>
              </a:spcBef>
            </a:pPr>
            <a:r>
              <a:rPr lang="lv-LV" sz="1600" b="1">
                <a:solidFill>
                  <a:srgbClr val="336600"/>
                </a:solidFill>
                <a:latin typeface="Courier New" pitchFamily="49" charset="0"/>
              </a:rPr>
              <a:t>A</a:t>
            </a:r>
            <a:r>
              <a:rPr lang="lv-LV" sz="1600" b="1">
                <a:solidFill>
                  <a:srgbClr val="A50021"/>
                </a:solidFill>
                <a:latin typeface="Courier New" pitchFamily="49" charset="0"/>
              </a:rPr>
              <a:t>T</a:t>
            </a:r>
            <a:r>
              <a:rPr lang="lv-LV" sz="1600" b="1">
                <a:latin typeface="Courier New" pitchFamily="49" charset="0"/>
              </a:rPr>
              <a:t>G</a:t>
            </a:r>
            <a:r>
              <a:rPr lang="lv-LV" sz="1600" b="1">
                <a:solidFill>
                  <a:schemeClr val="hlink"/>
                </a:solidFill>
                <a:latin typeface="Courier New" pitchFamily="49" charset="0"/>
              </a:rPr>
              <a:t>C</a:t>
            </a:r>
            <a:r>
              <a:rPr lang="lv-LV" sz="1600" b="1">
                <a:latin typeface="Courier New" pitchFamily="49" charset="0"/>
              </a:rPr>
              <a:t>GGG</a:t>
            </a:r>
            <a:r>
              <a:rPr lang="lv-LV" sz="1600" b="1">
                <a:solidFill>
                  <a:schemeClr val="hlink"/>
                </a:solidFill>
                <a:latin typeface="Courier New" pitchFamily="49" charset="0"/>
              </a:rPr>
              <a:t>CC</a:t>
            </a:r>
            <a:r>
              <a:rPr lang="lv-LV" sz="1600" b="1">
                <a:solidFill>
                  <a:srgbClr val="336600"/>
                </a:solidFill>
                <a:latin typeface="Courier New" pitchFamily="49" charset="0"/>
              </a:rPr>
              <a:t>AA</a:t>
            </a:r>
            <a:r>
              <a:rPr lang="lv-LV" sz="1600" b="1">
                <a:solidFill>
                  <a:srgbClr val="A50021"/>
                </a:solidFill>
                <a:latin typeface="Courier New" pitchFamily="49" charset="0"/>
              </a:rPr>
              <a:t>T</a:t>
            </a:r>
            <a:r>
              <a:rPr lang="lv-LV" sz="1600" b="1">
                <a:latin typeface="Courier New" pitchFamily="49" charset="0"/>
              </a:rPr>
              <a:t>G</a:t>
            </a:r>
            <a:r>
              <a:rPr lang="lv-LV" sz="1600" b="1">
                <a:solidFill>
                  <a:schemeClr val="hlink"/>
                </a:solidFill>
                <a:latin typeface="Courier New" pitchFamily="49" charset="0"/>
              </a:rPr>
              <a:t>C</a:t>
            </a:r>
            <a:r>
              <a:rPr lang="lv-LV" sz="1600" b="1">
                <a:solidFill>
                  <a:srgbClr val="336600"/>
                </a:solidFill>
                <a:latin typeface="Courier New" pitchFamily="49" charset="0"/>
              </a:rPr>
              <a:t>A</a:t>
            </a:r>
            <a:r>
              <a:rPr lang="lv-LV" sz="1600" b="1">
                <a:latin typeface="Courier New" pitchFamily="49" charset="0"/>
              </a:rPr>
              <a:t>GG</a:t>
            </a:r>
            <a:r>
              <a:rPr lang="lv-LV" sz="1600" b="1">
                <a:solidFill>
                  <a:schemeClr val="hlink"/>
                </a:solidFill>
                <a:latin typeface="Courier New" pitchFamily="49" charset="0"/>
              </a:rPr>
              <a:t>C</a:t>
            </a:r>
            <a:r>
              <a:rPr lang="lv-LV" sz="1600" b="1">
                <a:solidFill>
                  <a:srgbClr val="A50021"/>
                </a:solidFill>
                <a:latin typeface="Courier New" pitchFamily="49" charset="0"/>
              </a:rPr>
              <a:t>TT</a:t>
            </a:r>
            <a:r>
              <a:rPr lang="lv-LV" sz="1600" b="1">
                <a:solidFill>
                  <a:srgbClr val="336600"/>
                </a:solidFill>
                <a:latin typeface="Courier New" pitchFamily="49" charset="0"/>
              </a:rPr>
              <a:t>A</a:t>
            </a:r>
            <a:r>
              <a:rPr lang="lv-LV" sz="1600" b="1">
                <a:latin typeface="Courier New" pitchFamily="49" charset="0"/>
              </a:rPr>
              <a:t>GG</a:t>
            </a:r>
            <a:r>
              <a:rPr lang="lv-LV" sz="1600" b="1">
                <a:solidFill>
                  <a:srgbClr val="336600"/>
                </a:solidFill>
                <a:latin typeface="Courier New" pitchFamily="49" charset="0"/>
              </a:rPr>
              <a:t>A</a:t>
            </a:r>
            <a:r>
              <a:rPr lang="lv-LV" sz="1600" b="1">
                <a:solidFill>
                  <a:srgbClr val="A50021"/>
                </a:solidFill>
                <a:latin typeface="Courier New" pitchFamily="49" charset="0"/>
              </a:rPr>
              <a:t>T</a:t>
            </a:r>
            <a:r>
              <a:rPr lang="lv-LV" sz="1600" b="1">
                <a:latin typeface="Courier New" pitchFamily="49" charset="0"/>
              </a:rPr>
              <a:t>G</a:t>
            </a:r>
            <a:r>
              <a:rPr lang="lv-LV" sz="1600" b="1">
                <a:solidFill>
                  <a:schemeClr val="hlink"/>
                </a:solidFill>
                <a:latin typeface="Courier New" pitchFamily="49" charset="0"/>
              </a:rPr>
              <a:t>C</a:t>
            </a:r>
            <a:r>
              <a:rPr lang="lv-LV" sz="1600" b="1">
                <a:latin typeface="Courier New" pitchFamily="49" charset="0"/>
              </a:rPr>
              <a:t>GGG</a:t>
            </a:r>
            <a:r>
              <a:rPr lang="lv-LV" sz="1600" b="1">
                <a:solidFill>
                  <a:schemeClr val="hlink"/>
                </a:solidFill>
                <a:latin typeface="Courier New" pitchFamily="49" charset="0"/>
              </a:rPr>
              <a:t>CC</a:t>
            </a:r>
            <a:r>
              <a:rPr lang="lv-LV" sz="1600" b="1">
                <a:solidFill>
                  <a:srgbClr val="336600"/>
                </a:solidFill>
                <a:latin typeface="Courier New" pitchFamily="49" charset="0"/>
              </a:rPr>
              <a:t>AA</a:t>
            </a:r>
            <a:r>
              <a:rPr lang="lv-LV" sz="1600" b="1">
                <a:solidFill>
                  <a:srgbClr val="A50021"/>
                </a:solidFill>
                <a:latin typeface="Courier New" pitchFamily="49" charset="0"/>
              </a:rPr>
              <a:t>T</a:t>
            </a:r>
            <a:r>
              <a:rPr lang="lv-LV" sz="1600" b="1">
                <a:latin typeface="Courier New" pitchFamily="49" charset="0"/>
              </a:rPr>
              <a:t>G</a:t>
            </a:r>
            <a:r>
              <a:rPr lang="lv-LV" sz="1600" b="1">
                <a:solidFill>
                  <a:schemeClr val="hlink"/>
                </a:solidFill>
                <a:latin typeface="Courier New" pitchFamily="49" charset="0"/>
              </a:rPr>
              <a:t>C</a:t>
            </a:r>
            <a:r>
              <a:rPr lang="lv-LV" sz="1600" b="1">
                <a:solidFill>
                  <a:srgbClr val="336600"/>
                </a:solidFill>
                <a:latin typeface="Courier New" pitchFamily="49" charset="0"/>
              </a:rPr>
              <a:t>A</a:t>
            </a:r>
            <a:r>
              <a:rPr lang="lv-LV" sz="1600" b="1">
                <a:latin typeface="Courier New" pitchFamily="49" charset="0"/>
              </a:rPr>
              <a:t>GG</a:t>
            </a:r>
            <a:r>
              <a:rPr lang="lv-LV" sz="1600" b="1">
                <a:solidFill>
                  <a:schemeClr val="hlink"/>
                </a:solidFill>
                <a:latin typeface="Courier New" pitchFamily="49" charset="0"/>
              </a:rPr>
              <a:t>C</a:t>
            </a:r>
            <a:r>
              <a:rPr lang="lv-LV" sz="1600" b="1">
                <a:solidFill>
                  <a:srgbClr val="A50021"/>
                </a:solidFill>
                <a:latin typeface="Courier New" pitchFamily="49" charset="0"/>
              </a:rPr>
              <a:t>TT</a:t>
            </a:r>
            <a:r>
              <a:rPr lang="lv-LV" sz="1600" b="1">
                <a:solidFill>
                  <a:srgbClr val="336600"/>
                </a:solidFill>
                <a:latin typeface="Courier New" pitchFamily="49" charset="0"/>
              </a:rPr>
              <a:t>A</a:t>
            </a:r>
            <a:r>
              <a:rPr lang="lv-LV" sz="1600" b="1">
                <a:latin typeface="Courier New" pitchFamily="49" charset="0"/>
              </a:rPr>
              <a:t>GG</a:t>
            </a:r>
            <a:r>
              <a:rPr lang="lv-LV" sz="1600" b="1">
                <a:solidFill>
                  <a:srgbClr val="336600"/>
                </a:solidFill>
                <a:latin typeface="Courier New" pitchFamily="49" charset="0"/>
              </a:rPr>
              <a:t>A</a:t>
            </a:r>
            <a:r>
              <a:rPr lang="lv-LV" sz="1600" b="1">
                <a:solidFill>
                  <a:srgbClr val="A50021"/>
                </a:solidFill>
                <a:latin typeface="Courier New" pitchFamily="49" charset="0"/>
              </a:rPr>
              <a:t>T</a:t>
            </a:r>
            <a:r>
              <a:rPr lang="lv-LV" sz="1600" b="1">
                <a:latin typeface="Courier New" pitchFamily="49" charset="0"/>
              </a:rPr>
              <a:t>G</a:t>
            </a:r>
            <a:r>
              <a:rPr lang="lv-LV" sz="1600" b="1">
                <a:solidFill>
                  <a:schemeClr val="hlink"/>
                </a:solidFill>
                <a:latin typeface="Courier New" pitchFamily="49" charset="0"/>
              </a:rPr>
              <a:t>C</a:t>
            </a:r>
            <a:r>
              <a:rPr lang="lv-LV" sz="1600" b="1">
                <a:latin typeface="Courier New" pitchFamily="49" charset="0"/>
              </a:rPr>
              <a:t>GGG</a:t>
            </a:r>
            <a:r>
              <a:rPr lang="lv-LV" sz="1600" b="1">
                <a:solidFill>
                  <a:schemeClr val="hlink"/>
                </a:solidFill>
                <a:latin typeface="Courier New" pitchFamily="49" charset="0"/>
              </a:rPr>
              <a:t>CC</a:t>
            </a:r>
            <a:r>
              <a:rPr lang="lv-LV" sz="1600" b="1">
                <a:solidFill>
                  <a:srgbClr val="336600"/>
                </a:solidFill>
                <a:latin typeface="Courier New" pitchFamily="49" charset="0"/>
              </a:rPr>
              <a:t>A</a:t>
            </a:r>
            <a:r>
              <a:rPr lang="lv-LV" sz="1600" b="1">
                <a:solidFill>
                  <a:srgbClr val="A50021"/>
                </a:solidFill>
                <a:latin typeface="Courier New" pitchFamily="49" charset="0"/>
              </a:rPr>
              <a:t>T</a:t>
            </a:r>
            <a:r>
              <a:rPr lang="lv-LV" sz="1600" b="1">
                <a:latin typeface="Courier New" pitchFamily="49" charset="0"/>
              </a:rPr>
              <a:t>G</a:t>
            </a:r>
            <a:r>
              <a:rPr lang="lv-LV" sz="1600" b="1">
                <a:solidFill>
                  <a:schemeClr val="hlink"/>
                </a:solidFill>
                <a:latin typeface="Courier New" pitchFamily="49" charset="0"/>
              </a:rPr>
              <a:t>C</a:t>
            </a:r>
            <a:r>
              <a:rPr lang="lv-LV" sz="1600" b="1">
                <a:solidFill>
                  <a:srgbClr val="336600"/>
                </a:solidFill>
                <a:latin typeface="Courier New" pitchFamily="49" charset="0"/>
              </a:rPr>
              <a:t>A</a:t>
            </a:r>
            <a:r>
              <a:rPr lang="lv-LV" sz="1600" b="1">
                <a:latin typeface="Courier New" pitchFamily="49" charset="0"/>
              </a:rPr>
              <a:t>GG</a:t>
            </a:r>
            <a:r>
              <a:rPr lang="lv-LV" sz="1600" b="1">
                <a:solidFill>
                  <a:schemeClr val="hlink"/>
                </a:solidFill>
                <a:latin typeface="Courier New" pitchFamily="49" charset="0"/>
              </a:rPr>
              <a:t>C</a:t>
            </a:r>
            <a:r>
              <a:rPr lang="lv-LV" sz="1600" b="1">
                <a:solidFill>
                  <a:srgbClr val="A50021"/>
                </a:solidFill>
                <a:latin typeface="Courier New" pitchFamily="49" charset="0"/>
              </a:rPr>
              <a:t>TT</a:t>
            </a:r>
            <a:r>
              <a:rPr lang="lv-LV" sz="1600" b="1">
                <a:solidFill>
                  <a:srgbClr val="336600"/>
                </a:solidFill>
                <a:latin typeface="Courier New" pitchFamily="49" charset="0"/>
              </a:rPr>
              <a:t>A</a:t>
            </a:r>
            <a:r>
              <a:rPr lang="lv-LV" sz="1600" b="1">
                <a:latin typeface="Courier New" pitchFamily="49" charset="0"/>
              </a:rPr>
              <a:t>GG</a:t>
            </a:r>
            <a:r>
              <a:rPr lang="lv-LV" sz="1600" b="1">
                <a:solidFill>
                  <a:srgbClr val="336600"/>
                </a:solidFill>
                <a:latin typeface="Courier New" pitchFamily="49" charset="0"/>
              </a:rPr>
              <a:t>A</a:t>
            </a:r>
            <a:r>
              <a:rPr lang="lv-LV" sz="1600" b="1">
                <a:solidFill>
                  <a:srgbClr val="A50021"/>
                </a:solidFill>
                <a:latin typeface="Courier New" pitchFamily="49" charset="0"/>
              </a:rPr>
              <a:t>T</a:t>
            </a:r>
            <a:r>
              <a:rPr lang="lv-LV" sz="1600" b="1">
                <a:latin typeface="Courier New" pitchFamily="49" charset="0"/>
              </a:rPr>
              <a:t>G</a:t>
            </a:r>
            <a:r>
              <a:rPr lang="lv-LV" sz="1600" b="1">
                <a:solidFill>
                  <a:schemeClr val="hlink"/>
                </a:solidFill>
                <a:latin typeface="Courier New" pitchFamily="49" charset="0"/>
              </a:rPr>
              <a:t>C</a:t>
            </a:r>
            <a:r>
              <a:rPr lang="lv-LV" sz="1600" b="1">
                <a:latin typeface="Courier New" pitchFamily="49" charset="0"/>
              </a:rPr>
              <a:t>GG</a:t>
            </a:r>
            <a:endParaRPr lang="lv-LV" sz="1600" b="1">
              <a:solidFill>
                <a:schemeClr val="hlink"/>
              </a:solidFill>
              <a:latin typeface="Courier New" pitchFamily="49" charset="0"/>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a:hlinkClick r:id="rId2" action="ppaction://hlinkfile"/>
          </p:cNvPr>
          <p:cNvPicPr>
            <a:picLocks noChangeAspect="1" noChangeArrowheads="1"/>
          </p:cNvPicPr>
          <p:nvPr/>
        </p:nvPicPr>
        <p:blipFill>
          <a:blip r:embed="rId3" cstate="print"/>
          <a:srcRect/>
          <a:stretch>
            <a:fillRect/>
          </a:stretch>
        </p:blipFill>
        <p:spPr bwMode="auto">
          <a:xfrm>
            <a:off x="4859338" y="1674813"/>
            <a:ext cx="3233737" cy="4849812"/>
          </a:xfrm>
          <a:prstGeom prst="rect">
            <a:avLst/>
          </a:prstGeom>
          <a:noFill/>
          <a:ln w="9525">
            <a:noFill/>
            <a:miter lim="800000"/>
            <a:headEnd/>
            <a:tailEnd/>
          </a:ln>
        </p:spPr>
      </p:pic>
      <p:sp>
        <p:nvSpPr>
          <p:cNvPr id="37891" name="Rectangle 3"/>
          <p:cNvSpPr>
            <a:spLocks noChangeArrowheads="1"/>
          </p:cNvSpPr>
          <p:nvPr/>
        </p:nvSpPr>
        <p:spPr bwMode="auto">
          <a:xfrm>
            <a:off x="1098550" y="2924175"/>
            <a:ext cx="2393950" cy="366713"/>
          </a:xfrm>
          <a:prstGeom prst="rect">
            <a:avLst/>
          </a:prstGeom>
          <a:noFill/>
          <a:ln w="9525">
            <a:noFill/>
            <a:miter lim="800000"/>
            <a:headEnd/>
            <a:tailEnd/>
          </a:ln>
        </p:spPr>
        <p:txBody>
          <a:bodyPr wrap="none">
            <a:spAutoFit/>
          </a:bodyPr>
          <a:lstStyle/>
          <a:p>
            <a:pPr>
              <a:spcBef>
                <a:spcPct val="50000"/>
              </a:spcBef>
            </a:pPr>
            <a:r>
              <a:rPr lang="lv-LV" sz="1800"/>
              <a:t>Sekvenātors GS FLX.</a:t>
            </a:r>
          </a:p>
        </p:txBody>
      </p:sp>
      <p:sp>
        <p:nvSpPr>
          <p:cNvPr id="37892" name="Text Box 4"/>
          <p:cNvSpPr txBox="1">
            <a:spLocks noChangeArrowheads="1"/>
          </p:cNvSpPr>
          <p:nvPr/>
        </p:nvSpPr>
        <p:spPr bwMode="auto">
          <a:xfrm>
            <a:off x="466725" y="1557338"/>
            <a:ext cx="3529013" cy="396875"/>
          </a:xfrm>
          <a:prstGeom prst="rect">
            <a:avLst/>
          </a:prstGeom>
          <a:noFill/>
          <a:ln w="9525">
            <a:noFill/>
            <a:miter lim="800000"/>
            <a:headEnd/>
            <a:tailEnd/>
          </a:ln>
        </p:spPr>
        <p:txBody>
          <a:bodyPr>
            <a:spAutoFit/>
          </a:bodyPr>
          <a:lstStyle/>
          <a:p>
            <a:pPr>
              <a:spcBef>
                <a:spcPct val="50000"/>
              </a:spcBef>
            </a:pPr>
            <a:r>
              <a:rPr lang="lv-LV" sz="2000"/>
              <a:t>B - Sekvenēšana</a:t>
            </a:r>
          </a:p>
        </p:txBody>
      </p:sp>
      <p:sp>
        <p:nvSpPr>
          <p:cNvPr id="37893" name="Rectangle 5"/>
          <p:cNvSpPr>
            <a:spLocks noGrp="1" noChangeArrowheads="1"/>
          </p:cNvSpPr>
          <p:nvPr>
            <p:ph type="title"/>
          </p:nvPr>
        </p:nvSpPr>
        <p:spPr>
          <a:xfrm>
            <a:off x="457200" y="44450"/>
            <a:ext cx="8229600" cy="1143000"/>
          </a:xfrm>
          <a:noFill/>
        </p:spPr>
        <p:txBody>
          <a:bodyPr/>
          <a:lstStyle/>
          <a:p>
            <a:pPr algn="l"/>
            <a:r>
              <a:rPr lang="lv-LV" sz="2800" smtClean="0">
                <a:latin typeface="Arial" charset="0"/>
                <a:cs typeface="Arial" charset="0"/>
              </a:rPr>
              <a:t>454 </a:t>
            </a:r>
            <a:r>
              <a:rPr lang="lv-LV" sz="2800" i="1" smtClean="0">
                <a:latin typeface="Arial" charset="0"/>
                <a:cs typeface="Arial" charset="0"/>
              </a:rPr>
              <a:t>Life Sciences</a:t>
            </a:r>
            <a:r>
              <a:rPr lang="lv-LV" sz="2800" smtClean="0">
                <a:latin typeface="Arial" charset="0"/>
                <a:cs typeface="Arial" charset="0"/>
              </a:rPr>
              <a:t> sekvenēšanas tehnoloģija</a:t>
            </a:r>
          </a:p>
        </p:txBody>
      </p:sp>
      <p:pic>
        <p:nvPicPr>
          <p:cNvPr id="37894" name="Picture 6"/>
          <p:cNvPicPr>
            <a:picLocks noGrp="1" noChangeAspect="1" noChangeArrowheads="1"/>
          </p:cNvPicPr>
          <p:nvPr>
            <p:ph idx="1"/>
          </p:nvPr>
        </p:nvPicPr>
        <p:blipFill>
          <a:blip r:embed="rId4" cstate="print"/>
          <a:srcRect/>
          <a:stretch>
            <a:fillRect/>
          </a:stretch>
        </p:blipFill>
        <p:spPr>
          <a:xfrm>
            <a:off x="1476375" y="4508500"/>
            <a:ext cx="2519363" cy="1797050"/>
          </a:xfrm>
          <a:noFill/>
        </p:spPr>
      </p:pic>
      <p:sp>
        <p:nvSpPr>
          <p:cNvPr id="37895" name="Line 7"/>
          <p:cNvSpPr>
            <a:spLocks noChangeShapeType="1"/>
          </p:cNvSpPr>
          <p:nvPr/>
        </p:nvSpPr>
        <p:spPr bwMode="auto">
          <a:xfrm flipH="1">
            <a:off x="3851275" y="4724400"/>
            <a:ext cx="1368425" cy="720725"/>
          </a:xfrm>
          <a:prstGeom prst="line">
            <a:avLst/>
          </a:prstGeom>
          <a:noFill/>
          <a:ln w="28575">
            <a:solidFill>
              <a:schemeClr val="tx1"/>
            </a:solidFill>
            <a:round/>
            <a:headEnd/>
            <a:tailEnd type="triangle" w="med" len="med"/>
          </a:ln>
        </p:spPr>
        <p:txBody>
          <a:bodyPr/>
          <a:lstStyle/>
          <a:p>
            <a:endParaRPr lang="lv-LV"/>
          </a:p>
        </p:txBody>
      </p:sp>
      <p:sp>
        <p:nvSpPr>
          <p:cNvPr id="37896" name="Text Box 8"/>
          <p:cNvSpPr txBox="1">
            <a:spLocks noChangeArrowheads="1"/>
          </p:cNvSpPr>
          <p:nvPr/>
        </p:nvSpPr>
        <p:spPr bwMode="auto">
          <a:xfrm>
            <a:off x="1403350" y="6237288"/>
            <a:ext cx="2590800" cy="336550"/>
          </a:xfrm>
          <a:prstGeom prst="rect">
            <a:avLst/>
          </a:prstGeom>
          <a:noFill/>
          <a:ln w="9525">
            <a:noFill/>
            <a:miter lim="800000"/>
            <a:headEnd/>
            <a:tailEnd/>
          </a:ln>
        </p:spPr>
        <p:txBody>
          <a:bodyPr>
            <a:spAutoFit/>
          </a:bodyPr>
          <a:lstStyle/>
          <a:p>
            <a:pPr>
              <a:spcBef>
                <a:spcPct val="50000"/>
              </a:spcBef>
            </a:pPr>
            <a:r>
              <a:rPr lang="lv-LV" sz="1600"/>
              <a:t>Parauga uznešana</a:t>
            </a: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p:cNvSpPr>
          <p:nvPr>
            <p:ph type="title"/>
          </p:nvPr>
        </p:nvSpPr>
        <p:spPr>
          <a:xfrm>
            <a:off x="457200" y="44450"/>
            <a:ext cx="8229600" cy="1143000"/>
          </a:xfrm>
        </p:spPr>
        <p:txBody>
          <a:bodyPr/>
          <a:lstStyle/>
          <a:p>
            <a:pPr algn="l"/>
            <a:r>
              <a:rPr lang="lv-LV" sz="3200" smtClean="0">
                <a:latin typeface="Arial" charset="0"/>
                <a:cs typeface="Arial" charset="0"/>
              </a:rPr>
              <a:t>Solexa sekvenēšanas tehnoloģija</a:t>
            </a:r>
          </a:p>
        </p:txBody>
      </p:sp>
      <p:sp>
        <p:nvSpPr>
          <p:cNvPr id="39939" name="Rectangle 3"/>
          <p:cNvSpPr>
            <a:spLocks noGrp="1"/>
          </p:cNvSpPr>
          <p:nvPr>
            <p:ph type="body" idx="1"/>
          </p:nvPr>
        </p:nvSpPr>
        <p:spPr>
          <a:xfrm>
            <a:off x="457200" y="1927225"/>
            <a:ext cx="8229600" cy="4525963"/>
          </a:xfrm>
        </p:spPr>
        <p:txBody>
          <a:bodyPr/>
          <a:lstStyle/>
          <a:p>
            <a:pPr marL="266700" indent="-266700">
              <a:lnSpc>
                <a:spcPct val="80000"/>
              </a:lnSpc>
              <a:buFont typeface="Arial" charset="0"/>
              <a:buNone/>
            </a:pPr>
            <a:r>
              <a:rPr lang="lv-LV" sz="2000" smtClean="0">
                <a:latin typeface="Arial" charset="0"/>
                <a:cs typeface="Arial" charset="0"/>
              </a:rPr>
              <a:t>	Sekvenēšanas tehnoloģijā izmanto atgriezenisku sintezējamās ķēdes termināciju ar fluorescenti iezīmētiem nukleotīdiem.  </a:t>
            </a:r>
          </a:p>
          <a:p>
            <a:pPr marL="266700" indent="-266700">
              <a:lnSpc>
                <a:spcPct val="80000"/>
              </a:lnSpc>
              <a:buFont typeface="Arial" charset="0"/>
              <a:buNone/>
            </a:pPr>
            <a:endParaRPr lang="lv-LV" sz="1800" smtClean="0">
              <a:latin typeface="Arial" charset="0"/>
              <a:cs typeface="Arial" charset="0"/>
            </a:endParaRPr>
          </a:p>
          <a:p>
            <a:pPr marL="266700" indent="-266700">
              <a:lnSpc>
                <a:spcPct val="80000"/>
              </a:lnSpc>
              <a:buFont typeface="Arial" charset="0"/>
              <a:buNone/>
            </a:pPr>
            <a:endParaRPr lang="lv-LV" sz="1800" smtClean="0">
              <a:latin typeface="Arial" charset="0"/>
              <a:cs typeface="Arial" charset="0"/>
            </a:endParaRPr>
          </a:p>
          <a:p>
            <a:pPr marL="266700" indent="-266700">
              <a:lnSpc>
                <a:spcPct val="80000"/>
              </a:lnSpc>
              <a:buFont typeface="Arial" charset="0"/>
              <a:buNone/>
            </a:pPr>
            <a:r>
              <a:rPr lang="lv-LV" sz="1800" smtClean="0">
                <a:latin typeface="Arial" charset="0"/>
                <a:cs typeface="Arial" charset="0"/>
              </a:rPr>
              <a:t>Sekvenēšanas apjomi – 4,5 - 6gb 2 dienās</a:t>
            </a:r>
          </a:p>
          <a:p>
            <a:pPr marL="266700" indent="-266700">
              <a:lnSpc>
                <a:spcPct val="80000"/>
              </a:lnSpc>
              <a:buFont typeface="Arial" charset="0"/>
              <a:buNone/>
            </a:pPr>
            <a:r>
              <a:rPr lang="lv-LV" sz="1800" smtClean="0">
                <a:latin typeface="Arial" charset="0"/>
                <a:cs typeface="Arial" charset="0"/>
              </a:rPr>
              <a:t>Sekvences garums – 35b</a:t>
            </a:r>
          </a:p>
          <a:p>
            <a:pPr marL="266700" indent="-266700">
              <a:lnSpc>
                <a:spcPct val="80000"/>
              </a:lnSpc>
              <a:buFont typeface="Arial" charset="0"/>
              <a:buNone/>
            </a:pPr>
            <a:r>
              <a:rPr lang="lv-LV" sz="1800" smtClean="0">
                <a:latin typeface="Arial" charset="0"/>
                <a:cs typeface="Arial" charset="0"/>
              </a:rPr>
              <a:t>Kvalitāte – 98,5%</a:t>
            </a:r>
          </a:p>
          <a:p>
            <a:pPr marL="266700" indent="-266700">
              <a:lnSpc>
                <a:spcPct val="80000"/>
              </a:lnSpc>
              <a:buFont typeface="Arial" charset="0"/>
              <a:buNone/>
            </a:pPr>
            <a:endParaRPr lang="lv-LV" sz="1800" smtClean="0">
              <a:latin typeface="Arial" charset="0"/>
              <a:cs typeface="Arial" charset="0"/>
            </a:endParaRPr>
          </a:p>
          <a:p>
            <a:pPr marL="266700" indent="-266700">
              <a:lnSpc>
                <a:spcPct val="80000"/>
              </a:lnSpc>
              <a:buFont typeface="Arial" charset="0"/>
              <a:buNone/>
            </a:pPr>
            <a:endParaRPr lang="lv-LV" sz="1800" smtClean="0">
              <a:latin typeface="Arial" charset="0"/>
              <a:cs typeface="Arial" charset="0"/>
            </a:endParaRPr>
          </a:p>
          <a:p>
            <a:pPr marL="266700" indent="-266700">
              <a:lnSpc>
                <a:spcPct val="80000"/>
              </a:lnSpc>
              <a:buFont typeface="Arial" charset="0"/>
              <a:buNone/>
            </a:pPr>
            <a:endParaRPr lang="lv-LV" sz="1800" smtClean="0">
              <a:latin typeface="Arial" charset="0"/>
              <a:cs typeface="Arial" charset="0"/>
            </a:endParaRPr>
          </a:p>
          <a:p>
            <a:pPr marL="266700" indent="-266700">
              <a:lnSpc>
                <a:spcPct val="80000"/>
              </a:lnSpc>
              <a:buFont typeface="Arial" charset="0"/>
              <a:buNone/>
            </a:pPr>
            <a:r>
              <a:rPr lang="lv-LV" sz="1800" smtClean="0">
                <a:latin typeface="Arial" charset="0"/>
                <a:cs typeface="Arial" charset="0"/>
              </a:rPr>
              <a:t>Pielietojums:</a:t>
            </a:r>
          </a:p>
          <a:p>
            <a:pPr marL="266700" indent="-266700">
              <a:lnSpc>
                <a:spcPct val="80000"/>
              </a:lnSpc>
              <a:buFont typeface="Wingdings" pitchFamily="2" charset="2"/>
              <a:buChar char="§"/>
            </a:pPr>
            <a:r>
              <a:rPr lang="lv-LV" sz="1800" smtClean="0">
                <a:latin typeface="Arial" charset="0"/>
                <a:cs typeface="Arial" charset="0"/>
              </a:rPr>
              <a:t>Genoma sekvenēšana un pārsekvenēšana,</a:t>
            </a:r>
          </a:p>
          <a:p>
            <a:pPr marL="266700" indent="-266700">
              <a:lnSpc>
                <a:spcPct val="80000"/>
              </a:lnSpc>
              <a:buFont typeface="Wingdings" pitchFamily="2" charset="2"/>
              <a:buChar char="§"/>
            </a:pPr>
            <a:r>
              <a:rPr lang="lv-LV" sz="1800" smtClean="0">
                <a:latin typeface="Arial" charset="0"/>
                <a:cs typeface="Arial" charset="0"/>
              </a:rPr>
              <a:t>Gēnu ekspresijas pētījumi, ieskaitot nelielu RNS atklāšanu un analīzi,</a:t>
            </a:r>
          </a:p>
          <a:p>
            <a:pPr marL="266700" indent="-266700">
              <a:lnSpc>
                <a:spcPct val="80000"/>
              </a:lnSpc>
              <a:buFont typeface="Wingdings" pitchFamily="2" charset="2"/>
              <a:buChar char="§"/>
            </a:pPr>
            <a:r>
              <a:rPr lang="lv-LV" sz="1800" smtClean="0">
                <a:latin typeface="Arial" charset="0"/>
                <a:cs typeface="Arial" charset="0"/>
              </a:rPr>
              <a:t>Hromatīna imunoprecipitācija,</a:t>
            </a:r>
          </a:p>
          <a:p>
            <a:pPr marL="266700" indent="-266700">
              <a:lnSpc>
                <a:spcPct val="80000"/>
              </a:lnSpc>
              <a:buFont typeface="Wingdings" pitchFamily="2" charset="2"/>
              <a:buChar char="§"/>
            </a:pPr>
            <a:r>
              <a:rPr lang="lv-LV" sz="1800" i="1" smtClean="0">
                <a:latin typeface="Arial" charset="0"/>
                <a:cs typeface="Arial" charset="0"/>
              </a:rPr>
              <a:t>De novo</a:t>
            </a:r>
            <a:r>
              <a:rPr lang="lv-LV" sz="1800" smtClean="0">
                <a:latin typeface="Arial" charset="0"/>
                <a:cs typeface="Arial" charset="0"/>
              </a:rPr>
              <a:t> sekvenēšana.</a:t>
            </a:r>
          </a:p>
          <a:p>
            <a:pPr marL="266700" indent="-266700">
              <a:lnSpc>
                <a:spcPct val="80000"/>
              </a:lnSpc>
              <a:buFont typeface="Wingdings" pitchFamily="2" charset="2"/>
              <a:buNone/>
            </a:pPr>
            <a:endParaRPr lang="lv-LV" sz="1800" smtClean="0">
              <a:latin typeface="Arial" charset="0"/>
              <a:cs typeface="Arial" charset="0"/>
            </a:endParaRPr>
          </a:p>
        </p:txBody>
      </p:sp>
      <p:pic>
        <p:nvPicPr>
          <p:cNvPr id="39940" name="Picture 4"/>
          <p:cNvPicPr>
            <a:picLocks noChangeAspect="1" noChangeArrowheads="1"/>
          </p:cNvPicPr>
          <p:nvPr/>
        </p:nvPicPr>
        <p:blipFill>
          <a:blip r:embed="rId3" cstate="print"/>
          <a:srcRect/>
          <a:stretch>
            <a:fillRect/>
          </a:stretch>
        </p:blipFill>
        <p:spPr bwMode="auto">
          <a:xfrm>
            <a:off x="7092950" y="188913"/>
            <a:ext cx="1789113" cy="7731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ext Box 2"/>
          <p:cNvSpPr txBox="1">
            <a:spLocks noChangeArrowheads="1"/>
          </p:cNvSpPr>
          <p:nvPr/>
        </p:nvSpPr>
        <p:spPr bwMode="auto">
          <a:xfrm>
            <a:off x="468313" y="1984375"/>
            <a:ext cx="7632700" cy="366713"/>
          </a:xfrm>
          <a:prstGeom prst="rect">
            <a:avLst/>
          </a:prstGeom>
          <a:noFill/>
          <a:ln w="9525">
            <a:noFill/>
            <a:miter lim="800000"/>
            <a:headEnd/>
            <a:tailEnd/>
          </a:ln>
        </p:spPr>
        <p:txBody>
          <a:bodyPr>
            <a:spAutoFit/>
          </a:bodyPr>
          <a:lstStyle/>
          <a:p>
            <a:pPr marL="342900" indent="-342900">
              <a:spcBef>
                <a:spcPct val="50000"/>
              </a:spcBef>
            </a:pPr>
            <a:r>
              <a:rPr lang="lv-LV" sz="1800"/>
              <a:t>1. Genomiskā DNS tiek sašķelta.</a:t>
            </a:r>
          </a:p>
        </p:txBody>
      </p:sp>
      <p:sp>
        <p:nvSpPr>
          <p:cNvPr id="40963" name="Rectangle 3"/>
          <p:cNvSpPr>
            <a:spLocks noChangeArrowheads="1"/>
          </p:cNvSpPr>
          <p:nvPr/>
        </p:nvSpPr>
        <p:spPr bwMode="auto">
          <a:xfrm>
            <a:off x="484188" y="4216400"/>
            <a:ext cx="8480425" cy="325438"/>
          </a:xfrm>
          <a:prstGeom prst="rect">
            <a:avLst/>
          </a:prstGeom>
          <a:noFill/>
          <a:ln w="9525">
            <a:noFill/>
            <a:miter lim="800000"/>
            <a:headEnd/>
            <a:tailEnd/>
          </a:ln>
        </p:spPr>
        <p:txBody>
          <a:bodyPr>
            <a:spAutoFit/>
          </a:bodyPr>
          <a:lstStyle/>
          <a:p>
            <a:pPr marL="342900" indent="-342900">
              <a:lnSpc>
                <a:spcPct val="85000"/>
              </a:lnSpc>
              <a:spcBef>
                <a:spcPct val="50000"/>
              </a:spcBef>
            </a:pPr>
            <a:r>
              <a:rPr lang="lv-LV" sz="1800"/>
              <a:t>2. Fragmenti tiek hibridizēti ar adapteriem (īsiem zināmas sekvences praimeriem).</a:t>
            </a:r>
          </a:p>
        </p:txBody>
      </p:sp>
      <p:pic>
        <p:nvPicPr>
          <p:cNvPr id="40964" name="Picture 4"/>
          <p:cNvPicPr>
            <a:picLocks noChangeAspect="1" noChangeArrowheads="1"/>
          </p:cNvPicPr>
          <p:nvPr/>
        </p:nvPicPr>
        <p:blipFill>
          <a:blip r:embed="rId3" cstate="print"/>
          <a:srcRect/>
          <a:stretch>
            <a:fillRect/>
          </a:stretch>
        </p:blipFill>
        <p:spPr bwMode="auto">
          <a:xfrm>
            <a:off x="2700338" y="4449763"/>
            <a:ext cx="3744912" cy="2165350"/>
          </a:xfrm>
          <a:prstGeom prst="rect">
            <a:avLst/>
          </a:prstGeom>
          <a:noFill/>
          <a:ln w="9525">
            <a:noFill/>
            <a:miter lim="800000"/>
            <a:headEnd/>
            <a:tailEnd/>
          </a:ln>
        </p:spPr>
      </p:pic>
      <p:sp>
        <p:nvSpPr>
          <p:cNvPr id="40965" name="Text Box 5"/>
          <p:cNvSpPr txBox="1">
            <a:spLocks noChangeArrowheads="1"/>
          </p:cNvSpPr>
          <p:nvPr/>
        </p:nvSpPr>
        <p:spPr bwMode="auto">
          <a:xfrm>
            <a:off x="611188" y="1484313"/>
            <a:ext cx="4824412" cy="396875"/>
          </a:xfrm>
          <a:prstGeom prst="rect">
            <a:avLst/>
          </a:prstGeom>
          <a:noFill/>
          <a:ln w="9525">
            <a:noFill/>
            <a:miter lim="800000"/>
            <a:headEnd/>
            <a:tailEnd/>
          </a:ln>
        </p:spPr>
        <p:txBody>
          <a:bodyPr>
            <a:spAutoFit/>
          </a:bodyPr>
          <a:lstStyle/>
          <a:p>
            <a:pPr>
              <a:spcBef>
                <a:spcPct val="50000"/>
              </a:spcBef>
            </a:pPr>
            <a:r>
              <a:rPr lang="lv-LV" sz="2000"/>
              <a:t>Parauga sagatavošana</a:t>
            </a:r>
          </a:p>
        </p:txBody>
      </p:sp>
      <p:sp>
        <p:nvSpPr>
          <p:cNvPr id="40966" name="Rectangle 6"/>
          <p:cNvSpPr>
            <a:spLocks noGrp="1" noChangeArrowheads="1"/>
          </p:cNvSpPr>
          <p:nvPr>
            <p:ph type="title"/>
          </p:nvPr>
        </p:nvSpPr>
        <p:spPr>
          <a:xfrm>
            <a:off x="457200" y="44450"/>
            <a:ext cx="8229600" cy="1143000"/>
          </a:xfrm>
          <a:noFill/>
        </p:spPr>
        <p:txBody>
          <a:bodyPr/>
          <a:lstStyle/>
          <a:p>
            <a:pPr algn="l"/>
            <a:r>
              <a:rPr lang="lv-LV" sz="2800" smtClean="0">
                <a:latin typeface="Arial" charset="0"/>
                <a:cs typeface="Arial" charset="0"/>
              </a:rPr>
              <a:t>Solexa sekvenēšanas tehnoloģija</a:t>
            </a:r>
          </a:p>
        </p:txBody>
      </p:sp>
      <p:sp>
        <p:nvSpPr>
          <p:cNvPr id="40967" name="Text Box 7"/>
          <p:cNvSpPr txBox="1">
            <a:spLocks noChangeArrowheads="1"/>
          </p:cNvSpPr>
          <p:nvPr/>
        </p:nvSpPr>
        <p:spPr bwMode="auto">
          <a:xfrm>
            <a:off x="2355850" y="3395663"/>
            <a:ext cx="360363" cy="366712"/>
          </a:xfrm>
          <a:prstGeom prst="rect">
            <a:avLst/>
          </a:prstGeom>
          <a:noFill/>
          <a:ln w="9525">
            <a:noFill/>
            <a:miter lim="800000"/>
            <a:headEnd/>
            <a:tailEnd/>
          </a:ln>
        </p:spPr>
        <p:txBody>
          <a:bodyPr>
            <a:spAutoFit/>
          </a:bodyPr>
          <a:lstStyle/>
          <a:p>
            <a:pPr>
              <a:spcBef>
                <a:spcPct val="50000"/>
              </a:spcBef>
            </a:pPr>
            <a:r>
              <a:rPr lang="en-US" sz="1800">
                <a:sym typeface="Symbol" pitchFamily="18" charset="2"/>
              </a:rPr>
              <a:t></a:t>
            </a:r>
          </a:p>
        </p:txBody>
      </p:sp>
      <p:grpSp>
        <p:nvGrpSpPr>
          <p:cNvPr id="40968" name="Group 8"/>
          <p:cNvGrpSpPr>
            <a:grpSpLocks/>
          </p:cNvGrpSpPr>
          <p:nvPr/>
        </p:nvGrpSpPr>
        <p:grpSpPr bwMode="auto">
          <a:xfrm>
            <a:off x="1906588" y="2492375"/>
            <a:ext cx="5257800" cy="1584325"/>
            <a:chOff x="1201" y="1570"/>
            <a:chExt cx="3312" cy="998"/>
          </a:xfrm>
        </p:grpSpPr>
        <p:pic>
          <p:nvPicPr>
            <p:cNvPr id="40969" name="Picture 9"/>
            <p:cNvPicPr>
              <a:picLocks noChangeAspect="1" noChangeArrowheads="1"/>
            </p:cNvPicPr>
            <p:nvPr/>
          </p:nvPicPr>
          <p:blipFill>
            <a:blip r:embed="rId4" cstate="print"/>
            <a:srcRect/>
            <a:stretch>
              <a:fillRect/>
            </a:stretch>
          </p:blipFill>
          <p:spPr bwMode="auto">
            <a:xfrm>
              <a:off x="1201" y="1570"/>
              <a:ext cx="3312" cy="998"/>
            </a:xfrm>
            <a:prstGeom prst="rect">
              <a:avLst/>
            </a:prstGeom>
            <a:noFill/>
            <a:ln w="9525">
              <a:noFill/>
              <a:miter lim="800000"/>
              <a:headEnd/>
              <a:tailEnd/>
            </a:ln>
          </p:spPr>
        </p:pic>
        <p:sp>
          <p:nvSpPr>
            <p:cNvPr id="40970" name="Text Box 10"/>
            <p:cNvSpPr txBox="1">
              <a:spLocks noChangeArrowheads="1"/>
            </p:cNvSpPr>
            <p:nvPr/>
          </p:nvSpPr>
          <p:spPr bwMode="auto">
            <a:xfrm>
              <a:off x="1349" y="2163"/>
              <a:ext cx="680" cy="192"/>
            </a:xfrm>
            <a:prstGeom prst="rect">
              <a:avLst/>
            </a:prstGeom>
            <a:solidFill>
              <a:schemeClr val="bg1"/>
            </a:solidFill>
            <a:ln w="9525">
              <a:noFill/>
              <a:miter lim="800000"/>
              <a:headEnd/>
              <a:tailEnd/>
            </a:ln>
          </p:spPr>
          <p:txBody>
            <a:bodyPr>
              <a:spAutoFit/>
            </a:bodyPr>
            <a:lstStyle/>
            <a:p>
              <a:pPr>
                <a:spcBef>
                  <a:spcPct val="50000"/>
                </a:spcBef>
              </a:pPr>
              <a:r>
                <a:rPr lang="lv-LV" sz="1400" b="1"/>
                <a:t>150-200bp</a:t>
              </a:r>
              <a:endParaRPr lang="en-US" sz="1400" b="1"/>
            </a:p>
          </p:txBody>
        </p:sp>
      </p:gr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p:cNvPicPr>
            <a:picLocks noChangeAspect="1" noChangeArrowheads="1"/>
          </p:cNvPicPr>
          <p:nvPr/>
        </p:nvPicPr>
        <p:blipFill>
          <a:blip r:embed="rId2" cstate="print"/>
          <a:srcRect t="2110"/>
          <a:stretch>
            <a:fillRect/>
          </a:stretch>
        </p:blipFill>
        <p:spPr bwMode="auto">
          <a:xfrm>
            <a:off x="684213" y="3429000"/>
            <a:ext cx="1963737" cy="3313113"/>
          </a:xfrm>
          <a:prstGeom prst="rect">
            <a:avLst/>
          </a:prstGeom>
          <a:noFill/>
          <a:ln w="9525">
            <a:noFill/>
            <a:miter lim="800000"/>
            <a:headEnd/>
            <a:tailEnd/>
          </a:ln>
        </p:spPr>
      </p:pic>
      <p:sp>
        <p:nvSpPr>
          <p:cNvPr id="41987" name="Text Box 3"/>
          <p:cNvSpPr txBox="1">
            <a:spLocks noChangeArrowheads="1"/>
          </p:cNvSpPr>
          <p:nvPr/>
        </p:nvSpPr>
        <p:spPr bwMode="auto">
          <a:xfrm>
            <a:off x="323850" y="1936750"/>
            <a:ext cx="4824413" cy="915988"/>
          </a:xfrm>
          <a:prstGeom prst="rect">
            <a:avLst/>
          </a:prstGeom>
          <a:noFill/>
          <a:ln w="9525">
            <a:noFill/>
            <a:miter lim="800000"/>
            <a:headEnd/>
            <a:tailEnd/>
          </a:ln>
        </p:spPr>
        <p:txBody>
          <a:bodyPr>
            <a:spAutoFit/>
          </a:bodyPr>
          <a:lstStyle/>
          <a:p>
            <a:pPr marL="266700" indent="-266700">
              <a:spcBef>
                <a:spcPct val="50000"/>
              </a:spcBef>
            </a:pPr>
            <a:r>
              <a:rPr lang="lv-LV" sz="1800"/>
              <a:t>3. ssDNS paraugi tiek uznesti uz slaida kanālu iekšpuses virsmas. Adapteri piesaistās pie slaida.</a:t>
            </a:r>
          </a:p>
        </p:txBody>
      </p:sp>
      <p:pic>
        <p:nvPicPr>
          <p:cNvPr id="41988" name="Picture 4"/>
          <p:cNvPicPr>
            <a:picLocks noChangeAspect="1" noChangeArrowheads="1"/>
          </p:cNvPicPr>
          <p:nvPr/>
        </p:nvPicPr>
        <p:blipFill>
          <a:blip r:embed="rId3" cstate="print"/>
          <a:srcRect/>
          <a:stretch>
            <a:fillRect/>
          </a:stretch>
        </p:blipFill>
        <p:spPr bwMode="auto">
          <a:xfrm>
            <a:off x="6002338" y="3429000"/>
            <a:ext cx="1954212" cy="3313113"/>
          </a:xfrm>
          <a:prstGeom prst="rect">
            <a:avLst/>
          </a:prstGeom>
          <a:noFill/>
          <a:ln w="9525">
            <a:noFill/>
            <a:miter lim="800000"/>
            <a:headEnd/>
            <a:tailEnd/>
          </a:ln>
        </p:spPr>
      </p:pic>
      <p:sp>
        <p:nvSpPr>
          <p:cNvPr id="41989" name="Text Box 5"/>
          <p:cNvSpPr txBox="1">
            <a:spLocks noChangeArrowheads="1"/>
          </p:cNvSpPr>
          <p:nvPr/>
        </p:nvSpPr>
        <p:spPr bwMode="auto">
          <a:xfrm>
            <a:off x="4932363" y="1911350"/>
            <a:ext cx="4032250" cy="1328738"/>
          </a:xfrm>
          <a:prstGeom prst="rect">
            <a:avLst/>
          </a:prstGeom>
          <a:noFill/>
          <a:ln w="9525">
            <a:noFill/>
            <a:miter lim="800000"/>
            <a:headEnd/>
            <a:tailEnd/>
          </a:ln>
        </p:spPr>
        <p:txBody>
          <a:bodyPr>
            <a:spAutoFit/>
          </a:bodyPr>
          <a:lstStyle/>
          <a:p>
            <a:pPr marL="266700" indent="-266700">
              <a:spcBef>
                <a:spcPct val="50000"/>
              </a:spcBef>
            </a:pPr>
            <a:r>
              <a:rPr lang="lv-LV" sz="1800"/>
              <a:t>4. Brīvais adapters hibridizējas ar slaida virsmai piestiprināto praimeri, veidojas tilta struktūra. </a:t>
            </a:r>
          </a:p>
          <a:p>
            <a:pPr marL="266700" indent="-266700">
              <a:spcBef>
                <a:spcPct val="50000"/>
              </a:spcBef>
            </a:pPr>
            <a:r>
              <a:rPr lang="lv-LV" sz="1800"/>
              <a:t>	Tiek pievienoti nukleotīdi.</a:t>
            </a:r>
          </a:p>
        </p:txBody>
      </p:sp>
      <p:grpSp>
        <p:nvGrpSpPr>
          <p:cNvPr id="41990" name="Group 6"/>
          <p:cNvGrpSpPr>
            <a:grpSpLocks/>
          </p:cNvGrpSpPr>
          <p:nvPr/>
        </p:nvGrpSpPr>
        <p:grpSpPr bwMode="auto">
          <a:xfrm>
            <a:off x="2746375" y="3527425"/>
            <a:ext cx="1871663" cy="1974850"/>
            <a:chOff x="2109" y="1460"/>
            <a:chExt cx="1536" cy="1562"/>
          </a:xfrm>
        </p:grpSpPr>
        <p:pic>
          <p:nvPicPr>
            <p:cNvPr id="41994" name="Picture 7"/>
            <p:cNvPicPr>
              <a:picLocks noChangeAspect="1" noChangeArrowheads="1"/>
            </p:cNvPicPr>
            <p:nvPr/>
          </p:nvPicPr>
          <p:blipFill>
            <a:blip r:embed="rId4" cstate="print"/>
            <a:srcRect/>
            <a:stretch>
              <a:fillRect/>
            </a:stretch>
          </p:blipFill>
          <p:spPr bwMode="auto">
            <a:xfrm>
              <a:off x="2114" y="1460"/>
              <a:ext cx="1531" cy="1399"/>
            </a:xfrm>
            <a:prstGeom prst="rect">
              <a:avLst/>
            </a:prstGeom>
            <a:noFill/>
            <a:ln w="9525">
              <a:noFill/>
              <a:miter lim="800000"/>
              <a:headEnd/>
              <a:tailEnd/>
            </a:ln>
          </p:spPr>
        </p:pic>
        <p:sp>
          <p:nvSpPr>
            <p:cNvPr id="41995" name="Line 8"/>
            <p:cNvSpPr>
              <a:spLocks noChangeShapeType="1"/>
            </p:cNvSpPr>
            <p:nvPr/>
          </p:nvSpPr>
          <p:spPr bwMode="auto">
            <a:xfrm flipV="1">
              <a:off x="2109" y="2614"/>
              <a:ext cx="454" cy="408"/>
            </a:xfrm>
            <a:prstGeom prst="line">
              <a:avLst/>
            </a:prstGeom>
            <a:noFill/>
            <a:ln w="9525">
              <a:solidFill>
                <a:srgbClr val="FF0000"/>
              </a:solidFill>
              <a:round/>
              <a:headEnd/>
              <a:tailEnd type="triangle" w="med" len="med"/>
            </a:ln>
          </p:spPr>
          <p:txBody>
            <a:bodyPr/>
            <a:lstStyle/>
            <a:p>
              <a:endParaRPr lang="lv-LV"/>
            </a:p>
          </p:txBody>
        </p:sp>
      </p:grpSp>
      <p:sp>
        <p:nvSpPr>
          <p:cNvPr id="41991" name="Text Box 9"/>
          <p:cNvSpPr txBox="1">
            <a:spLocks noChangeArrowheads="1"/>
          </p:cNvSpPr>
          <p:nvPr/>
        </p:nvSpPr>
        <p:spPr bwMode="auto">
          <a:xfrm>
            <a:off x="611188" y="1231900"/>
            <a:ext cx="4824412" cy="396875"/>
          </a:xfrm>
          <a:prstGeom prst="rect">
            <a:avLst/>
          </a:prstGeom>
          <a:noFill/>
          <a:ln w="9525">
            <a:noFill/>
            <a:miter lim="800000"/>
            <a:headEnd/>
            <a:tailEnd/>
          </a:ln>
        </p:spPr>
        <p:txBody>
          <a:bodyPr>
            <a:spAutoFit/>
          </a:bodyPr>
          <a:lstStyle/>
          <a:p>
            <a:pPr>
              <a:spcBef>
                <a:spcPct val="50000"/>
              </a:spcBef>
            </a:pPr>
            <a:r>
              <a:rPr lang="lv-LV" sz="2000"/>
              <a:t>Parauga sagatavošana</a:t>
            </a:r>
          </a:p>
        </p:txBody>
      </p:sp>
      <p:sp>
        <p:nvSpPr>
          <p:cNvPr id="41992" name="Rectangle 10"/>
          <p:cNvSpPr>
            <a:spLocks noGrp="1" noChangeArrowheads="1"/>
          </p:cNvSpPr>
          <p:nvPr>
            <p:ph type="title"/>
          </p:nvPr>
        </p:nvSpPr>
        <p:spPr>
          <a:xfrm>
            <a:off x="457200" y="44450"/>
            <a:ext cx="8229600" cy="1143000"/>
          </a:xfrm>
          <a:noFill/>
        </p:spPr>
        <p:txBody>
          <a:bodyPr/>
          <a:lstStyle/>
          <a:p>
            <a:pPr algn="l"/>
            <a:r>
              <a:rPr lang="lv-LV" sz="2800" smtClean="0">
                <a:latin typeface="Arial" charset="0"/>
                <a:cs typeface="Arial" charset="0"/>
              </a:rPr>
              <a:t>Solexa sekvenēšanas tehnoloģija</a:t>
            </a:r>
          </a:p>
        </p:txBody>
      </p:sp>
      <p:sp>
        <p:nvSpPr>
          <p:cNvPr id="41993" name="Text Box 11"/>
          <p:cNvSpPr txBox="1">
            <a:spLocks noChangeArrowheads="1"/>
          </p:cNvSpPr>
          <p:nvPr/>
        </p:nvSpPr>
        <p:spPr bwMode="auto">
          <a:xfrm>
            <a:off x="2771775" y="6165850"/>
            <a:ext cx="1944688" cy="517525"/>
          </a:xfrm>
          <a:prstGeom prst="rect">
            <a:avLst/>
          </a:prstGeom>
          <a:noFill/>
          <a:ln w="9525">
            <a:noFill/>
            <a:miter lim="800000"/>
            <a:headEnd/>
            <a:tailEnd/>
          </a:ln>
        </p:spPr>
        <p:txBody>
          <a:bodyPr>
            <a:spAutoFit/>
          </a:bodyPr>
          <a:lstStyle/>
          <a:p>
            <a:pPr>
              <a:spcBef>
                <a:spcPct val="50000"/>
              </a:spcBef>
            </a:pPr>
            <a:r>
              <a:rPr lang="lv-LV" sz="1400"/>
              <a:t>Vienlaicīgi var uznest 8 paraugus.</a:t>
            </a: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ext Box 2"/>
          <p:cNvSpPr txBox="1">
            <a:spLocks noChangeArrowheads="1"/>
          </p:cNvSpPr>
          <p:nvPr/>
        </p:nvSpPr>
        <p:spPr bwMode="auto">
          <a:xfrm>
            <a:off x="250825" y="1844675"/>
            <a:ext cx="2736850" cy="915988"/>
          </a:xfrm>
          <a:prstGeom prst="rect">
            <a:avLst/>
          </a:prstGeom>
          <a:noFill/>
          <a:ln w="9525">
            <a:noFill/>
            <a:miter lim="800000"/>
            <a:headEnd/>
            <a:tailEnd/>
          </a:ln>
        </p:spPr>
        <p:txBody>
          <a:bodyPr>
            <a:spAutoFit/>
          </a:bodyPr>
          <a:lstStyle/>
          <a:p>
            <a:pPr marL="266700" indent="-266700">
              <a:spcBef>
                <a:spcPct val="50000"/>
              </a:spcBef>
            </a:pPr>
            <a:r>
              <a:rPr lang="lv-LV" sz="1800"/>
              <a:t>5. Polimerāze sintezē komplementāru ķēdi – veidojas dsDNS tiltiņš.</a:t>
            </a:r>
          </a:p>
        </p:txBody>
      </p:sp>
      <p:pic>
        <p:nvPicPr>
          <p:cNvPr id="43011" name="Picture 3"/>
          <p:cNvPicPr>
            <a:picLocks noChangeAspect="1" noChangeArrowheads="1"/>
          </p:cNvPicPr>
          <p:nvPr/>
        </p:nvPicPr>
        <p:blipFill>
          <a:blip r:embed="rId3" cstate="print"/>
          <a:srcRect/>
          <a:stretch>
            <a:fillRect/>
          </a:stretch>
        </p:blipFill>
        <p:spPr bwMode="auto">
          <a:xfrm>
            <a:off x="585788" y="2911475"/>
            <a:ext cx="2185987" cy="3613150"/>
          </a:xfrm>
          <a:prstGeom prst="rect">
            <a:avLst/>
          </a:prstGeom>
          <a:noFill/>
          <a:ln w="9525">
            <a:noFill/>
            <a:miter lim="800000"/>
            <a:headEnd/>
            <a:tailEnd/>
          </a:ln>
        </p:spPr>
      </p:pic>
      <p:pic>
        <p:nvPicPr>
          <p:cNvPr id="43012" name="Picture 4"/>
          <p:cNvPicPr>
            <a:picLocks noChangeAspect="1" noChangeArrowheads="1"/>
          </p:cNvPicPr>
          <p:nvPr/>
        </p:nvPicPr>
        <p:blipFill>
          <a:blip r:embed="rId4" cstate="print"/>
          <a:srcRect/>
          <a:stretch>
            <a:fillRect/>
          </a:stretch>
        </p:blipFill>
        <p:spPr bwMode="auto">
          <a:xfrm>
            <a:off x="3492500" y="2984500"/>
            <a:ext cx="2149475" cy="3529013"/>
          </a:xfrm>
          <a:prstGeom prst="rect">
            <a:avLst/>
          </a:prstGeom>
          <a:noFill/>
          <a:ln w="9525">
            <a:noFill/>
            <a:miter lim="800000"/>
            <a:headEnd/>
            <a:tailEnd/>
          </a:ln>
        </p:spPr>
      </p:pic>
      <p:pic>
        <p:nvPicPr>
          <p:cNvPr id="43013" name="Picture 5"/>
          <p:cNvPicPr>
            <a:picLocks noChangeAspect="1" noChangeArrowheads="1"/>
          </p:cNvPicPr>
          <p:nvPr/>
        </p:nvPicPr>
        <p:blipFill>
          <a:blip r:embed="rId5" cstate="print"/>
          <a:srcRect/>
          <a:stretch>
            <a:fillRect/>
          </a:stretch>
        </p:blipFill>
        <p:spPr bwMode="auto">
          <a:xfrm>
            <a:off x="6313488" y="2984500"/>
            <a:ext cx="2146300" cy="3529013"/>
          </a:xfrm>
          <a:prstGeom prst="rect">
            <a:avLst/>
          </a:prstGeom>
          <a:noFill/>
          <a:ln w="9525">
            <a:noFill/>
            <a:miter lim="800000"/>
            <a:headEnd/>
            <a:tailEnd/>
          </a:ln>
        </p:spPr>
      </p:pic>
      <p:sp>
        <p:nvSpPr>
          <p:cNvPr id="43014" name="Text Box 6"/>
          <p:cNvSpPr txBox="1">
            <a:spLocks noChangeArrowheads="1"/>
          </p:cNvSpPr>
          <p:nvPr/>
        </p:nvSpPr>
        <p:spPr bwMode="auto">
          <a:xfrm>
            <a:off x="3106738" y="1878013"/>
            <a:ext cx="2808287" cy="641350"/>
          </a:xfrm>
          <a:prstGeom prst="rect">
            <a:avLst/>
          </a:prstGeom>
          <a:noFill/>
          <a:ln w="9525">
            <a:noFill/>
            <a:miter lim="800000"/>
            <a:headEnd/>
            <a:tailEnd/>
          </a:ln>
        </p:spPr>
        <p:txBody>
          <a:bodyPr>
            <a:spAutoFit/>
          </a:bodyPr>
          <a:lstStyle/>
          <a:p>
            <a:pPr marL="266700" indent="-266700">
              <a:spcBef>
                <a:spcPct val="50000"/>
              </a:spcBef>
            </a:pPr>
            <a:r>
              <a:rPr lang="lv-LV" sz="1800"/>
              <a:t>6. dsDNS tiek denaturēta, veidojas ssDNS.</a:t>
            </a:r>
          </a:p>
        </p:txBody>
      </p:sp>
      <p:sp>
        <p:nvSpPr>
          <p:cNvPr id="43015" name="Text Box 7"/>
          <p:cNvSpPr txBox="1">
            <a:spLocks noChangeArrowheads="1"/>
          </p:cNvSpPr>
          <p:nvPr/>
        </p:nvSpPr>
        <p:spPr bwMode="auto">
          <a:xfrm>
            <a:off x="5884863" y="1865313"/>
            <a:ext cx="3295650" cy="1190625"/>
          </a:xfrm>
          <a:prstGeom prst="rect">
            <a:avLst/>
          </a:prstGeom>
          <a:noFill/>
          <a:ln w="9525">
            <a:noFill/>
            <a:miter lim="800000"/>
            <a:headEnd/>
            <a:tailEnd/>
          </a:ln>
        </p:spPr>
        <p:txBody>
          <a:bodyPr>
            <a:spAutoFit/>
          </a:bodyPr>
          <a:lstStyle/>
          <a:p>
            <a:pPr marL="266700" indent="-266700">
              <a:spcBef>
                <a:spcPct val="50000"/>
              </a:spcBef>
            </a:pPr>
            <a:r>
              <a:rPr lang="lv-LV" sz="1800"/>
              <a:t>7. Amplifikācija tiek pabeigta. Uz slaida virsmas ir cieši DNS fragmentu sakopojumi (kūlīši).</a:t>
            </a:r>
          </a:p>
        </p:txBody>
      </p:sp>
      <p:sp>
        <p:nvSpPr>
          <p:cNvPr id="43016" name="Text Box 8"/>
          <p:cNvSpPr txBox="1">
            <a:spLocks noChangeArrowheads="1"/>
          </p:cNvSpPr>
          <p:nvPr/>
        </p:nvSpPr>
        <p:spPr bwMode="auto">
          <a:xfrm>
            <a:off x="611188" y="1268413"/>
            <a:ext cx="3744912" cy="396875"/>
          </a:xfrm>
          <a:prstGeom prst="rect">
            <a:avLst/>
          </a:prstGeom>
          <a:noFill/>
          <a:ln w="9525">
            <a:noFill/>
            <a:miter lim="800000"/>
            <a:headEnd/>
            <a:tailEnd/>
          </a:ln>
        </p:spPr>
        <p:txBody>
          <a:bodyPr>
            <a:spAutoFit/>
          </a:bodyPr>
          <a:lstStyle/>
          <a:p>
            <a:pPr>
              <a:spcBef>
                <a:spcPct val="50000"/>
              </a:spcBef>
            </a:pPr>
            <a:r>
              <a:rPr lang="lv-LV" sz="2000"/>
              <a:t>Parauga sagatavošana</a:t>
            </a:r>
          </a:p>
        </p:txBody>
      </p:sp>
      <p:sp>
        <p:nvSpPr>
          <p:cNvPr id="43017" name="Rectangle 9"/>
          <p:cNvSpPr>
            <a:spLocks noGrp="1" noChangeArrowheads="1"/>
          </p:cNvSpPr>
          <p:nvPr>
            <p:ph type="title"/>
          </p:nvPr>
        </p:nvSpPr>
        <p:spPr>
          <a:xfrm>
            <a:off x="457200" y="44450"/>
            <a:ext cx="8229600" cy="1143000"/>
          </a:xfrm>
          <a:noFill/>
        </p:spPr>
        <p:txBody>
          <a:bodyPr/>
          <a:lstStyle/>
          <a:p>
            <a:pPr algn="l"/>
            <a:r>
              <a:rPr lang="lv-LV" sz="2800" smtClean="0">
                <a:latin typeface="Arial" charset="0"/>
                <a:cs typeface="Arial" charset="0"/>
              </a:rPr>
              <a:t>Solexa sekvenēšanas tehnoloģija</a:t>
            </a: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p:cNvPicPr>
            <a:picLocks noChangeAspect="1" noChangeArrowheads="1"/>
          </p:cNvPicPr>
          <p:nvPr/>
        </p:nvPicPr>
        <p:blipFill>
          <a:blip r:embed="rId3" cstate="print"/>
          <a:srcRect/>
          <a:stretch>
            <a:fillRect/>
          </a:stretch>
        </p:blipFill>
        <p:spPr bwMode="auto">
          <a:xfrm>
            <a:off x="682625" y="2422525"/>
            <a:ext cx="2574925" cy="4319588"/>
          </a:xfrm>
          <a:prstGeom prst="rect">
            <a:avLst/>
          </a:prstGeom>
          <a:noFill/>
          <a:ln w="9525">
            <a:noFill/>
            <a:miter lim="800000"/>
            <a:headEnd/>
            <a:tailEnd/>
          </a:ln>
        </p:spPr>
      </p:pic>
      <p:pic>
        <p:nvPicPr>
          <p:cNvPr id="44035" name="Picture 3"/>
          <p:cNvPicPr>
            <a:picLocks noChangeAspect="1" noChangeArrowheads="1"/>
          </p:cNvPicPr>
          <p:nvPr/>
        </p:nvPicPr>
        <p:blipFill>
          <a:blip r:embed="rId4" cstate="print"/>
          <a:srcRect/>
          <a:stretch>
            <a:fillRect/>
          </a:stretch>
        </p:blipFill>
        <p:spPr bwMode="auto">
          <a:xfrm>
            <a:off x="3821113" y="3375025"/>
            <a:ext cx="1470025" cy="2492375"/>
          </a:xfrm>
          <a:prstGeom prst="rect">
            <a:avLst/>
          </a:prstGeom>
          <a:noFill/>
          <a:ln w="9525">
            <a:noFill/>
            <a:miter lim="800000"/>
            <a:headEnd/>
            <a:tailEnd/>
          </a:ln>
        </p:spPr>
      </p:pic>
      <p:sp>
        <p:nvSpPr>
          <p:cNvPr id="44036" name="Text Box 4"/>
          <p:cNvSpPr txBox="1">
            <a:spLocks noChangeArrowheads="1"/>
          </p:cNvSpPr>
          <p:nvPr/>
        </p:nvSpPr>
        <p:spPr bwMode="auto">
          <a:xfrm>
            <a:off x="539750" y="1341438"/>
            <a:ext cx="8064500" cy="1300162"/>
          </a:xfrm>
          <a:prstGeom prst="rect">
            <a:avLst/>
          </a:prstGeom>
          <a:noFill/>
          <a:ln w="9525">
            <a:noFill/>
            <a:miter lim="800000"/>
            <a:headEnd/>
            <a:tailEnd/>
          </a:ln>
        </p:spPr>
        <p:txBody>
          <a:bodyPr>
            <a:spAutoFit/>
          </a:bodyPr>
          <a:lstStyle/>
          <a:p>
            <a:pPr marL="266700" indent="-266700">
              <a:spcBef>
                <a:spcPct val="40000"/>
              </a:spcBef>
            </a:pPr>
            <a:r>
              <a:rPr lang="lv-LV" sz="1800" dirty="0"/>
              <a:t>8. Pievieno visus četrus iezīmētus </a:t>
            </a:r>
            <a:r>
              <a:rPr lang="lv-LV" sz="1800" dirty="0" err="1"/>
              <a:t>nukleotīdus</a:t>
            </a:r>
            <a:r>
              <a:rPr lang="lv-LV" sz="1800" dirty="0"/>
              <a:t>, </a:t>
            </a:r>
            <a:r>
              <a:rPr lang="lv-LV" sz="1800" dirty="0" err="1"/>
              <a:t>praimerus</a:t>
            </a:r>
            <a:r>
              <a:rPr lang="lv-LV" sz="1800" dirty="0"/>
              <a:t>, DNS </a:t>
            </a:r>
            <a:r>
              <a:rPr lang="lv-LV" sz="1800" dirty="0" err="1"/>
              <a:t>polimerāzi</a:t>
            </a:r>
            <a:r>
              <a:rPr lang="lv-LV" sz="1800" dirty="0"/>
              <a:t>. </a:t>
            </a:r>
            <a:r>
              <a:rPr lang="lv-LV" sz="1800" dirty="0" err="1"/>
              <a:t>Polimerāze</a:t>
            </a:r>
            <a:r>
              <a:rPr lang="lv-LV" sz="1800" dirty="0"/>
              <a:t> piesaista </a:t>
            </a:r>
            <a:r>
              <a:rPr lang="lv-LV" sz="1800" dirty="0" err="1"/>
              <a:t>nukleotīdu</a:t>
            </a:r>
            <a:r>
              <a:rPr lang="lv-LV" sz="1800" dirty="0"/>
              <a:t>. </a:t>
            </a:r>
          </a:p>
          <a:p>
            <a:pPr marL="266700" indent="-266700">
              <a:spcBef>
                <a:spcPct val="40000"/>
              </a:spcBef>
            </a:pPr>
            <a:r>
              <a:rPr lang="lv-LV" sz="1800" dirty="0"/>
              <a:t>	Liekie reaģenti tiek aizvākti. Paraugu apstaro ar lāzeri. Tiek fiksēts </a:t>
            </a:r>
            <a:r>
              <a:rPr lang="lv-LV" sz="1800" dirty="0" err="1"/>
              <a:t>fluorescents</a:t>
            </a:r>
            <a:r>
              <a:rPr lang="lv-LV" sz="1800" dirty="0"/>
              <a:t> signāls un noteikta pirmā bāze. </a:t>
            </a:r>
          </a:p>
        </p:txBody>
      </p:sp>
      <p:sp>
        <p:nvSpPr>
          <p:cNvPr id="44037" name="Text Box 5"/>
          <p:cNvSpPr txBox="1">
            <a:spLocks noChangeArrowheads="1"/>
          </p:cNvSpPr>
          <p:nvPr/>
        </p:nvSpPr>
        <p:spPr bwMode="auto">
          <a:xfrm>
            <a:off x="827088" y="944563"/>
            <a:ext cx="4249737" cy="396875"/>
          </a:xfrm>
          <a:prstGeom prst="rect">
            <a:avLst/>
          </a:prstGeom>
          <a:noFill/>
          <a:ln w="9525">
            <a:noFill/>
            <a:miter lim="800000"/>
            <a:headEnd/>
            <a:tailEnd/>
          </a:ln>
        </p:spPr>
        <p:txBody>
          <a:bodyPr>
            <a:spAutoFit/>
          </a:bodyPr>
          <a:lstStyle/>
          <a:p>
            <a:pPr>
              <a:spcBef>
                <a:spcPct val="50000"/>
              </a:spcBef>
            </a:pPr>
            <a:r>
              <a:rPr lang="lv-LV" sz="2000"/>
              <a:t>Sekvenēšana</a:t>
            </a:r>
          </a:p>
        </p:txBody>
      </p:sp>
      <p:grpSp>
        <p:nvGrpSpPr>
          <p:cNvPr id="44038" name="Group 6"/>
          <p:cNvGrpSpPr>
            <a:grpSpLocks/>
          </p:cNvGrpSpPr>
          <p:nvPr/>
        </p:nvGrpSpPr>
        <p:grpSpPr bwMode="auto">
          <a:xfrm>
            <a:off x="5580063" y="2709863"/>
            <a:ext cx="3024187" cy="3976687"/>
            <a:chOff x="2381" y="1787"/>
            <a:chExt cx="1769" cy="2369"/>
          </a:xfrm>
        </p:grpSpPr>
        <p:pic>
          <p:nvPicPr>
            <p:cNvPr id="44041" name="Picture 7"/>
            <p:cNvPicPr>
              <a:picLocks noChangeAspect="1" noChangeArrowheads="1"/>
            </p:cNvPicPr>
            <p:nvPr/>
          </p:nvPicPr>
          <p:blipFill>
            <a:blip r:embed="rId5" cstate="print"/>
            <a:srcRect/>
            <a:stretch>
              <a:fillRect/>
            </a:stretch>
          </p:blipFill>
          <p:spPr bwMode="auto">
            <a:xfrm rot="-5400000">
              <a:off x="2993" y="1321"/>
              <a:ext cx="681" cy="1633"/>
            </a:xfrm>
            <a:prstGeom prst="rect">
              <a:avLst/>
            </a:prstGeom>
            <a:noFill/>
            <a:ln w="9525">
              <a:noFill/>
              <a:miter lim="800000"/>
              <a:headEnd/>
              <a:tailEnd/>
            </a:ln>
          </p:spPr>
        </p:pic>
        <p:pic>
          <p:nvPicPr>
            <p:cNvPr id="44042" name="Picture 8"/>
            <p:cNvPicPr>
              <a:picLocks noChangeAspect="1" noChangeArrowheads="1"/>
            </p:cNvPicPr>
            <p:nvPr/>
          </p:nvPicPr>
          <p:blipFill>
            <a:blip r:embed="rId6" cstate="print"/>
            <a:srcRect/>
            <a:stretch>
              <a:fillRect/>
            </a:stretch>
          </p:blipFill>
          <p:spPr bwMode="auto">
            <a:xfrm rot="-5400000">
              <a:off x="2971" y="2160"/>
              <a:ext cx="725" cy="1633"/>
            </a:xfrm>
            <a:prstGeom prst="rect">
              <a:avLst/>
            </a:prstGeom>
            <a:noFill/>
            <a:ln w="9525">
              <a:noFill/>
              <a:miter lim="800000"/>
              <a:headEnd/>
              <a:tailEnd/>
            </a:ln>
          </p:spPr>
        </p:pic>
        <p:pic>
          <p:nvPicPr>
            <p:cNvPr id="44043" name="Picture 9"/>
            <p:cNvPicPr>
              <a:picLocks noChangeAspect="1" noChangeArrowheads="1"/>
            </p:cNvPicPr>
            <p:nvPr/>
          </p:nvPicPr>
          <p:blipFill>
            <a:blip r:embed="rId7" cstate="print"/>
            <a:srcRect/>
            <a:stretch>
              <a:fillRect/>
            </a:stretch>
          </p:blipFill>
          <p:spPr bwMode="auto">
            <a:xfrm rot="-5400000">
              <a:off x="2971" y="2977"/>
              <a:ext cx="725" cy="1633"/>
            </a:xfrm>
            <a:prstGeom prst="rect">
              <a:avLst/>
            </a:prstGeom>
            <a:noFill/>
            <a:ln w="9525">
              <a:noFill/>
              <a:miter lim="800000"/>
              <a:headEnd/>
              <a:tailEnd/>
            </a:ln>
          </p:spPr>
        </p:pic>
        <p:sp>
          <p:nvSpPr>
            <p:cNvPr id="44044" name="Text Box 10"/>
            <p:cNvSpPr txBox="1">
              <a:spLocks noChangeArrowheads="1"/>
            </p:cNvSpPr>
            <p:nvPr/>
          </p:nvSpPr>
          <p:spPr bwMode="auto">
            <a:xfrm>
              <a:off x="2383" y="1787"/>
              <a:ext cx="227" cy="182"/>
            </a:xfrm>
            <a:prstGeom prst="rect">
              <a:avLst/>
            </a:prstGeom>
            <a:noFill/>
            <a:ln w="9525">
              <a:noFill/>
              <a:miter lim="800000"/>
              <a:headEnd/>
              <a:tailEnd/>
            </a:ln>
          </p:spPr>
          <p:txBody>
            <a:bodyPr>
              <a:spAutoFit/>
            </a:bodyPr>
            <a:lstStyle/>
            <a:p>
              <a:pPr>
                <a:spcBef>
                  <a:spcPct val="50000"/>
                </a:spcBef>
              </a:pPr>
              <a:r>
                <a:rPr lang="lv-LV" sz="1400" b="1"/>
                <a:t>A</a:t>
              </a:r>
            </a:p>
          </p:txBody>
        </p:sp>
        <p:sp>
          <p:nvSpPr>
            <p:cNvPr id="44045" name="Text Box 11"/>
            <p:cNvSpPr txBox="1">
              <a:spLocks noChangeArrowheads="1"/>
            </p:cNvSpPr>
            <p:nvPr/>
          </p:nvSpPr>
          <p:spPr bwMode="auto">
            <a:xfrm>
              <a:off x="2381" y="2576"/>
              <a:ext cx="227" cy="181"/>
            </a:xfrm>
            <a:prstGeom prst="rect">
              <a:avLst/>
            </a:prstGeom>
            <a:noFill/>
            <a:ln w="9525">
              <a:noFill/>
              <a:miter lim="800000"/>
              <a:headEnd/>
              <a:tailEnd/>
            </a:ln>
          </p:spPr>
          <p:txBody>
            <a:bodyPr>
              <a:spAutoFit/>
            </a:bodyPr>
            <a:lstStyle/>
            <a:p>
              <a:pPr>
                <a:spcBef>
                  <a:spcPct val="50000"/>
                </a:spcBef>
              </a:pPr>
              <a:r>
                <a:rPr lang="lv-LV" sz="1400" b="1"/>
                <a:t>B</a:t>
              </a:r>
            </a:p>
          </p:txBody>
        </p:sp>
        <p:sp>
          <p:nvSpPr>
            <p:cNvPr id="44046" name="Text Box 12"/>
            <p:cNvSpPr txBox="1">
              <a:spLocks noChangeArrowheads="1"/>
            </p:cNvSpPr>
            <p:nvPr/>
          </p:nvSpPr>
          <p:spPr bwMode="auto">
            <a:xfrm>
              <a:off x="2381" y="3385"/>
              <a:ext cx="227" cy="182"/>
            </a:xfrm>
            <a:prstGeom prst="rect">
              <a:avLst/>
            </a:prstGeom>
            <a:noFill/>
            <a:ln w="9525">
              <a:noFill/>
              <a:miter lim="800000"/>
              <a:headEnd/>
              <a:tailEnd/>
            </a:ln>
          </p:spPr>
          <p:txBody>
            <a:bodyPr>
              <a:spAutoFit/>
            </a:bodyPr>
            <a:lstStyle/>
            <a:p>
              <a:pPr>
                <a:spcBef>
                  <a:spcPct val="50000"/>
                </a:spcBef>
              </a:pPr>
              <a:r>
                <a:rPr lang="lv-LV" sz="1400" b="1"/>
                <a:t>C</a:t>
              </a:r>
            </a:p>
          </p:txBody>
        </p:sp>
      </p:grpSp>
      <p:sp>
        <p:nvSpPr>
          <p:cNvPr id="44039" name="Rectangle 13"/>
          <p:cNvSpPr>
            <a:spLocks noGrp="1" noChangeArrowheads="1"/>
          </p:cNvSpPr>
          <p:nvPr>
            <p:ph type="title"/>
          </p:nvPr>
        </p:nvSpPr>
        <p:spPr>
          <a:xfrm>
            <a:off x="457200" y="-26988"/>
            <a:ext cx="8229600" cy="1143001"/>
          </a:xfrm>
          <a:noFill/>
        </p:spPr>
        <p:txBody>
          <a:bodyPr/>
          <a:lstStyle/>
          <a:p>
            <a:pPr algn="l"/>
            <a:r>
              <a:rPr lang="lv-LV" sz="2800" smtClean="0">
                <a:latin typeface="Arial" charset="0"/>
                <a:cs typeface="Arial" charset="0"/>
              </a:rPr>
              <a:t>Solexa sekvenēšanas tehnoloģija</a:t>
            </a:r>
          </a:p>
        </p:txBody>
      </p:sp>
      <p:sp>
        <p:nvSpPr>
          <p:cNvPr id="44040" name="Rectangle 14"/>
          <p:cNvSpPr>
            <a:spLocks noChangeArrowheads="1"/>
          </p:cNvSpPr>
          <p:nvPr/>
        </p:nvSpPr>
        <p:spPr bwMode="auto">
          <a:xfrm>
            <a:off x="8532813" y="5402263"/>
            <a:ext cx="273050" cy="366712"/>
          </a:xfrm>
          <a:prstGeom prst="rect">
            <a:avLst/>
          </a:prstGeom>
          <a:noFill/>
          <a:ln w="9525">
            <a:noFill/>
            <a:miter lim="800000"/>
            <a:headEnd/>
            <a:tailEnd/>
          </a:ln>
        </p:spPr>
        <p:txBody>
          <a:bodyPr wrap="none">
            <a:spAutoFit/>
          </a:bodyPr>
          <a:lstStyle/>
          <a:p>
            <a:r>
              <a:rPr lang="lv-LV" sz="1800"/>
              <a:t>*</a:t>
            </a: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p:cNvPicPr>
            <a:picLocks noChangeAspect="1" noChangeArrowheads="1"/>
          </p:cNvPicPr>
          <p:nvPr/>
        </p:nvPicPr>
        <p:blipFill>
          <a:blip r:embed="rId3" cstate="print"/>
          <a:srcRect/>
          <a:stretch>
            <a:fillRect/>
          </a:stretch>
        </p:blipFill>
        <p:spPr bwMode="auto">
          <a:xfrm>
            <a:off x="395288" y="4724400"/>
            <a:ext cx="3794125" cy="1876425"/>
          </a:xfrm>
          <a:prstGeom prst="rect">
            <a:avLst/>
          </a:prstGeom>
          <a:noFill/>
          <a:ln w="9525">
            <a:noFill/>
            <a:miter lim="800000"/>
            <a:headEnd/>
            <a:tailEnd/>
          </a:ln>
        </p:spPr>
      </p:pic>
      <p:sp>
        <p:nvSpPr>
          <p:cNvPr id="45059" name="Rectangle 3"/>
          <p:cNvSpPr>
            <a:spLocks noGrp="1" noChangeArrowheads="1"/>
          </p:cNvSpPr>
          <p:nvPr>
            <p:ph type="title"/>
          </p:nvPr>
        </p:nvSpPr>
        <p:spPr>
          <a:xfrm>
            <a:off x="457200" y="44450"/>
            <a:ext cx="8229600" cy="1143000"/>
          </a:xfrm>
          <a:noFill/>
        </p:spPr>
        <p:txBody>
          <a:bodyPr/>
          <a:lstStyle/>
          <a:p>
            <a:pPr algn="l"/>
            <a:r>
              <a:rPr lang="lv-LV" sz="2800" smtClean="0">
                <a:latin typeface="Arial" charset="0"/>
                <a:cs typeface="Arial" charset="0"/>
              </a:rPr>
              <a:t>Solexa sekvenēšanas tehnoloģija</a:t>
            </a:r>
          </a:p>
        </p:txBody>
      </p:sp>
      <p:sp>
        <p:nvSpPr>
          <p:cNvPr id="45060" name="Text Box 4"/>
          <p:cNvSpPr txBox="1">
            <a:spLocks noChangeArrowheads="1"/>
          </p:cNvSpPr>
          <p:nvPr/>
        </p:nvSpPr>
        <p:spPr bwMode="auto">
          <a:xfrm>
            <a:off x="684213" y="1268413"/>
            <a:ext cx="7127875" cy="366712"/>
          </a:xfrm>
          <a:prstGeom prst="rect">
            <a:avLst/>
          </a:prstGeom>
          <a:noFill/>
          <a:ln w="9525">
            <a:noFill/>
            <a:miter lim="800000"/>
            <a:headEnd/>
            <a:tailEnd/>
          </a:ln>
        </p:spPr>
        <p:txBody>
          <a:bodyPr>
            <a:spAutoFit/>
          </a:bodyPr>
          <a:lstStyle/>
          <a:p>
            <a:pPr>
              <a:spcBef>
                <a:spcPct val="50000"/>
              </a:spcBef>
            </a:pPr>
            <a:endParaRPr lang="en-US" sz="1800"/>
          </a:p>
        </p:txBody>
      </p:sp>
      <p:sp>
        <p:nvSpPr>
          <p:cNvPr id="45061" name="Text Box 5"/>
          <p:cNvSpPr txBox="1">
            <a:spLocks noChangeArrowheads="1"/>
          </p:cNvSpPr>
          <p:nvPr/>
        </p:nvSpPr>
        <p:spPr bwMode="auto">
          <a:xfrm>
            <a:off x="468313" y="1708150"/>
            <a:ext cx="8207375" cy="457200"/>
          </a:xfrm>
          <a:prstGeom prst="rect">
            <a:avLst/>
          </a:prstGeom>
          <a:noFill/>
          <a:ln w="9525">
            <a:noFill/>
            <a:miter lim="800000"/>
            <a:headEnd/>
            <a:tailEnd/>
          </a:ln>
        </p:spPr>
        <p:txBody>
          <a:bodyPr>
            <a:spAutoFit/>
          </a:bodyPr>
          <a:lstStyle/>
          <a:p>
            <a:pPr>
              <a:spcBef>
                <a:spcPct val="50000"/>
              </a:spcBef>
            </a:pPr>
            <a:r>
              <a:rPr lang="lv-LV"/>
              <a:t>* </a:t>
            </a:r>
            <a:r>
              <a:rPr lang="lv-LV" sz="1800"/>
              <a:t>Pēc signāla nolasīšanas tiek novākta fluorescentā iezīme un 3’ terminācija.</a:t>
            </a:r>
          </a:p>
        </p:txBody>
      </p:sp>
      <p:sp>
        <p:nvSpPr>
          <p:cNvPr id="45062" name="Text Box 6"/>
          <p:cNvSpPr txBox="1">
            <a:spLocks noChangeArrowheads="1"/>
          </p:cNvSpPr>
          <p:nvPr/>
        </p:nvSpPr>
        <p:spPr bwMode="auto">
          <a:xfrm>
            <a:off x="5364163" y="2636838"/>
            <a:ext cx="2952750" cy="915987"/>
          </a:xfrm>
          <a:prstGeom prst="rect">
            <a:avLst/>
          </a:prstGeom>
          <a:noFill/>
          <a:ln w="9525">
            <a:noFill/>
            <a:miter lim="800000"/>
            <a:headEnd/>
            <a:tailEnd/>
          </a:ln>
        </p:spPr>
        <p:txBody>
          <a:bodyPr>
            <a:spAutoFit/>
          </a:bodyPr>
          <a:lstStyle/>
          <a:p>
            <a:pPr>
              <a:spcBef>
                <a:spcPct val="50000"/>
              </a:spcBef>
            </a:pPr>
            <a:r>
              <a:rPr lang="lv-LV" sz="1800"/>
              <a:t>Fluorescentās iezīmes molekula nodrošina arī 3’ termināciju.</a:t>
            </a:r>
          </a:p>
        </p:txBody>
      </p:sp>
      <p:pic>
        <p:nvPicPr>
          <p:cNvPr id="45063" name="Picture 7"/>
          <p:cNvPicPr>
            <a:picLocks noChangeAspect="1" noChangeArrowheads="1"/>
          </p:cNvPicPr>
          <p:nvPr/>
        </p:nvPicPr>
        <p:blipFill>
          <a:blip r:embed="rId4" cstate="print"/>
          <a:srcRect/>
          <a:stretch>
            <a:fillRect/>
          </a:stretch>
        </p:blipFill>
        <p:spPr bwMode="auto">
          <a:xfrm>
            <a:off x="611188" y="2420938"/>
            <a:ext cx="4427537" cy="1981200"/>
          </a:xfrm>
          <a:prstGeom prst="rect">
            <a:avLst/>
          </a:prstGeom>
          <a:noFill/>
          <a:ln w="9525">
            <a:noFill/>
            <a:miter lim="800000"/>
            <a:headEnd/>
            <a:tailEnd/>
          </a:ln>
        </p:spPr>
      </p:pic>
      <p:sp>
        <p:nvSpPr>
          <p:cNvPr id="45064" name="Text Box 8"/>
          <p:cNvSpPr txBox="1">
            <a:spLocks noChangeArrowheads="1"/>
          </p:cNvSpPr>
          <p:nvPr/>
        </p:nvSpPr>
        <p:spPr bwMode="auto">
          <a:xfrm>
            <a:off x="4859338" y="4724400"/>
            <a:ext cx="3600450" cy="915988"/>
          </a:xfrm>
          <a:prstGeom prst="rect">
            <a:avLst/>
          </a:prstGeom>
          <a:noFill/>
          <a:ln w="9525">
            <a:noFill/>
            <a:miter lim="800000"/>
            <a:headEnd/>
            <a:tailEnd/>
          </a:ln>
        </p:spPr>
        <p:txBody>
          <a:bodyPr>
            <a:spAutoFit/>
          </a:bodyPr>
          <a:lstStyle/>
          <a:p>
            <a:pPr>
              <a:spcBef>
                <a:spcPct val="50000"/>
              </a:spcBef>
            </a:pPr>
            <a:r>
              <a:rPr lang="lv-LV" sz="1800"/>
              <a:t>3’ galu bloķē neliela ķīmiskā grupa, kas tiek atšķelta vienlaicīgi ar fluorescento iezīmi.</a:t>
            </a:r>
          </a:p>
        </p:txBody>
      </p:sp>
      <p:sp>
        <p:nvSpPr>
          <p:cNvPr id="45065" name="Text Box 9"/>
          <p:cNvSpPr txBox="1">
            <a:spLocks noChangeArrowheads="1"/>
          </p:cNvSpPr>
          <p:nvPr/>
        </p:nvSpPr>
        <p:spPr bwMode="auto">
          <a:xfrm>
            <a:off x="827088" y="1160463"/>
            <a:ext cx="4249737" cy="396875"/>
          </a:xfrm>
          <a:prstGeom prst="rect">
            <a:avLst/>
          </a:prstGeom>
          <a:noFill/>
          <a:ln w="9525">
            <a:noFill/>
            <a:miter lim="800000"/>
            <a:headEnd/>
            <a:tailEnd/>
          </a:ln>
        </p:spPr>
        <p:txBody>
          <a:bodyPr>
            <a:spAutoFit/>
          </a:bodyPr>
          <a:lstStyle/>
          <a:p>
            <a:pPr>
              <a:spcBef>
                <a:spcPct val="50000"/>
              </a:spcBef>
            </a:pPr>
            <a:r>
              <a:rPr lang="lv-LV" sz="2000"/>
              <a:t>Sekvenēšana</a:t>
            </a: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ext Box 2"/>
          <p:cNvSpPr txBox="1">
            <a:spLocks noChangeArrowheads="1"/>
          </p:cNvSpPr>
          <p:nvPr/>
        </p:nvSpPr>
        <p:spPr bwMode="auto">
          <a:xfrm>
            <a:off x="539750" y="1982788"/>
            <a:ext cx="4824413" cy="366712"/>
          </a:xfrm>
          <a:prstGeom prst="rect">
            <a:avLst/>
          </a:prstGeom>
          <a:noFill/>
          <a:ln w="9525">
            <a:noFill/>
            <a:miter lim="800000"/>
            <a:headEnd/>
            <a:tailEnd/>
          </a:ln>
        </p:spPr>
        <p:txBody>
          <a:bodyPr>
            <a:spAutoFit/>
          </a:bodyPr>
          <a:lstStyle/>
          <a:p>
            <a:pPr>
              <a:spcBef>
                <a:spcPct val="50000"/>
              </a:spcBef>
            </a:pPr>
            <a:r>
              <a:rPr lang="lv-LV" sz="1800"/>
              <a:t>9. Atkārto 8. ciklu un nolasa otru bāzi.</a:t>
            </a:r>
          </a:p>
        </p:txBody>
      </p:sp>
      <p:pic>
        <p:nvPicPr>
          <p:cNvPr id="46083" name="Picture 3"/>
          <p:cNvPicPr>
            <a:picLocks noChangeAspect="1" noChangeArrowheads="1"/>
          </p:cNvPicPr>
          <p:nvPr/>
        </p:nvPicPr>
        <p:blipFill>
          <a:blip r:embed="rId3" cstate="print"/>
          <a:srcRect/>
          <a:stretch>
            <a:fillRect/>
          </a:stretch>
        </p:blipFill>
        <p:spPr bwMode="auto">
          <a:xfrm>
            <a:off x="827088" y="2420938"/>
            <a:ext cx="2430462" cy="4124325"/>
          </a:xfrm>
          <a:prstGeom prst="rect">
            <a:avLst/>
          </a:prstGeom>
          <a:noFill/>
          <a:ln w="9525">
            <a:noFill/>
            <a:miter lim="800000"/>
            <a:headEnd/>
            <a:tailEnd/>
          </a:ln>
        </p:spPr>
      </p:pic>
      <p:pic>
        <p:nvPicPr>
          <p:cNvPr id="46084" name="Picture 4"/>
          <p:cNvPicPr>
            <a:picLocks noChangeAspect="1" noChangeArrowheads="1"/>
          </p:cNvPicPr>
          <p:nvPr/>
        </p:nvPicPr>
        <p:blipFill>
          <a:blip r:embed="rId4" cstate="print"/>
          <a:srcRect/>
          <a:stretch>
            <a:fillRect/>
          </a:stretch>
        </p:blipFill>
        <p:spPr bwMode="auto">
          <a:xfrm>
            <a:off x="7235825" y="2924175"/>
            <a:ext cx="1365250" cy="2281238"/>
          </a:xfrm>
          <a:prstGeom prst="rect">
            <a:avLst/>
          </a:prstGeom>
          <a:noFill/>
          <a:ln w="9525">
            <a:noFill/>
            <a:miter lim="800000"/>
            <a:headEnd/>
            <a:tailEnd/>
          </a:ln>
        </p:spPr>
      </p:pic>
      <p:pic>
        <p:nvPicPr>
          <p:cNvPr id="46085" name="Picture 5"/>
          <p:cNvPicPr>
            <a:picLocks noChangeAspect="1" noChangeArrowheads="1"/>
          </p:cNvPicPr>
          <p:nvPr/>
        </p:nvPicPr>
        <p:blipFill>
          <a:blip r:embed="rId5" cstate="print"/>
          <a:srcRect/>
          <a:stretch>
            <a:fillRect/>
          </a:stretch>
        </p:blipFill>
        <p:spPr bwMode="auto">
          <a:xfrm rot="-5400000">
            <a:off x="4190206" y="2350294"/>
            <a:ext cx="2205038" cy="3600450"/>
          </a:xfrm>
          <a:prstGeom prst="rect">
            <a:avLst/>
          </a:prstGeom>
          <a:noFill/>
          <a:ln w="9525">
            <a:noFill/>
            <a:miter lim="800000"/>
            <a:headEnd/>
            <a:tailEnd/>
          </a:ln>
        </p:spPr>
      </p:pic>
      <p:sp>
        <p:nvSpPr>
          <p:cNvPr id="46086" name="Rectangle 6"/>
          <p:cNvSpPr>
            <a:spLocks noGrp="1" noChangeArrowheads="1"/>
          </p:cNvSpPr>
          <p:nvPr>
            <p:ph type="title"/>
          </p:nvPr>
        </p:nvSpPr>
        <p:spPr>
          <a:xfrm>
            <a:off x="457200" y="44450"/>
            <a:ext cx="8229600" cy="1143000"/>
          </a:xfrm>
          <a:noFill/>
        </p:spPr>
        <p:txBody>
          <a:bodyPr/>
          <a:lstStyle/>
          <a:p>
            <a:pPr algn="l"/>
            <a:r>
              <a:rPr lang="lv-LV" sz="2800" smtClean="0">
                <a:latin typeface="Arial" charset="0"/>
                <a:cs typeface="Arial" charset="0"/>
              </a:rPr>
              <a:t>Solexa sekvenēšanas tehnoloģija</a:t>
            </a:r>
          </a:p>
        </p:txBody>
      </p:sp>
      <p:sp>
        <p:nvSpPr>
          <p:cNvPr id="46087" name="Text Box 7"/>
          <p:cNvSpPr txBox="1">
            <a:spLocks noChangeArrowheads="1"/>
          </p:cNvSpPr>
          <p:nvPr/>
        </p:nvSpPr>
        <p:spPr bwMode="auto">
          <a:xfrm>
            <a:off x="827088" y="1376363"/>
            <a:ext cx="2089150" cy="396875"/>
          </a:xfrm>
          <a:prstGeom prst="rect">
            <a:avLst/>
          </a:prstGeom>
          <a:noFill/>
          <a:ln w="9525">
            <a:noFill/>
            <a:miter lim="800000"/>
            <a:headEnd/>
            <a:tailEnd/>
          </a:ln>
        </p:spPr>
        <p:txBody>
          <a:bodyPr>
            <a:spAutoFit/>
          </a:bodyPr>
          <a:lstStyle/>
          <a:p>
            <a:pPr>
              <a:spcBef>
                <a:spcPct val="50000"/>
              </a:spcBef>
            </a:pPr>
            <a:r>
              <a:rPr lang="lv-LV" sz="2000"/>
              <a:t>Sekvenēšana</a:t>
            </a: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p:cNvPicPr>
            <a:picLocks noChangeAspect="1" noChangeArrowheads="1"/>
          </p:cNvPicPr>
          <p:nvPr/>
        </p:nvPicPr>
        <p:blipFill>
          <a:blip r:embed="rId2" cstate="print"/>
          <a:srcRect t="9531" b="30753"/>
          <a:stretch>
            <a:fillRect/>
          </a:stretch>
        </p:blipFill>
        <p:spPr bwMode="auto">
          <a:xfrm>
            <a:off x="4572000" y="2852738"/>
            <a:ext cx="3589338" cy="3600450"/>
          </a:xfrm>
          <a:prstGeom prst="rect">
            <a:avLst/>
          </a:prstGeom>
          <a:noFill/>
          <a:ln w="9525">
            <a:noFill/>
            <a:miter lim="800000"/>
            <a:headEnd/>
            <a:tailEnd/>
          </a:ln>
        </p:spPr>
      </p:pic>
      <p:sp>
        <p:nvSpPr>
          <p:cNvPr id="47107" name="Text Box 3"/>
          <p:cNvSpPr txBox="1">
            <a:spLocks noChangeArrowheads="1"/>
          </p:cNvSpPr>
          <p:nvPr/>
        </p:nvSpPr>
        <p:spPr bwMode="auto">
          <a:xfrm>
            <a:off x="611188" y="1773238"/>
            <a:ext cx="7921625" cy="1025525"/>
          </a:xfrm>
          <a:prstGeom prst="rect">
            <a:avLst/>
          </a:prstGeom>
          <a:noFill/>
          <a:ln w="9525">
            <a:noFill/>
            <a:miter lim="800000"/>
            <a:headEnd/>
            <a:tailEnd/>
          </a:ln>
        </p:spPr>
        <p:txBody>
          <a:bodyPr>
            <a:spAutoFit/>
          </a:bodyPr>
          <a:lstStyle/>
          <a:p>
            <a:pPr>
              <a:spcBef>
                <a:spcPct val="40000"/>
              </a:spcBef>
            </a:pPr>
            <a:r>
              <a:rPr lang="lv-LV" sz="1800"/>
              <a:t>Cikli tiek atkārtoti, kamēr iegūta pilna fragmenta sekvence. Ar šo metodi var nolasīt 26-50 bāzes. </a:t>
            </a:r>
          </a:p>
          <a:p>
            <a:pPr>
              <a:spcBef>
                <a:spcPct val="40000"/>
              </a:spcBef>
            </a:pPr>
            <a:r>
              <a:rPr lang="lv-LV" sz="1800"/>
              <a:t>Dati tiek apstrādāti datorā un iegūta pilna parauga sekvence.</a:t>
            </a:r>
          </a:p>
        </p:txBody>
      </p:sp>
      <p:pic>
        <p:nvPicPr>
          <p:cNvPr id="47108" name="Picture 4"/>
          <p:cNvPicPr>
            <a:picLocks noChangeAspect="1" noChangeArrowheads="1"/>
          </p:cNvPicPr>
          <p:nvPr/>
        </p:nvPicPr>
        <p:blipFill>
          <a:blip r:embed="rId3" cstate="print"/>
          <a:srcRect/>
          <a:stretch>
            <a:fillRect/>
          </a:stretch>
        </p:blipFill>
        <p:spPr bwMode="auto">
          <a:xfrm>
            <a:off x="1403350" y="2997200"/>
            <a:ext cx="2441575" cy="3517900"/>
          </a:xfrm>
          <a:prstGeom prst="rect">
            <a:avLst/>
          </a:prstGeom>
          <a:noFill/>
          <a:ln w="9525">
            <a:noFill/>
            <a:miter lim="800000"/>
            <a:headEnd/>
            <a:tailEnd/>
          </a:ln>
        </p:spPr>
      </p:pic>
      <p:sp>
        <p:nvSpPr>
          <p:cNvPr id="47109" name="Rectangle 5"/>
          <p:cNvSpPr>
            <a:spLocks noGrp="1" noChangeArrowheads="1"/>
          </p:cNvSpPr>
          <p:nvPr>
            <p:ph type="title"/>
          </p:nvPr>
        </p:nvSpPr>
        <p:spPr>
          <a:xfrm>
            <a:off x="457200" y="44450"/>
            <a:ext cx="8229600" cy="1143000"/>
          </a:xfrm>
          <a:noFill/>
        </p:spPr>
        <p:txBody>
          <a:bodyPr/>
          <a:lstStyle/>
          <a:p>
            <a:pPr algn="l"/>
            <a:r>
              <a:rPr lang="lv-LV" sz="2800" smtClean="0">
                <a:latin typeface="Arial" charset="0"/>
                <a:cs typeface="Arial" charset="0"/>
              </a:rPr>
              <a:t>Solexa sekvenēšanas tehnoloģija</a:t>
            </a:r>
          </a:p>
        </p:txBody>
      </p:sp>
      <p:sp>
        <p:nvSpPr>
          <p:cNvPr id="47110" name="Text Box 6"/>
          <p:cNvSpPr txBox="1">
            <a:spLocks noChangeArrowheads="1"/>
          </p:cNvSpPr>
          <p:nvPr/>
        </p:nvSpPr>
        <p:spPr bwMode="auto">
          <a:xfrm>
            <a:off x="827088" y="1196975"/>
            <a:ext cx="2089150" cy="396875"/>
          </a:xfrm>
          <a:prstGeom prst="rect">
            <a:avLst/>
          </a:prstGeom>
          <a:noFill/>
          <a:ln w="9525">
            <a:noFill/>
            <a:miter lim="800000"/>
            <a:headEnd/>
            <a:tailEnd/>
          </a:ln>
        </p:spPr>
        <p:txBody>
          <a:bodyPr>
            <a:spAutoFit/>
          </a:bodyPr>
          <a:lstStyle/>
          <a:p>
            <a:pPr>
              <a:spcBef>
                <a:spcPct val="50000"/>
              </a:spcBef>
            </a:pPr>
            <a:r>
              <a:rPr lang="lv-LV" sz="2000"/>
              <a:t>Sekvenēšana</a:t>
            </a: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ChangeArrowheads="1"/>
          </p:cNvSpPr>
          <p:nvPr/>
        </p:nvSpPr>
        <p:spPr bwMode="auto">
          <a:xfrm>
            <a:off x="457200" y="44450"/>
            <a:ext cx="8229600" cy="1143000"/>
          </a:xfrm>
          <a:prstGeom prst="rect">
            <a:avLst/>
          </a:prstGeom>
          <a:noFill/>
          <a:ln w="9525">
            <a:noFill/>
            <a:miter lim="800000"/>
            <a:headEnd/>
            <a:tailEnd/>
          </a:ln>
        </p:spPr>
        <p:txBody>
          <a:bodyPr anchor="ctr"/>
          <a:lstStyle/>
          <a:p>
            <a:pPr eaLnBrk="0" hangingPunct="0"/>
            <a:r>
              <a:rPr lang="lv-LV" sz="2800">
                <a:cs typeface="Arial" charset="0"/>
              </a:rPr>
              <a:t>Solexa sekvenēšanas tehnoloģija</a:t>
            </a:r>
          </a:p>
        </p:txBody>
      </p:sp>
      <p:sp>
        <p:nvSpPr>
          <p:cNvPr id="48131" name="Text Box 3"/>
          <p:cNvSpPr txBox="1">
            <a:spLocks noChangeArrowheads="1"/>
          </p:cNvSpPr>
          <p:nvPr/>
        </p:nvSpPr>
        <p:spPr bwMode="auto">
          <a:xfrm>
            <a:off x="827088" y="1376363"/>
            <a:ext cx="2089150" cy="396875"/>
          </a:xfrm>
          <a:prstGeom prst="rect">
            <a:avLst/>
          </a:prstGeom>
          <a:noFill/>
          <a:ln w="9525">
            <a:noFill/>
            <a:miter lim="800000"/>
            <a:headEnd/>
            <a:tailEnd/>
          </a:ln>
        </p:spPr>
        <p:txBody>
          <a:bodyPr>
            <a:spAutoFit/>
          </a:bodyPr>
          <a:lstStyle/>
          <a:p>
            <a:pPr>
              <a:spcBef>
                <a:spcPct val="50000"/>
              </a:spcBef>
            </a:pPr>
            <a:r>
              <a:rPr lang="lv-LV" sz="2000"/>
              <a:t>Sekvenēšana</a:t>
            </a:r>
          </a:p>
        </p:txBody>
      </p:sp>
      <p:pic>
        <p:nvPicPr>
          <p:cNvPr id="48132" name="Picture 4">
            <a:hlinkClick r:id="rId2" action="ppaction://hlinkfile"/>
          </p:cNvPr>
          <p:cNvPicPr>
            <a:picLocks noChangeAspect="1" noChangeArrowheads="1"/>
          </p:cNvPicPr>
          <p:nvPr/>
        </p:nvPicPr>
        <p:blipFill>
          <a:blip r:embed="rId3" cstate="print"/>
          <a:srcRect/>
          <a:stretch>
            <a:fillRect/>
          </a:stretch>
        </p:blipFill>
        <p:spPr bwMode="auto">
          <a:xfrm>
            <a:off x="684213" y="2060575"/>
            <a:ext cx="3810000" cy="3314700"/>
          </a:xfrm>
          <a:prstGeom prst="rect">
            <a:avLst/>
          </a:prstGeom>
          <a:noFill/>
          <a:ln w="9525">
            <a:noFill/>
            <a:miter lim="800000"/>
            <a:headEnd/>
            <a:tailEnd/>
          </a:ln>
        </p:spPr>
      </p:pic>
      <p:pic>
        <p:nvPicPr>
          <p:cNvPr id="48133" name="Picture 5"/>
          <p:cNvPicPr>
            <a:picLocks noChangeAspect="1" noChangeArrowheads="1"/>
          </p:cNvPicPr>
          <p:nvPr/>
        </p:nvPicPr>
        <p:blipFill>
          <a:blip r:embed="rId4" cstate="print"/>
          <a:srcRect/>
          <a:stretch>
            <a:fillRect/>
          </a:stretch>
        </p:blipFill>
        <p:spPr bwMode="auto">
          <a:xfrm>
            <a:off x="5435600" y="2566988"/>
            <a:ext cx="2743200" cy="1905000"/>
          </a:xfrm>
          <a:prstGeom prst="rect">
            <a:avLst/>
          </a:prstGeom>
          <a:noFill/>
          <a:ln w="9525">
            <a:noFill/>
            <a:miter lim="800000"/>
            <a:headEnd/>
            <a:tailEnd/>
          </a:ln>
        </p:spPr>
      </p:pic>
      <p:sp>
        <p:nvSpPr>
          <p:cNvPr id="48134" name="Text Box 6"/>
          <p:cNvSpPr txBox="1">
            <a:spLocks noChangeArrowheads="1"/>
          </p:cNvSpPr>
          <p:nvPr/>
        </p:nvSpPr>
        <p:spPr bwMode="auto">
          <a:xfrm>
            <a:off x="5351463" y="4443413"/>
            <a:ext cx="2951162" cy="641350"/>
          </a:xfrm>
          <a:prstGeom prst="rect">
            <a:avLst/>
          </a:prstGeom>
          <a:noFill/>
          <a:ln w="9525">
            <a:noFill/>
            <a:miter lim="800000"/>
            <a:headEnd/>
            <a:tailEnd/>
          </a:ln>
        </p:spPr>
        <p:txBody>
          <a:bodyPr>
            <a:spAutoFit/>
          </a:bodyPr>
          <a:lstStyle/>
          <a:p>
            <a:pPr algn="ctr">
              <a:spcBef>
                <a:spcPct val="50000"/>
              </a:spcBef>
            </a:pPr>
            <a:r>
              <a:rPr lang="lv-LV" sz="1800"/>
              <a:t>Digitālās kameras detektēta fluorescence.</a:t>
            </a:r>
            <a:endParaRPr lang="en-US" sz="1800"/>
          </a:p>
        </p:txBody>
      </p:sp>
      <p:sp>
        <p:nvSpPr>
          <p:cNvPr id="48135" name="Text Box 7"/>
          <p:cNvSpPr txBox="1">
            <a:spLocks noChangeArrowheads="1"/>
          </p:cNvSpPr>
          <p:nvPr/>
        </p:nvSpPr>
        <p:spPr bwMode="auto">
          <a:xfrm>
            <a:off x="1370013" y="5376863"/>
            <a:ext cx="2449512" cy="641350"/>
          </a:xfrm>
          <a:prstGeom prst="rect">
            <a:avLst/>
          </a:prstGeom>
          <a:noFill/>
          <a:ln w="9525">
            <a:noFill/>
            <a:miter lim="800000"/>
            <a:headEnd/>
            <a:tailEnd/>
          </a:ln>
        </p:spPr>
        <p:txBody>
          <a:bodyPr>
            <a:spAutoFit/>
          </a:bodyPr>
          <a:lstStyle/>
          <a:p>
            <a:pPr algn="ctr">
              <a:spcBef>
                <a:spcPct val="50000"/>
              </a:spcBef>
            </a:pPr>
            <a:r>
              <a:rPr lang="lv-LV" sz="1800"/>
              <a:t>Illumina sekvenātors Solexa tehnoloģijai</a:t>
            </a:r>
            <a:endParaRPr lang="en-US" sz="180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3"/>
          <p:cNvSpPr>
            <a:spLocks noGrp="1"/>
          </p:cNvSpPr>
          <p:nvPr>
            <p:ph type="body" idx="1"/>
          </p:nvPr>
        </p:nvSpPr>
        <p:spPr>
          <a:xfrm>
            <a:off x="457200" y="2071688"/>
            <a:ext cx="8229600" cy="4500562"/>
          </a:xfrm>
        </p:spPr>
        <p:txBody>
          <a:bodyPr/>
          <a:lstStyle/>
          <a:p>
            <a:pPr marL="0" indent="0">
              <a:buFont typeface="Arial" charset="0"/>
              <a:buNone/>
              <a:defRPr/>
            </a:pPr>
            <a:r>
              <a:rPr lang="lv-LV" sz="2400" dirty="0" smtClean="0">
                <a:latin typeface="Arial" pitchFamily="34" charset="0"/>
                <a:cs typeface="Arial" pitchFamily="34" charset="0"/>
              </a:rPr>
              <a:t>Ķīmiskās degradācijas metodes pamatā ir 5’ galā iezīmēta DNS fragmenta ķīmiska bāzes specifiska šķelšanas reakcija.</a:t>
            </a:r>
          </a:p>
          <a:p>
            <a:pPr marL="0" indent="0">
              <a:buFont typeface="Arial" charset="0"/>
              <a:buNone/>
              <a:defRPr/>
            </a:pPr>
            <a:endParaRPr lang="lv-LV" sz="2400" dirty="0" smtClean="0">
              <a:latin typeface="Arial" pitchFamily="34" charset="0"/>
              <a:cs typeface="Arial" pitchFamily="34" charset="0"/>
            </a:endParaRPr>
          </a:p>
          <a:p>
            <a:pPr marL="266700" indent="-266700">
              <a:lnSpc>
                <a:spcPct val="90000"/>
              </a:lnSpc>
              <a:buFont typeface="Arial" charset="0"/>
              <a:buNone/>
              <a:defRPr/>
            </a:pPr>
            <a:r>
              <a:rPr lang="lv-LV" sz="2400" dirty="0" smtClean="0">
                <a:latin typeface="Arial" pitchFamily="34" charset="0"/>
                <a:cs typeface="Arial" pitchFamily="34" charset="0"/>
              </a:rPr>
              <a:t>Sekvences garums – 200 – 300b (</a:t>
            </a:r>
            <a:r>
              <a:rPr lang="lv-LV" sz="2400" dirty="0" err="1" smtClean="0">
                <a:latin typeface="Arial" pitchFamily="34" charset="0"/>
                <a:cs typeface="Arial" pitchFamily="34" charset="0"/>
              </a:rPr>
              <a:t>max</a:t>
            </a:r>
            <a:r>
              <a:rPr lang="lv-LV" sz="2400" dirty="0" smtClean="0">
                <a:latin typeface="Arial" pitchFamily="34" charset="0"/>
                <a:cs typeface="Arial" pitchFamily="34" charset="0"/>
              </a:rPr>
              <a:t> 500b)	</a:t>
            </a:r>
          </a:p>
          <a:p>
            <a:pPr marL="266700" indent="-266700">
              <a:lnSpc>
                <a:spcPct val="90000"/>
              </a:lnSpc>
              <a:buFont typeface="Arial" charset="0"/>
              <a:buNone/>
              <a:defRPr/>
            </a:pPr>
            <a:r>
              <a:rPr lang="lv-LV" sz="2400" dirty="0" smtClean="0">
                <a:latin typeface="Arial" pitchFamily="34" charset="0"/>
                <a:cs typeface="Arial" pitchFamily="34" charset="0"/>
              </a:rPr>
              <a:t>Kvalitāte - &gt;99%</a:t>
            </a:r>
          </a:p>
          <a:p>
            <a:pPr marL="0" indent="0">
              <a:buFont typeface="Arial" charset="0"/>
              <a:buNone/>
              <a:defRPr/>
            </a:pPr>
            <a:endParaRPr lang="lv-LV" sz="2400" dirty="0" smtClean="0">
              <a:latin typeface="Arial" pitchFamily="34" charset="0"/>
              <a:cs typeface="Arial" pitchFamily="34" charset="0"/>
            </a:endParaRPr>
          </a:p>
          <a:p>
            <a:pPr marL="0" indent="0">
              <a:buFont typeface="Arial" charset="0"/>
              <a:buNone/>
              <a:defRPr/>
            </a:pPr>
            <a:endParaRPr lang="lv-LV" sz="2400" dirty="0" smtClean="0">
              <a:latin typeface="Arial" pitchFamily="34" charset="0"/>
              <a:cs typeface="Arial" pitchFamily="34" charset="0"/>
            </a:endParaRPr>
          </a:p>
          <a:p>
            <a:pPr marL="0" indent="0">
              <a:buFont typeface="Arial" charset="0"/>
              <a:buNone/>
              <a:defRPr/>
            </a:pPr>
            <a:r>
              <a:rPr lang="lv-LV" sz="2000" dirty="0" smtClean="0">
                <a:latin typeface="Arial" pitchFamily="34" charset="0"/>
                <a:cs typeface="Arial" pitchFamily="34" charset="0"/>
              </a:rPr>
              <a:t>Izmanto elektroforēzi.</a:t>
            </a:r>
          </a:p>
        </p:txBody>
      </p:sp>
      <p:sp>
        <p:nvSpPr>
          <p:cNvPr id="10243" name="Title 1"/>
          <p:cNvSpPr>
            <a:spLocks/>
          </p:cNvSpPr>
          <p:nvPr/>
        </p:nvSpPr>
        <p:spPr bwMode="auto">
          <a:xfrm>
            <a:off x="457200" y="0"/>
            <a:ext cx="8229600" cy="1143000"/>
          </a:xfrm>
          <a:prstGeom prst="rect">
            <a:avLst/>
          </a:prstGeom>
          <a:noFill/>
          <a:ln w="9525">
            <a:noFill/>
            <a:miter lim="800000"/>
            <a:headEnd/>
            <a:tailEnd/>
          </a:ln>
        </p:spPr>
        <p:txBody>
          <a:bodyPr anchor="ctr"/>
          <a:lstStyle/>
          <a:p>
            <a:r>
              <a:rPr lang="lv-LV" sz="3200"/>
              <a:t>Ķīmiskās degradācijas metode</a:t>
            </a: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p:cNvSpPr>
          <p:nvPr>
            <p:ph type="title"/>
          </p:nvPr>
        </p:nvSpPr>
        <p:spPr>
          <a:xfrm>
            <a:off x="457200" y="44450"/>
            <a:ext cx="8229600" cy="1143000"/>
          </a:xfrm>
        </p:spPr>
        <p:txBody>
          <a:bodyPr/>
          <a:lstStyle/>
          <a:p>
            <a:pPr algn="l"/>
            <a:r>
              <a:rPr lang="lv-LV" sz="3200" smtClean="0">
                <a:latin typeface="Arial" charset="0"/>
                <a:cs typeface="Arial" charset="0"/>
              </a:rPr>
              <a:t>SOliD sekvenēšanas tehnoloģija</a:t>
            </a:r>
            <a:endParaRPr lang="en-US" sz="3200" smtClean="0">
              <a:latin typeface="Arial" charset="0"/>
              <a:cs typeface="Arial" charset="0"/>
            </a:endParaRPr>
          </a:p>
        </p:txBody>
      </p:sp>
      <p:sp>
        <p:nvSpPr>
          <p:cNvPr id="49155" name="Text Box 3"/>
          <p:cNvSpPr txBox="1">
            <a:spLocks noChangeArrowheads="1"/>
          </p:cNvSpPr>
          <p:nvPr/>
        </p:nvSpPr>
        <p:spPr bwMode="auto">
          <a:xfrm>
            <a:off x="684213" y="1412875"/>
            <a:ext cx="7704137" cy="366713"/>
          </a:xfrm>
          <a:prstGeom prst="rect">
            <a:avLst/>
          </a:prstGeom>
          <a:noFill/>
          <a:ln w="9525">
            <a:noFill/>
            <a:miter lim="800000"/>
            <a:headEnd/>
            <a:tailEnd/>
          </a:ln>
        </p:spPr>
        <p:txBody>
          <a:bodyPr>
            <a:spAutoFit/>
          </a:bodyPr>
          <a:lstStyle/>
          <a:p>
            <a:pPr>
              <a:spcBef>
                <a:spcPct val="50000"/>
              </a:spcBef>
            </a:pPr>
            <a:endParaRPr lang="en-US" sz="1800"/>
          </a:p>
        </p:txBody>
      </p:sp>
      <p:sp>
        <p:nvSpPr>
          <p:cNvPr id="49156" name="Text Box 4"/>
          <p:cNvSpPr txBox="1">
            <a:spLocks noChangeArrowheads="1"/>
          </p:cNvSpPr>
          <p:nvPr/>
        </p:nvSpPr>
        <p:spPr bwMode="auto">
          <a:xfrm>
            <a:off x="466725" y="1484313"/>
            <a:ext cx="8281988" cy="5229225"/>
          </a:xfrm>
          <a:prstGeom prst="rect">
            <a:avLst/>
          </a:prstGeom>
          <a:noFill/>
          <a:ln w="9525">
            <a:noFill/>
            <a:miter lim="800000"/>
            <a:headEnd/>
            <a:tailEnd/>
          </a:ln>
        </p:spPr>
        <p:txBody>
          <a:bodyPr>
            <a:spAutoFit/>
          </a:bodyPr>
          <a:lstStyle/>
          <a:p>
            <a:pPr marL="266700" indent="-266700">
              <a:spcBef>
                <a:spcPct val="50000"/>
              </a:spcBef>
            </a:pPr>
            <a:r>
              <a:rPr lang="lv-LV" sz="2000"/>
              <a:t>SOLiD tehnoloģijas pamats ir sekvenēšana ligējot.</a:t>
            </a:r>
          </a:p>
          <a:p>
            <a:pPr marL="266700" indent="-266700">
              <a:spcBef>
                <a:spcPct val="50000"/>
              </a:spcBef>
            </a:pPr>
            <a:endParaRPr lang="lv-LV" sz="2000"/>
          </a:p>
          <a:p>
            <a:pPr marL="266700" indent="-266700"/>
            <a:r>
              <a:rPr lang="lv-LV" sz="2000"/>
              <a:t>Sekvenēšanas apjomi – 60 - 100Gb ~6 dienās </a:t>
            </a:r>
          </a:p>
          <a:p>
            <a:pPr marL="266700" indent="-266700"/>
            <a:r>
              <a:rPr lang="lv-LV" sz="2000"/>
              <a:t>Sekvences garums – 35b</a:t>
            </a:r>
          </a:p>
          <a:p>
            <a:pPr marL="266700" indent="-266700"/>
            <a:r>
              <a:rPr lang="lv-LV" sz="2000"/>
              <a:t>Kvalitāte – 99,94%    </a:t>
            </a:r>
            <a:r>
              <a:rPr lang="lv-LV" sz="2000" u="sng"/>
              <a:t>Augsta precizitāte</a:t>
            </a:r>
            <a:endParaRPr lang="lv-LV" sz="2000"/>
          </a:p>
          <a:p>
            <a:pPr marL="266700" indent="-266700"/>
            <a:endParaRPr lang="lv-LV" sz="2000"/>
          </a:p>
          <a:p>
            <a:pPr marL="266700" indent="-266700">
              <a:spcBef>
                <a:spcPct val="50000"/>
              </a:spcBef>
            </a:pPr>
            <a:r>
              <a:rPr lang="lv-LV" sz="2000"/>
              <a:t>Pielietojums:</a:t>
            </a:r>
          </a:p>
          <a:p>
            <a:pPr marL="266700" indent="-266700">
              <a:spcBef>
                <a:spcPct val="50000"/>
              </a:spcBef>
              <a:buFont typeface="Wingdings" pitchFamily="2" charset="2"/>
              <a:buChar char="§"/>
            </a:pPr>
            <a:r>
              <a:rPr lang="lv-LV" sz="2000"/>
              <a:t>Pārsekvenēšana,</a:t>
            </a:r>
          </a:p>
          <a:p>
            <a:pPr marL="266700" indent="-266700">
              <a:spcBef>
                <a:spcPct val="50000"/>
              </a:spcBef>
              <a:buFont typeface="Wingdings" pitchFamily="2" charset="2"/>
              <a:buChar char="§"/>
            </a:pPr>
            <a:r>
              <a:rPr lang="lv-LV" sz="2000"/>
              <a:t>Gēnu ekspresijas pētījumi,</a:t>
            </a:r>
          </a:p>
          <a:p>
            <a:pPr marL="266700" indent="-266700">
              <a:spcBef>
                <a:spcPct val="50000"/>
              </a:spcBef>
              <a:buFont typeface="Wingdings" pitchFamily="2" charset="2"/>
              <a:buChar char="§"/>
            </a:pPr>
            <a:r>
              <a:rPr lang="lv-LV" sz="2000"/>
              <a:t>MikroRNS aklāšana,</a:t>
            </a:r>
          </a:p>
          <a:p>
            <a:pPr marL="266700" indent="-266700">
              <a:spcBef>
                <a:spcPct val="50000"/>
              </a:spcBef>
              <a:buFont typeface="Wingdings" pitchFamily="2" charset="2"/>
              <a:buChar char="§"/>
            </a:pPr>
            <a:r>
              <a:rPr lang="lv-LV" sz="2000"/>
              <a:t>Hromatīna imunoprecipitācija,</a:t>
            </a:r>
          </a:p>
          <a:p>
            <a:pPr marL="266700" indent="-266700">
              <a:spcBef>
                <a:spcPct val="50000"/>
              </a:spcBef>
              <a:buFont typeface="Wingdings" pitchFamily="2" charset="2"/>
              <a:buChar char="§"/>
            </a:pPr>
            <a:r>
              <a:rPr lang="lv-LV" sz="2000"/>
              <a:t>Pilna genoma sekvenēšana. </a:t>
            </a:r>
          </a:p>
          <a:p>
            <a:pPr marL="266700" indent="-266700">
              <a:spcBef>
                <a:spcPct val="50000"/>
              </a:spcBef>
              <a:buFont typeface="Wingdings" pitchFamily="2" charset="2"/>
              <a:buChar char="§"/>
            </a:pPr>
            <a:r>
              <a:rPr lang="lv-LV" sz="1800" i="1"/>
              <a:t>De novo</a:t>
            </a:r>
            <a:r>
              <a:rPr lang="lv-LV" sz="1800"/>
              <a:t> sekvenēšana.</a:t>
            </a:r>
            <a:endParaRPr lang="en-US" sz="1800"/>
          </a:p>
        </p:txBody>
      </p:sp>
      <p:pic>
        <p:nvPicPr>
          <p:cNvPr id="49157" name="Picture 5"/>
          <p:cNvPicPr>
            <a:picLocks noChangeAspect="1" noChangeArrowheads="1"/>
          </p:cNvPicPr>
          <p:nvPr/>
        </p:nvPicPr>
        <p:blipFill>
          <a:blip r:embed="rId2" cstate="print"/>
          <a:srcRect/>
          <a:stretch>
            <a:fillRect/>
          </a:stretch>
        </p:blipFill>
        <p:spPr bwMode="auto">
          <a:xfrm>
            <a:off x="6804025" y="115888"/>
            <a:ext cx="2193925" cy="6111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p:cNvPicPr>
            <a:picLocks noGrp="1" noChangeAspect="1" noChangeArrowheads="1"/>
          </p:cNvPicPr>
          <p:nvPr>
            <p:ph sz="quarter" idx="4"/>
          </p:nvPr>
        </p:nvPicPr>
        <p:blipFill>
          <a:blip r:embed="rId3" cstate="print"/>
          <a:srcRect/>
          <a:stretch>
            <a:fillRect/>
          </a:stretch>
        </p:blipFill>
        <p:spPr>
          <a:xfrm>
            <a:off x="5194300" y="5160963"/>
            <a:ext cx="3722688" cy="1055687"/>
          </a:xfrm>
          <a:noFill/>
        </p:spPr>
      </p:pic>
      <p:pic>
        <p:nvPicPr>
          <p:cNvPr id="50179" name="Picture 3"/>
          <p:cNvPicPr>
            <a:picLocks noGrp="1" noChangeAspect="1" noChangeArrowheads="1"/>
          </p:cNvPicPr>
          <p:nvPr>
            <p:ph sz="quarter" idx="1"/>
          </p:nvPr>
        </p:nvPicPr>
        <p:blipFill>
          <a:blip r:embed="rId4" cstate="print"/>
          <a:srcRect/>
          <a:stretch>
            <a:fillRect/>
          </a:stretch>
        </p:blipFill>
        <p:spPr>
          <a:xfrm>
            <a:off x="5637213" y="3433763"/>
            <a:ext cx="2568575" cy="441325"/>
          </a:xfrm>
          <a:noFill/>
        </p:spPr>
      </p:pic>
      <p:pic>
        <p:nvPicPr>
          <p:cNvPr id="50180" name="Picture 4"/>
          <p:cNvPicPr>
            <a:picLocks noGrp="1" noChangeAspect="1" noChangeArrowheads="1"/>
          </p:cNvPicPr>
          <p:nvPr>
            <p:ph sz="quarter" idx="2"/>
          </p:nvPr>
        </p:nvPicPr>
        <p:blipFill>
          <a:blip r:embed="rId5" cstate="print"/>
          <a:srcRect/>
          <a:stretch>
            <a:fillRect/>
          </a:stretch>
        </p:blipFill>
        <p:spPr>
          <a:xfrm>
            <a:off x="6049963" y="2568575"/>
            <a:ext cx="1690687" cy="425450"/>
          </a:xfrm>
          <a:noFill/>
        </p:spPr>
      </p:pic>
      <p:pic>
        <p:nvPicPr>
          <p:cNvPr id="50181" name="Picture 5"/>
          <p:cNvPicPr>
            <a:picLocks noGrp="1" noChangeAspect="1" noChangeArrowheads="1"/>
          </p:cNvPicPr>
          <p:nvPr>
            <p:ph sz="quarter" idx="3"/>
          </p:nvPr>
        </p:nvPicPr>
        <p:blipFill>
          <a:blip r:embed="rId6" cstate="print"/>
          <a:srcRect/>
          <a:stretch>
            <a:fillRect/>
          </a:stretch>
        </p:blipFill>
        <p:spPr>
          <a:xfrm>
            <a:off x="6024563" y="4081463"/>
            <a:ext cx="1728787" cy="1333500"/>
          </a:xfrm>
          <a:noFill/>
        </p:spPr>
      </p:pic>
      <p:sp>
        <p:nvSpPr>
          <p:cNvPr id="50182" name="Rectangle 6"/>
          <p:cNvSpPr>
            <a:spLocks noChangeArrowheads="1"/>
          </p:cNvSpPr>
          <p:nvPr/>
        </p:nvSpPr>
        <p:spPr bwMode="auto">
          <a:xfrm>
            <a:off x="468313" y="800100"/>
            <a:ext cx="4286250" cy="396875"/>
          </a:xfrm>
          <a:prstGeom prst="rect">
            <a:avLst/>
          </a:prstGeom>
          <a:noFill/>
          <a:ln w="9525">
            <a:noFill/>
            <a:miter lim="800000"/>
            <a:headEnd/>
            <a:tailEnd/>
          </a:ln>
        </p:spPr>
        <p:txBody>
          <a:bodyPr>
            <a:spAutoFit/>
          </a:bodyPr>
          <a:lstStyle/>
          <a:p>
            <a:pPr>
              <a:spcBef>
                <a:spcPct val="50000"/>
              </a:spcBef>
            </a:pPr>
            <a:r>
              <a:rPr lang="lv-LV" sz="2000"/>
              <a:t>Paraugu sagatavošana</a:t>
            </a:r>
            <a:endParaRPr lang="en-US" sz="2000"/>
          </a:p>
        </p:txBody>
      </p:sp>
      <p:sp>
        <p:nvSpPr>
          <p:cNvPr id="50183" name="Text Box 7"/>
          <p:cNvSpPr txBox="1">
            <a:spLocks noChangeArrowheads="1"/>
          </p:cNvSpPr>
          <p:nvPr/>
        </p:nvSpPr>
        <p:spPr bwMode="auto">
          <a:xfrm>
            <a:off x="938213" y="1319213"/>
            <a:ext cx="2952750" cy="530225"/>
          </a:xfrm>
          <a:prstGeom prst="rect">
            <a:avLst/>
          </a:prstGeom>
          <a:noFill/>
          <a:ln w="9525">
            <a:noFill/>
            <a:miter lim="800000"/>
            <a:headEnd/>
            <a:tailEnd/>
          </a:ln>
        </p:spPr>
        <p:txBody>
          <a:bodyPr>
            <a:spAutoFit/>
          </a:bodyPr>
          <a:lstStyle/>
          <a:p>
            <a:pPr algn="ctr">
              <a:lnSpc>
                <a:spcPct val="80000"/>
              </a:lnSpc>
              <a:spcBef>
                <a:spcPct val="50000"/>
              </a:spcBef>
            </a:pPr>
            <a:r>
              <a:rPr lang="lv-LV" sz="1800"/>
              <a:t>A. Fragmentu bibliotēka </a:t>
            </a:r>
            <a:r>
              <a:rPr lang="lv-LV" sz="1600" i="1"/>
              <a:t>(Fragment library)</a:t>
            </a:r>
            <a:r>
              <a:rPr lang="lv-LV" sz="1800"/>
              <a:t> </a:t>
            </a:r>
            <a:endParaRPr lang="en-US" sz="1800"/>
          </a:p>
        </p:txBody>
      </p:sp>
      <p:sp>
        <p:nvSpPr>
          <p:cNvPr id="50184" name="Text Box 8"/>
          <p:cNvSpPr txBox="1">
            <a:spLocks noChangeArrowheads="1"/>
          </p:cNvSpPr>
          <p:nvPr/>
        </p:nvSpPr>
        <p:spPr bwMode="auto">
          <a:xfrm>
            <a:off x="4833938" y="1374775"/>
            <a:ext cx="4122737" cy="474663"/>
          </a:xfrm>
          <a:prstGeom prst="rect">
            <a:avLst/>
          </a:prstGeom>
          <a:noFill/>
          <a:ln w="9525">
            <a:noFill/>
            <a:miter lim="800000"/>
            <a:headEnd/>
            <a:tailEnd/>
          </a:ln>
        </p:spPr>
        <p:txBody>
          <a:bodyPr>
            <a:spAutoFit/>
          </a:bodyPr>
          <a:lstStyle/>
          <a:p>
            <a:pPr algn="ctr">
              <a:lnSpc>
                <a:spcPct val="50000"/>
              </a:lnSpc>
              <a:spcBef>
                <a:spcPct val="50000"/>
              </a:spcBef>
            </a:pPr>
            <a:r>
              <a:rPr lang="lv-LV" sz="1800"/>
              <a:t>B. Radniecīgo fragmentu bibliotēka</a:t>
            </a:r>
          </a:p>
          <a:p>
            <a:pPr algn="ctr">
              <a:lnSpc>
                <a:spcPct val="50000"/>
              </a:lnSpc>
              <a:spcBef>
                <a:spcPct val="50000"/>
              </a:spcBef>
            </a:pPr>
            <a:r>
              <a:rPr lang="lv-LV" sz="1600"/>
              <a:t>(</a:t>
            </a:r>
            <a:r>
              <a:rPr lang="lv-LV" sz="1600" i="1"/>
              <a:t>Mate paired  library</a:t>
            </a:r>
            <a:r>
              <a:rPr lang="lv-LV" sz="1600"/>
              <a:t>)</a:t>
            </a:r>
            <a:endParaRPr lang="en-US" sz="1600"/>
          </a:p>
        </p:txBody>
      </p:sp>
      <p:sp>
        <p:nvSpPr>
          <p:cNvPr id="50185" name="Text Box 9"/>
          <p:cNvSpPr txBox="1">
            <a:spLocks noChangeArrowheads="1"/>
          </p:cNvSpPr>
          <p:nvPr/>
        </p:nvSpPr>
        <p:spPr bwMode="auto">
          <a:xfrm>
            <a:off x="611188" y="6181725"/>
            <a:ext cx="3600450" cy="611188"/>
          </a:xfrm>
          <a:prstGeom prst="rect">
            <a:avLst/>
          </a:prstGeom>
          <a:noFill/>
          <a:ln w="9525">
            <a:noFill/>
            <a:miter lim="800000"/>
            <a:headEnd/>
            <a:tailEnd/>
          </a:ln>
        </p:spPr>
        <p:txBody>
          <a:bodyPr>
            <a:spAutoFit/>
          </a:bodyPr>
          <a:lstStyle/>
          <a:p>
            <a:pPr algn="ctr">
              <a:spcBef>
                <a:spcPct val="50000"/>
              </a:spcBef>
            </a:pPr>
            <a:r>
              <a:rPr lang="lv-LV" sz="1800"/>
              <a:t>Izmanto pārsekvenēšanai </a:t>
            </a:r>
            <a:r>
              <a:rPr lang="lv-LV" sz="1600"/>
              <a:t>(</a:t>
            </a:r>
            <a:r>
              <a:rPr lang="lv-LV" sz="1600" i="1"/>
              <a:t>directed resequencing</a:t>
            </a:r>
            <a:r>
              <a:rPr lang="lv-LV" sz="1600"/>
              <a:t>)</a:t>
            </a:r>
            <a:endParaRPr lang="en-US" sz="1600"/>
          </a:p>
        </p:txBody>
      </p:sp>
      <p:sp>
        <p:nvSpPr>
          <p:cNvPr id="50186" name="Text Box 10"/>
          <p:cNvSpPr txBox="1">
            <a:spLocks noChangeArrowheads="1"/>
          </p:cNvSpPr>
          <p:nvPr/>
        </p:nvSpPr>
        <p:spPr bwMode="auto">
          <a:xfrm>
            <a:off x="4932363" y="6165850"/>
            <a:ext cx="4248150" cy="366713"/>
          </a:xfrm>
          <a:prstGeom prst="rect">
            <a:avLst/>
          </a:prstGeom>
          <a:noFill/>
          <a:ln w="9525">
            <a:noFill/>
            <a:miter lim="800000"/>
            <a:headEnd/>
            <a:tailEnd/>
          </a:ln>
        </p:spPr>
        <p:txBody>
          <a:bodyPr>
            <a:spAutoFit/>
          </a:bodyPr>
          <a:lstStyle/>
          <a:p>
            <a:pPr algn="ctr"/>
            <a:r>
              <a:rPr lang="lv-LV" sz="1800"/>
              <a:t>Izmanto pilna genoma sekvenēšanai</a:t>
            </a:r>
          </a:p>
        </p:txBody>
      </p:sp>
      <p:pic>
        <p:nvPicPr>
          <p:cNvPr id="50187" name="Picture 11"/>
          <p:cNvPicPr>
            <a:picLocks noChangeAspect="1" noChangeArrowheads="1"/>
          </p:cNvPicPr>
          <p:nvPr/>
        </p:nvPicPr>
        <p:blipFill>
          <a:blip r:embed="rId7" cstate="print"/>
          <a:srcRect/>
          <a:stretch>
            <a:fillRect/>
          </a:stretch>
        </p:blipFill>
        <p:spPr bwMode="auto">
          <a:xfrm>
            <a:off x="1187450" y="1849438"/>
            <a:ext cx="2305050" cy="474662"/>
          </a:xfrm>
          <a:prstGeom prst="rect">
            <a:avLst/>
          </a:prstGeom>
          <a:noFill/>
          <a:ln w="9525">
            <a:noFill/>
            <a:miter lim="800000"/>
            <a:headEnd/>
            <a:tailEnd/>
          </a:ln>
        </p:spPr>
      </p:pic>
      <p:pic>
        <p:nvPicPr>
          <p:cNvPr id="50188" name="Picture 12"/>
          <p:cNvPicPr>
            <a:picLocks noChangeAspect="1" noChangeArrowheads="1"/>
          </p:cNvPicPr>
          <p:nvPr/>
        </p:nvPicPr>
        <p:blipFill>
          <a:blip r:embed="rId8" cstate="print"/>
          <a:srcRect/>
          <a:stretch>
            <a:fillRect/>
          </a:stretch>
        </p:blipFill>
        <p:spPr bwMode="auto">
          <a:xfrm>
            <a:off x="5219700" y="1835150"/>
            <a:ext cx="3313113" cy="590550"/>
          </a:xfrm>
          <a:prstGeom prst="rect">
            <a:avLst/>
          </a:prstGeom>
          <a:noFill/>
          <a:ln w="9525">
            <a:noFill/>
            <a:miter lim="800000"/>
            <a:headEnd/>
            <a:tailEnd/>
          </a:ln>
        </p:spPr>
      </p:pic>
      <p:sp>
        <p:nvSpPr>
          <p:cNvPr id="50189" name="Line 13"/>
          <p:cNvSpPr>
            <a:spLocks noChangeShapeType="1"/>
          </p:cNvSpPr>
          <p:nvPr/>
        </p:nvSpPr>
        <p:spPr bwMode="auto">
          <a:xfrm>
            <a:off x="6877050" y="2281238"/>
            <a:ext cx="0" cy="287337"/>
          </a:xfrm>
          <a:prstGeom prst="line">
            <a:avLst/>
          </a:prstGeom>
          <a:noFill/>
          <a:ln w="9525">
            <a:solidFill>
              <a:schemeClr val="tx1"/>
            </a:solidFill>
            <a:round/>
            <a:headEnd/>
            <a:tailEnd type="triangle" w="med" len="med"/>
          </a:ln>
        </p:spPr>
        <p:txBody>
          <a:bodyPr/>
          <a:lstStyle/>
          <a:p>
            <a:endParaRPr lang="lv-LV"/>
          </a:p>
        </p:txBody>
      </p:sp>
      <p:sp>
        <p:nvSpPr>
          <p:cNvPr id="50190" name="Line 14"/>
          <p:cNvSpPr>
            <a:spLocks noChangeShapeType="1"/>
          </p:cNvSpPr>
          <p:nvPr/>
        </p:nvSpPr>
        <p:spPr bwMode="auto">
          <a:xfrm>
            <a:off x="6877050" y="3937000"/>
            <a:ext cx="0" cy="287338"/>
          </a:xfrm>
          <a:prstGeom prst="line">
            <a:avLst/>
          </a:prstGeom>
          <a:noFill/>
          <a:ln w="9525">
            <a:solidFill>
              <a:schemeClr val="tx1"/>
            </a:solidFill>
            <a:round/>
            <a:headEnd/>
            <a:tailEnd type="triangle" w="med" len="med"/>
          </a:ln>
        </p:spPr>
        <p:txBody>
          <a:bodyPr/>
          <a:lstStyle/>
          <a:p>
            <a:endParaRPr lang="lv-LV"/>
          </a:p>
        </p:txBody>
      </p:sp>
      <p:sp>
        <p:nvSpPr>
          <p:cNvPr id="50191" name="Line 15"/>
          <p:cNvSpPr>
            <a:spLocks noChangeShapeType="1"/>
          </p:cNvSpPr>
          <p:nvPr/>
        </p:nvSpPr>
        <p:spPr bwMode="auto">
          <a:xfrm>
            <a:off x="6877050" y="2997200"/>
            <a:ext cx="0" cy="287338"/>
          </a:xfrm>
          <a:prstGeom prst="line">
            <a:avLst/>
          </a:prstGeom>
          <a:noFill/>
          <a:ln w="9525">
            <a:solidFill>
              <a:schemeClr val="tx1"/>
            </a:solidFill>
            <a:round/>
            <a:headEnd/>
            <a:tailEnd type="triangle" w="med" len="med"/>
          </a:ln>
        </p:spPr>
        <p:txBody>
          <a:bodyPr/>
          <a:lstStyle/>
          <a:p>
            <a:endParaRPr lang="lv-LV"/>
          </a:p>
        </p:txBody>
      </p:sp>
      <p:sp>
        <p:nvSpPr>
          <p:cNvPr id="50192" name="Text Box 16"/>
          <p:cNvSpPr txBox="1">
            <a:spLocks noChangeArrowheads="1"/>
          </p:cNvSpPr>
          <p:nvPr/>
        </p:nvSpPr>
        <p:spPr bwMode="auto">
          <a:xfrm>
            <a:off x="7813675" y="4251325"/>
            <a:ext cx="935038" cy="304800"/>
          </a:xfrm>
          <a:prstGeom prst="rect">
            <a:avLst/>
          </a:prstGeom>
          <a:noFill/>
          <a:ln w="9525">
            <a:noFill/>
            <a:miter lim="800000"/>
            <a:headEnd/>
            <a:tailEnd/>
          </a:ln>
        </p:spPr>
        <p:txBody>
          <a:bodyPr>
            <a:spAutoFit/>
          </a:bodyPr>
          <a:lstStyle/>
          <a:p>
            <a:pPr>
              <a:spcBef>
                <a:spcPct val="50000"/>
              </a:spcBef>
            </a:pPr>
            <a:r>
              <a:rPr lang="lv-LV" sz="1400" b="1" i="1">
                <a:solidFill>
                  <a:srgbClr val="5F5F5F"/>
                </a:solidFill>
              </a:rPr>
              <a:t>EcoP</a:t>
            </a:r>
            <a:r>
              <a:rPr lang="lv-LV" sz="1400" b="1">
                <a:solidFill>
                  <a:srgbClr val="5F5F5F"/>
                </a:solidFill>
              </a:rPr>
              <a:t>15I</a:t>
            </a:r>
            <a:endParaRPr lang="en-US" sz="1400" b="1">
              <a:solidFill>
                <a:srgbClr val="5F5F5F"/>
              </a:solidFill>
            </a:endParaRPr>
          </a:p>
        </p:txBody>
      </p:sp>
      <p:sp>
        <p:nvSpPr>
          <p:cNvPr id="50193" name="Line 17"/>
          <p:cNvSpPr>
            <a:spLocks noChangeShapeType="1"/>
          </p:cNvSpPr>
          <p:nvPr/>
        </p:nvSpPr>
        <p:spPr bwMode="auto">
          <a:xfrm>
            <a:off x="2339975" y="2568575"/>
            <a:ext cx="0" cy="2665413"/>
          </a:xfrm>
          <a:prstGeom prst="line">
            <a:avLst/>
          </a:prstGeom>
          <a:noFill/>
          <a:ln w="9525">
            <a:solidFill>
              <a:schemeClr val="tx1"/>
            </a:solidFill>
            <a:round/>
            <a:headEnd/>
            <a:tailEnd type="triangle" w="med" len="med"/>
          </a:ln>
        </p:spPr>
        <p:txBody>
          <a:bodyPr/>
          <a:lstStyle/>
          <a:p>
            <a:endParaRPr lang="lv-LV"/>
          </a:p>
        </p:txBody>
      </p:sp>
      <p:sp>
        <p:nvSpPr>
          <p:cNvPr id="50194" name="Line 18"/>
          <p:cNvSpPr>
            <a:spLocks noChangeShapeType="1"/>
          </p:cNvSpPr>
          <p:nvPr/>
        </p:nvSpPr>
        <p:spPr bwMode="auto">
          <a:xfrm>
            <a:off x="6889750" y="5373688"/>
            <a:ext cx="0" cy="287337"/>
          </a:xfrm>
          <a:prstGeom prst="line">
            <a:avLst/>
          </a:prstGeom>
          <a:noFill/>
          <a:ln w="9525">
            <a:solidFill>
              <a:schemeClr val="tx1"/>
            </a:solidFill>
            <a:round/>
            <a:headEnd/>
            <a:tailEnd type="triangle" w="med" len="med"/>
          </a:ln>
        </p:spPr>
        <p:txBody>
          <a:bodyPr/>
          <a:lstStyle/>
          <a:p>
            <a:endParaRPr lang="lv-LV"/>
          </a:p>
        </p:txBody>
      </p:sp>
      <p:pic>
        <p:nvPicPr>
          <p:cNvPr id="50195" name="Picture 19"/>
          <p:cNvPicPr>
            <a:picLocks noChangeAspect="1" noChangeArrowheads="1"/>
          </p:cNvPicPr>
          <p:nvPr/>
        </p:nvPicPr>
        <p:blipFill>
          <a:blip r:embed="rId9" cstate="print"/>
          <a:srcRect/>
          <a:stretch>
            <a:fillRect/>
          </a:stretch>
        </p:blipFill>
        <p:spPr bwMode="auto">
          <a:xfrm>
            <a:off x="323850" y="5292725"/>
            <a:ext cx="4383088" cy="838200"/>
          </a:xfrm>
          <a:prstGeom prst="rect">
            <a:avLst/>
          </a:prstGeom>
          <a:noFill/>
          <a:ln w="9525">
            <a:noFill/>
            <a:miter lim="800000"/>
            <a:headEnd/>
            <a:tailEnd/>
          </a:ln>
        </p:spPr>
      </p:pic>
      <p:sp>
        <p:nvSpPr>
          <p:cNvPr id="50196" name="Text Box 20"/>
          <p:cNvSpPr txBox="1">
            <a:spLocks noChangeArrowheads="1"/>
          </p:cNvSpPr>
          <p:nvPr/>
        </p:nvSpPr>
        <p:spPr bwMode="auto">
          <a:xfrm>
            <a:off x="5292725" y="2674938"/>
            <a:ext cx="649288" cy="336550"/>
          </a:xfrm>
          <a:prstGeom prst="rect">
            <a:avLst/>
          </a:prstGeom>
          <a:noFill/>
          <a:ln w="9525">
            <a:noFill/>
            <a:miter lim="800000"/>
            <a:headEnd/>
            <a:tailEnd/>
          </a:ln>
        </p:spPr>
        <p:txBody>
          <a:bodyPr>
            <a:spAutoFit/>
          </a:bodyPr>
          <a:lstStyle/>
          <a:p>
            <a:pPr>
              <a:spcBef>
                <a:spcPct val="50000"/>
              </a:spcBef>
            </a:pPr>
            <a:r>
              <a:rPr lang="lv-LV" sz="1600" b="1">
                <a:solidFill>
                  <a:srgbClr val="5F5F5F"/>
                </a:solidFill>
              </a:rPr>
              <a:t>2kb</a:t>
            </a:r>
            <a:endParaRPr lang="en-US" sz="1600" b="1">
              <a:solidFill>
                <a:srgbClr val="5F5F5F"/>
              </a:solidFill>
            </a:endParaRPr>
          </a:p>
        </p:txBody>
      </p:sp>
      <p:sp>
        <p:nvSpPr>
          <p:cNvPr id="50197" name="Rectangle 21"/>
          <p:cNvSpPr>
            <a:spLocks noGrp="1" noChangeArrowheads="1"/>
          </p:cNvSpPr>
          <p:nvPr>
            <p:ph type="title" sz="quarter"/>
          </p:nvPr>
        </p:nvSpPr>
        <p:spPr>
          <a:xfrm>
            <a:off x="457200" y="-161925"/>
            <a:ext cx="8229600" cy="1143000"/>
          </a:xfrm>
          <a:noFill/>
        </p:spPr>
        <p:txBody>
          <a:bodyPr/>
          <a:lstStyle/>
          <a:p>
            <a:pPr algn="l"/>
            <a:r>
              <a:rPr lang="lv-LV" sz="2800" smtClean="0">
                <a:latin typeface="Arial" charset="0"/>
                <a:cs typeface="Arial" charset="0"/>
              </a:rPr>
              <a:t>SOliD sekvenēšanas tehnoloģija</a:t>
            </a:r>
            <a:endParaRPr lang="en-US" sz="2800" smtClean="0">
              <a:latin typeface="Arial" charset="0"/>
              <a:cs typeface="Arial" charset="0"/>
            </a:endParaRPr>
          </a:p>
        </p:txBody>
      </p:sp>
      <p:sp>
        <p:nvSpPr>
          <p:cNvPr id="50198" name="Text Box 22"/>
          <p:cNvSpPr txBox="1">
            <a:spLocks noChangeArrowheads="1"/>
          </p:cNvSpPr>
          <p:nvPr/>
        </p:nvSpPr>
        <p:spPr bwMode="auto">
          <a:xfrm>
            <a:off x="493713" y="1281113"/>
            <a:ext cx="431800" cy="366712"/>
          </a:xfrm>
          <a:prstGeom prst="rect">
            <a:avLst/>
          </a:prstGeom>
          <a:noFill/>
          <a:ln w="9525">
            <a:noFill/>
            <a:miter lim="800000"/>
            <a:headEnd/>
            <a:tailEnd/>
          </a:ln>
        </p:spPr>
        <p:txBody>
          <a:bodyPr>
            <a:spAutoFit/>
          </a:bodyPr>
          <a:lstStyle/>
          <a:p>
            <a:pPr>
              <a:spcBef>
                <a:spcPct val="50000"/>
              </a:spcBef>
            </a:pPr>
            <a:r>
              <a:rPr lang="lv-LV" sz="1800"/>
              <a:t>1.</a:t>
            </a:r>
            <a:endParaRPr lang="en-US" sz="1800"/>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p:cNvPicPr>
            <a:picLocks noGrp="1" noChangeAspect="1" noChangeArrowheads="1"/>
          </p:cNvPicPr>
          <p:nvPr>
            <p:ph sz="half" idx="1"/>
          </p:nvPr>
        </p:nvPicPr>
        <p:blipFill>
          <a:blip r:embed="rId2" cstate="print"/>
          <a:srcRect/>
          <a:stretch>
            <a:fillRect/>
          </a:stretch>
        </p:blipFill>
        <p:spPr>
          <a:xfrm>
            <a:off x="1908175" y="5661025"/>
            <a:ext cx="5976938" cy="800100"/>
          </a:xfrm>
          <a:noFill/>
        </p:spPr>
      </p:pic>
      <p:pic>
        <p:nvPicPr>
          <p:cNvPr id="51203" name="Picture 3"/>
          <p:cNvPicPr>
            <a:picLocks noGrp="1" noChangeAspect="1" noChangeArrowheads="1"/>
          </p:cNvPicPr>
          <p:nvPr>
            <p:ph sz="quarter" idx="2"/>
          </p:nvPr>
        </p:nvPicPr>
        <p:blipFill>
          <a:blip r:embed="rId3" cstate="print"/>
          <a:srcRect/>
          <a:stretch>
            <a:fillRect/>
          </a:stretch>
        </p:blipFill>
        <p:spPr>
          <a:xfrm>
            <a:off x="2119313" y="4525963"/>
            <a:ext cx="5688012" cy="777875"/>
          </a:xfrm>
          <a:noFill/>
        </p:spPr>
      </p:pic>
      <p:sp>
        <p:nvSpPr>
          <p:cNvPr id="51204" name="Text Box 4"/>
          <p:cNvSpPr txBox="1">
            <a:spLocks noChangeArrowheads="1"/>
          </p:cNvSpPr>
          <p:nvPr/>
        </p:nvSpPr>
        <p:spPr bwMode="auto">
          <a:xfrm>
            <a:off x="468313" y="2125663"/>
            <a:ext cx="6480175" cy="366712"/>
          </a:xfrm>
          <a:prstGeom prst="rect">
            <a:avLst/>
          </a:prstGeom>
          <a:noFill/>
          <a:ln w="9525">
            <a:noFill/>
            <a:miter lim="800000"/>
            <a:headEnd/>
            <a:tailEnd/>
          </a:ln>
        </p:spPr>
        <p:txBody>
          <a:bodyPr>
            <a:spAutoFit/>
          </a:bodyPr>
          <a:lstStyle/>
          <a:p>
            <a:pPr>
              <a:spcBef>
                <a:spcPct val="50000"/>
              </a:spcBef>
            </a:pPr>
            <a:r>
              <a:rPr lang="lv-LV" sz="1800"/>
              <a:t>2. Fragmentu galos tiek ligēti adapteri P1 un P2.</a:t>
            </a:r>
            <a:endParaRPr lang="en-US" sz="1800"/>
          </a:p>
        </p:txBody>
      </p:sp>
      <p:sp>
        <p:nvSpPr>
          <p:cNvPr id="51205" name="Text Box 5"/>
          <p:cNvSpPr txBox="1">
            <a:spLocks noChangeArrowheads="1"/>
          </p:cNvSpPr>
          <p:nvPr/>
        </p:nvSpPr>
        <p:spPr bwMode="auto">
          <a:xfrm>
            <a:off x="1652588" y="4749800"/>
            <a:ext cx="576262" cy="336550"/>
          </a:xfrm>
          <a:prstGeom prst="rect">
            <a:avLst/>
          </a:prstGeom>
          <a:noFill/>
          <a:ln w="9525">
            <a:noFill/>
            <a:miter lim="800000"/>
            <a:headEnd/>
            <a:tailEnd/>
          </a:ln>
        </p:spPr>
        <p:txBody>
          <a:bodyPr>
            <a:spAutoFit/>
          </a:bodyPr>
          <a:lstStyle/>
          <a:p>
            <a:pPr>
              <a:spcBef>
                <a:spcPct val="50000"/>
              </a:spcBef>
            </a:pPr>
            <a:r>
              <a:rPr lang="lv-LV" sz="1600" b="1"/>
              <a:t>A.</a:t>
            </a:r>
            <a:endParaRPr lang="en-US" sz="1600" b="1"/>
          </a:p>
        </p:txBody>
      </p:sp>
      <p:sp>
        <p:nvSpPr>
          <p:cNvPr id="51206" name="Text Box 6"/>
          <p:cNvSpPr txBox="1">
            <a:spLocks noChangeArrowheads="1"/>
          </p:cNvSpPr>
          <p:nvPr/>
        </p:nvSpPr>
        <p:spPr bwMode="auto">
          <a:xfrm>
            <a:off x="1619250" y="5876925"/>
            <a:ext cx="431800" cy="336550"/>
          </a:xfrm>
          <a:prstGeom prst="rect">
            <a:avLst/>
          </a:prstGeom>
          <a:noFill/>
          <a:ln w="9525">
            <a:noFill/>
            <a:miter lim="800000"/>
            <a:headEnd/>
            <a:tailEnd/>
          </a:ln>
        </p:spPr>
        <p:txBody>
          <a:bodyPr>
            <a:spAutoFit/>
          </a:bodyPr>
          <a:lstStyle/>
          <a:p>
            <a:pPr>
              <a:spcBef>
                <a:spcPct val="50000"/>
              </a:spcBef>
            </a:pPr>
            <a:r>
              <a:rPr lang="lv-LV" sz="1600" b="1"/>
              <a:t>B.</a:t>
            </a:r>
            <a:endParaRPr lang="en-US" sz="1600" b="1"/>
          </a:p>
        </p:txBody>
      </p:sp>
      <p:sp>
        <p:nvSpPr>
          <p:cNvPr id="51207" name="Rectangle 7"/>
          <p:cNvSpPr>
            <a:spLocks noGrp="1" noChangeArrowheads="1"/>
          </p:cNvSpPr>
          <p:nvPr>
            <p:ph type="title"/>
          </p:nvPr>
        </p:nvSpPr>
        <p:spPr>
          <a:xfrm>
            <a:off x="468313" y="44450"/>
            <a:ext cx="8229600" cy="1143000"/>
          </a:xfrm>
          <a:noFill/>
        </p:spPr>
        <p:txBody>
          <a:bodyPr/>
          <a:lstStyle/>
          <a:p>
            <a:pPr algn="l"/>
            <a:r>
              <a:rPr lang="lv-LV" sz="2800" smtClean="0">
                <a:latin typeface="Arial" charset="0"/>
                <a:cs typeface="Arial" charset="0"/>
              </a:rPr>
              <a:t>SOliD sekvenēšanas tehnoloģija</a:t>
            </a:r>
            <a:endParaRPr lang="en-US" sz="2800" smtClean="0">
              <a:latin typeface="Arial" charset="0"/>
              <a:cs typeface="Arial" charset="0"/>
            </a:endParaRPr>
          </a:p>
        </p:txBody>
      </p:sp>
      <p:sp>
        <p:nvSpPr>
          <p:cNvPr id="51208" name="Rectangle 8"/>
          <p:cNvSpPr>
            <a:spLocks noChangeArrowheads="1"/>
          </p:cNvSpPr>
          <p:nvPr/>
        </p:nvSpPr>
        <p:spPr bwMode="auto">
          <a:xfrm>
            <a:off x="468313" y="1376363"/>
            <a:ext cx="4286250" cy="396875"/>
          </a:xfrm>
          <a:prstGeom prst="rect">
            <a:avLst/>
          </a:prstGeom>
          <a:noFill/>
          <a:ln w="9525">
            <a:noFill/>
            <a:miter lim="800000"/>
            <a:headEnd/>
            <a:tailEnd/>
          </a:ln>
        </p:spPr>
        <p:txBody>
          <a:bodyPr>
            <a:spAutoFit/>
          </a:bodyPr>
          <a:lstStyle/>
          <a:p>
            <a:pPr>
              <a:spcBef>
                <a:spcPct val="50000"/>
              </a:spcBef>
            </a:pPr>
            <a:r>
              <a:rPr lang="lv-LV" sz="2000"/>
              <a:t>Paraugu sagatavošana</a:t>
            </a:r>
            <a:endParaRPr lang="en-US" sz="2000"/>
          </a:p>
        </p:txBody>
      </p:sp>
      <p:grpSp>
        <p:nvGrpSpPr>
          <p:cNvPr id="51209" name="Group 9"/>
          <p:cNvGrpSpPr>
            <a:grpSpLocks/>
          </p:cNvGrpSpPr>
          <p:nvPr/>
        </p:nvGrpSpPr>
        <p:grpSpPr bwMode="auto">
          <a:xfrm>
            <a:off x="2051050" y="2773363"/>
            <a:ext cx="2016125" cy="727075"/>
            <a:chOff x="1292" y="1661"/>
            <a:chExt cx="1270" cy="458"/>
          </a:xfrm>
        </p:grpSpPr>
        <p:sp>
          <p:nvSpPr>
            <p:cNvPr id="51217" name="Rectangle 10"/>
            <p:cNvSpPr>
              <a:spLocks noChangeArrowheads="1"/>
            </p:cNvSpPr>
            <p:nvPr/>
          </p:nvSpPr>
          <p:spPr bwMode="auto">
            <a:xfrm>
              <a:off x="1564" y="1888"/>
              <a:ext cx="862" cy="91"/>
            </a:xfrm>
            <a:prstGeom prst="rect">
              <a:avLst/>
            </a:prstGeom>
            <a:solidFill>
              <a:srgbClr val="FFCC00"/>
            </a:solidFill>
            <a:ln w="9525">
              <a:solidFill>
                <a:schemeClr val="tx1"/>
              </a:solidFill>
              <a:miter lim="800000"/>
              <a:headEnd/>
              <a:tailEnd/>
            </a:ln>
          </p:spPr>
          <p:txBody>
            <a:bodyPr wrap="none" anchor="ctr"/>
            <a:lstStyle/>
            <a:p>
              <a:endParaRPr lang="en-US"/>
            </a:p>
          </p:txBody>
        </p:sp>
        <p:sp>
          <p:nvSpPr>
            <p:cNvPr id="51218" name="Rectangle 11"/>
            <p:cNvSpPr>
              <a:spLocks noChangeArrowheads="1"/>
            </p:cNvSpPr>
            <p:nvPr/>
          </p:nvSpPr>
          <p:spPr bwMode="auto">
            <a:xfrm>
              <a:off x="1700" y="2024"/>
              <a:ext cx="862" cy="91"/>
            </a:xfrm>
            <a:prstGeom prst="rect">
              <a:avLst/>
            </a:prstGeom>
            <a:solidFill>
              <a:srgbClr val="FFCC00"/>
            </a:solidFill>
            <a:ln w="9525">
              <a:solidFill>
                <a:schemeClr val="tx1"/>
              </a:solidFill>
              <a:miter lim="800000"/>
              <a:headEnd/>
              <a:tailEnd/>
            </a:ln>
          </p:spPr>
          <p:txBody>
            <a:bodyPr wrap="none" anchor="ctr"/>
            <a:lstStyle/>
            <a:p>
              <a:endParaRPr lang="en-US"/>
            </a:p>
          </p:txBody>
        </p:sp>
        <p:sp>
          <p:nvSpPr>
            <p:cNvPr id="51219" name="Text Box 12"/>
            <p:cNvSpPr txBox="1">
              <a:spLocks noChangeArrowheads="1"/>
            </p:cNvSpPr>
            <p:nvPr/>
          </p:nvSpPr>
          <p:spPr bwMode="auto">
            <a:xfrm>
              <a:off x="1292" y="1888"/>
              <a:ext cx="318" cy="231"/>
            </a:xfrm>
            <a:prstGeom prst="rect">
              <a:avLst/>
            </a:prstGeom>
            <a:noFill/>
            <a:ln w="9525">
              <a:noFill/>
              <a:miter lim="800000"/>
              <a:headEnd/>
              <a:tailEnd/>
            </a:ln>
          </p:spPr>
          <p:txBody>
            <a:bodyPr>
              <a:spAutoFit/>
            </a:bodyPr>
            <a:lstStyle/>
            <a:p>
              <a:pPr>
                <a:spcBef>
                  <a:spcPct val="50000"/>
                </a:spcBef>
              </a:pPr>
              <a:r>
                <a:rPr lang="lv-LV" sz="1800"/>
                <a:t>5’</a:t>
              </a:r>
            </a:p>
          </p:txBody>
        </p:sp>
        <p:sp>
          <p:nvSpPr>
            <p:cNvPr id="51220" name="Text Box 13"/>
            <p:cNvSpPr txBox="1">
              <a:spLocks noChangeArrowheads="1"/>
            </p:cNvSpPr>
            <p:nvPr/>
          </p:nvSpPr>
          <p:spPr bwMode="auto">
            <a:xfrm>
              <a:off x="1882" y="1661"/>
              <a:ext cx="363" cy="231"/>
            </a:xfrm>
            <a:prstGeom prst="rect">
              <a:avLst/>
            </a:prstGeom>
            <a:noFill/>
            <a:ln w="9525">
              <a:noFill/>
              <a:miter lim="800000"/>
              <a:headEnd/>
              <a:tailEnd/>
            </a:ln>
          </p:spPr>
          <p:txBody>
            <a:bodyPr>
              <a:spAutoFit/>
            </a:bodyPr>
            <a:lstStyle/>
            <a:p>
              <a:pPr>
                <a:spcBef>
                  <a:spcPct val="50000"/>
                </a:spcBef>
              </a:pPr>
              <a:r>
                <a:rPr lang="lv-LV" sz="1800"/>
                <a:t>P1</a:t>
              </a:r>
            </a:p>
          </p:txBody>
        </p:sp>
      </p:grpSp>
      <p:grpSp>
        <p:nvGrpSpPr>
          <p:cNvPr id="51210" name="Group 14"/>
          <p:cNvGrpSpPr>
            <a:grpSpLocks/>
          </p:cNvGrpSpPr>
          <p:nvPr/>
        </p:nvGrpSpPr>
        <p:grpSpPr bwMode="auto">
          <a:xfrm>
            <a:off x="5219700" y="2773363"/>
            <a:ext cx="2089150" cy="720725"/>
            <a:chOff x="3288" y="1661"/>
            <a:chExt cx="1316" cy="454"/>
          </a:xfrm>
        </p:grpSpPr>
        <p:sp>
          <p:nvSpPr>
            <p:cNvPr id="51213" name="Rectangle 15"/>
            <p:cNvSpPr>
              <a:spLocks noChangeArrowheads="1"/>
            </p:cNvSpPr>
            <p:nvPr/>
          </p:nvSpPr>
          <p:spPr bwMode="auto">
            <a:xfrm>
              <a:off x="3288" y="1888"/>
              <a:ext cx="862" cy="91"/>
            </a:xfrm>
            <a:prstGeom prst="rect">
              <a:avLst/>
            </a:prstGeom>
            <a:solidFill>
              <a:srgbClr val="99FF33"/>
            </a:solidFill>
            <a:ln w="9525">
              <a:solidFill>
                <a:schemeClr val="tx1"/>
              </a:solidFill>
              <a:miter lim="800000"/>
              <a:headEnd/>
              <a:tailEnd/>
            </a:ln>
          </p:spPr>
          <p:txBody>
            <a:bodyPr wrap="none" anchor="ctr"/>
            <a:lstStyle/>
            <a:p>
              <a:endParaRPr lang="en-US"/>
            </a:p>
          </p:txBody>
        </p:sp>
        <p:sp>
          <p:nvSpPr>
            <p:cNvPr id="51214" name="Rectangle 16"/>
            <p:cNvSpPr>
              <a:spLocks noChangeArrowheads="1"/>
            </p:cNvSpPr>
            <p:nvPr/>
          </p:nvSpPr>
          <p:spPr bwMode="auto">
            <a:xfrm>
              <a:off x="3424" y="2024"/>
              <a:ext cx="862" cy="91"/>
            </a:xfrm>
            <a:prstGeom prst="rect">
              <a:avLst/>
            </a:prstGeom>
            <a:solidFill>
              <a:srgbClr val="99FF33"/>
            </a:solidFill>
            <a:ln w="9525">
              <a:solidFill>
                <a:schemeClr val="tx1"/>
              </a:solidFill>
              <a:miter lim="800000"/>
              <a:headEnd/>
              <a:tailEnd/>
            </a:ln>
          </p:spPr>
          <p:txBody>
            <a:bodyPr wrap="none" anchor="ctr"/>
            <a:lstStyle/>
            <a:p>
              <a:endParaRPr lang="en-US"/>
            </a:p>
          </p:txBody>
        </p:sp>
        <p:sp>
          <p:nvSpPr>
            <p:cNvPr id="51215" name="Text Box 17"/>
            <p:cNvSpPr txBox="1">
              <a:spLocks noChangeArrowheads="1"/>
            </p:cNvSpPr>
            <p:nvPr/>
          </p:nvSpPr>
          <p:spPr bwMode="auto">
            <a:xfrm>
              <a:off x="4286" y="1874"/>
              <a:ext cx="318" cy="231"/>
            </a:xfrm>
            <a:prstGeom prst="rect">
              <a:avLst/>
            </a:prstGeom>
            <a:noFill/>
            <a:ln w="9525">
              <a:noFill/>
              <a:miter lim="800000"/>
              <a:headEnd/>
              <a:tailEnd/>
            </a:ln>
          </p:spPr>
          <p:txBody>
            <a:bodyPr>
              <a:spAutoFit/>
            </a:bodyPr>
            <a:lstStyle/>
            <a:p>
              <a:pPr>
                <a:spcBef>
                  <a:spcPct val="50000"/>
                </a:spcBef>
              </a:pPr>
              <a:r>
                <a:rPr lang="lv-LV" sz="1800"/>
                <a:t>3’</a:t>
              </a:r>
            </a:p>
          </p:txBody>
        </p:sp>
        <p:sp>
          <p:nvSpPr>
            <p:cNvPr id="51216" name="Text Box 18"/>
            <p:cNvSpPr txBox="1">
              <a:spLocks noChangeArrowheads="1"/>
            </p:cNvSpPr>
            <p:nvPr/>
          </p:nvSpPr>
          <p:spPr bwMode="auto">
            <a:xfrm>
              <a:off x="3560" y="1661"/>
              <a:ext cx="363" cy="231"/>
            </a:xfrm>
            <a:prstGeom prst="rect">
              <a:avLst/>
            </a:prstGeom>
            <a:noFill/>
            <a:ln w="9525">
              <a:noFill/>
              <a:miter lim="800000"/>
              <a:headEnd/>
              <a:tailEnd/>
            </a:ln>
          </p:spPr>
          <p:txBody>
            <a:bodyPr>
              <a:spAutoFit/>
            </a:bodyPr>
            <a:lstStyle/>
            <a:p>
              <a:pPr>
                <a:spcBef>
                  <a:spcPct val="50000"/>
                </a:spcBef>
              </a:pPr>
              <a:r>
                <a:rPr lang="lv-LV" sz="1800"/>
                <a:t>P2</a:t>
              </a:r>
            </a:p>
          </p:txBody>
        </p:sp>
      </p:grpSp>
      <p:sp>
        <p:nvSpPr>
          <p:cNvPr id="51211" name="Line 19"/>
          <p:cNvSpPr>
            <a:spLocks noChangeShapeType="1"/>
          </p:cNvSpPr>
          <p:nvPr/>
        </p:nvSpPr>
        <p:spPr bwMode="auto">
          <a:xfrm flipH="1">
            <a:off x="2700338" y="3717925"/>
            <a:ext cx="576262" cy="647700"/>
          </a:xfrm>
          <a:prstGeom prst="line">
            <a:avLst/>
          </a:prstGeom>
          <a:noFill/>
          <a:ln w="9525">
            <a:solidFill>
              <a:schemeClr val="tx1"/>
            </a:solidFill>
            <a:round/>
            <a:headEnd/>
            <a:tailEnd type="triangle" w="med" len="med"/>
          </a:ln>
        </p:spPr>
        <p:txBody>
          <a:bodyPr/>
          <a:lstStyle/>
          <a:p>
            <a:endParaRPr lang="lv-LV"/>
          </a:p>
        </p:txBody>
      </p:sp>
      <p:sp>
        <p:nvSpPr>
          <p:cNvPr id="51212" name="Line 20"/>
          <p:cNvSpPr>
            <a:spLocks noChangeShapeType="1"/>
          </p:cNvSpPr>
          <p:nvPr/>
        </p:nvSpPr>
        <p:spPr bwMode="auto">
          <a:xfrm>
            <a:off x="6084888" y="3717925"/>
            <a:ext cx="576262" cy="647700"/>
          </a:xfrm>
          <a:prstGeom prst="line">
            <a:avLst/>
          </a:prstGeom>
          <a:noFill/>
          <a:ln w="9525">
            <a:solidFill>
              <a:schemeClr val="tx1"/>
            </a:solidFill>
            <a:round/>
            <a:headEnd/>
            <a:tailEnd type="triangle" w="med" len="med"/>
          </a:ln>
        </p:spPr>
        <p:txBody>
          <a:bodyPr/>
          <a:lstStyle/>
          <a:p>
            <a:endParaRPr lang="lv-LV"/>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p:cNvPicPr>
            <a:picLocks noGrp="1" noChangeAspect="1" noChangeArrowheads="1"/>
          </p:cNvPicPr>
          <p:nvPr>
            <p:ph sz="half" idx="1"/>
          </p:nvPr>
        </p:nvPicPr>
        <p:blipFill>
          <a:blip r:embed="rId3" cstate="print"/>
          <a:srcRect/>
          <a:stretch>
            <a:fillRect/>
          </a:stretch>
        </p:blipFill>
        <p:spPr>
          <a:xfrm>
            <a:off x="2195513" y="4884738"/>
            <a:ext cx="1544637" cy="1555750"/>
          </a:xfrm>
          <a:noFill/>
        </p:spPr>
      </p:pic>
      <p:pic>
        <p:nvPicPr>
          <p:cNvPr id="52227" name="Picture 3"/>
          <p:cNvPicPr>
            <a:picLocks noChangeAspect="1" noChangeArrowheads="1"/>
          </p:cNvPicPr>
          <p:nvPr/>
        </p:nvPicPr>
        <p:blipFill>
          <a:blip r:embed="rId3" cstate="print"/>
          <a:srcRect/>
          <a:stretch>
            <a:fillRect/>
          </a:stretch>
        </p:blipFill>
        <p:spPr bwMode="auto">
          <a:xfrm rot="10800000">
            <a:off x="3937000" y="4873625"/>
            <a:ext cx="1544638" cy="1555750"/>
          </a:xfrm>
          <a:prstGeom prst="rect">
            <a:avLst/>
          </a:prstGeom>
          <a:noFill/>
          <a:ln w="9525">
            <a:noFill/>
            <a:miter lim="800000"/>
            <a:headEnd/>
            <a:tailEnd/>
          </a:ln>
        </p:spPr>
      </p:pic>
      <p:pic>
        <p:nvPicPr>
          <p:cNvPr id="52228" name="Picture 4"/>
          <p:cNvPicPr>
            <a:picLocks noChangeAspect="1" noChangeArrowheads="1"/>
          </p:cNvPicPr>
          <p:nvPr/>
        </p:nvPicPr>
        <p:blipFill>
          <a:blip r:embed="rId3" cstate="print"/>
          <a:srcRect/>
          <a:stretch>
            <a:fillRect/>
          </a:stretch>
        </p:blipFill>
        <p:spPr bwMode="auto">
          <a:xfrm rot="-5400000">
            <a:off x="5758656" y="4817269"/>
            <a:ext cx="1544638" cy="1555750"/>
          </a:xfrm>
          <a:prstGeom prst="rect">
            <a:avLst/>
          </a:prstGeom>
          <a:noFill/>
          <a:ln w="9525">
            <a:noFill/>
            <a:miter lim="800000"/>
            <a:headEnd/>
            <a:tailEnd/>
          </a:ln>
        </p:spPr>
      </p:pic>
      <p:sp>
        <p:nvSpPr>
          <p:cNvPr id="52229" name="Text Box 5"/>
          <p:cNvSpPr txBox="1">
            <a:spLocks noChangeArrowheads="1"/>
          </p:cNvSpPr>
          <p:nvPr/>
        </p:nvSpPr>
        <p:spPr bwMode="auto">
          <a:xfrm>
            <a:off x="755650" y="1484313"/>
            <a:ext cx="7993063" cy="779462"/>
          </a:xfrm>
          <a:prstGeom prst="rect">
            <a:avLst/>
          </a:prstGeom>
          <a:noFill/>
          <a:ln w="9525">
            <a:noFill/>
            <a:miter lim="800000"/>
            <a:headEnd/>
            <a:tailEnd/>
          </a:ln>
        </p:spPr>
        <p:txBody>
          <a:bodyPr>
            <a:spAutoFit/>
          </a:bodyPr>
          <a:lstStyle/>
          <a:p>
            <a:pPr>
              <a:spcBef>
                <a:spcPct val="50000"/>
              </a:spcBef>
            </a:pPr>
            <a:r>
              <a:rPr lang="lv-LV" sz="1800"/>
              <a:t>3. Emulsijas PCR</a:t>
            </a:r>
          </a:p>
          <a:p>
            <a:pPr>
              <a:spcBef>
                <a:spcPct val="50000"/>
              </a:spcBef>
            </a:pPr>
            <a:r>
              <a:rPr lang="lv-LV" sz="1800"/>
              <a:t>[Reakcijas maisījumam papildus tiek pievienoti praimeri P1 un P2].</a:t>
            </a:r>
            <a:endParaRPr lang="en-US" sz="1800"/>
          </a:p>
        </p:txBody>
      </p:sp>
      <p:sp>
        <p:nvSpPr>
          <p:cNvPr id="52230" name="Rectangle 6"/>
          <p:cNvSpPr>
            <a:spLocks noGrp="1" noChangeArrowheads="1"/>
          </p:cNvSpPr>
          <p:nvPr>
            <p:ph type="title" sz="quarter"/>
          </p:nvPr>
        </p:nvSpPr>
        <p:spPr>
          <a:xfrm>
            <a:off x="457200" y="-26988"/>
            <a:ext cx="8229600" cy="1143001"/>
          </a:xfrm>
          <a:noFill/>
        </p:spPr>
        <p:txBody>
          <a:bodyPr/>
          <a:lstStyle/>
          <a:p>
            <a:pPr algn="l"/>
            <a:r>
              <a:rPr lang="lv-LV" sz="2800" smtClean="0">
                <a:latin typeface="Arial" charset="0"/>
                <a:cs typeface="Arial" charset="0"/>
              </a:rPr>
              <a:t>SOliD sekvenēšanas tehnoloģija</a:t>
            </a:r>
            <a:endParaRPr lang="en-US" sz="2800" smtClean="0">
              <a:latin typeface="Arial" charset="0"/>
              <a:cs typeface="Arial" charset="0"/>
            </a:endParaRPr>
          </a:p>
        </p:txBody>
      </p:sp>
      <p:sp>
        <p:nvSpPr>
          <p:cNvPr id="52231" name="Rectangle 7"/>
          <p:cNvSpPr>
            <a:spLocks noChangeArrowheads="1"/>
          </p:cNvSpPr>
          <p:nvPr/>
        </p:nvSpPr>
        <p:spPr bwMode="auto">
          <a:xfrm>
            <a:off x="468313" y="981075"/>
            <a:ext cx="4286250" cy="396875"/>
          </a:xfrm>
          <a:prstGeom prst="rect">
            <a:avLst/>
          </a:prstGeom>
          <a:noFill/>
          <a:ln w="9525">
            <a:noFill/>
            <a:miter lim="800000"/>
            <a:headEnd/>
            <a:tailEnd/>
          </a:ln>
        </p:spPr>
        <p:txBody>
          <a:bodyPr>
            <a:spAutoFit/>
          </a:bodyPr>
          <a:lstStyle/>
          <a:p>
            <a:pPr>
              <a:spcBef>
                <a:spcPct val="50000"/>
              </a:spcBef>
            </a:pPr>
            <a:r>
              <a:rPr lang="lv-LV" sz="2000"/>
              <a:t>Paraugu sagatavošana</a:t>
            </a:r>
            <a:endParaRPr lang="en-US" sz="2000"/>
          </a:p>
        </p:txBody>
      </p:sp>
      <p:sp>
        <p:nvSpPr>
          <p:cNvPr id="52232" name="Text Box 8"/>
          <p:cNvSpPr txBox="1">
            <a:spLocks noChangeArrowheads="1"/>
          </p:cNvSpPr>
          <p:nvPr/>
        </p:nvSpPr>
        <p:spPr bwMode="auto">
          <a:xfrm>
            <a:off x="39688" y="3943350"/>
            <a:ext cx="2879725" cy="1069975"/>
          </a:xfrm>
          <a:prstGeom prst="rect">
            <a:avLst/>
          </a:prstGeom>
          <a:noFill/>
          <a:ln w="9525">
            <a:noFill/>
            <a:miter lim="800000"/>
            <a:headEnd/>
            <a:tailEnd/>
          </a:ln>
        </p:spPr>
        <p:txBody>
          <a:bodyPr>
            <a:spAutoFit/>
          </a:bodyPr>
          <a:lstStyle/>
          <a:p>
            <a:pPr marL="266700" indent="-266700" algn="just">
              <a:spcBef>
                <a:spcPct val="50000"/>
              </a:spcBef>
            </a:pPr>
            <a:r>
              <a:rPr lang="lv-LV" sz="1600"/>
              <a:t>1) Adapters P1 (saistīts ar fragmentu) hibridizējas ar praimeri P1 (saistīts pie lodītes).</a:t>
            </a:r>
          </a:p>
        </p:txBody>
      </p:sp>
      <p:grpSp>
        <p:nvGrpSpPr>
          <p:cNvPr id="52233" name="Group 9"/>
          <p:cNvGrpSpPr>
            <a:grpSpLocks/>
          </p:cNvGrpSpPr>
          <p:nvPr/>
        </p:nvGrpSpPr>
        <p:grpSpPr bwMode="auto">
          <a:xfrm>
            <a:off x="34925" y="2554288"/>
            <a:ext cx="8993188" cy="1482725"/>
            <a:chOff x="22" y="2507"/>
            <a:chExt cx="5665" cy="934"/>
          </a:xfrm>
        </p:grpSpPr>
        <p:pic>
          <p:nvPicPr>
            <p:cNvPr id="52237" name="Picture 10"/>
            <p:cNvPicPr>
              <a:picLocks noChangeAspect="1" noChangeArrowheads="1"/>
            </p:cNvPicPr>
            <p:nvPr/>
          </p:nvPicPr>
          <p:blipFill>
            <a:blip r:embed="rId4" cstate="print"/>
            <a:srcRect/>
            <a:stretch>
              <a:fillRect/>
            </a:stretch>
          </p:blipFill>
          <p:spPr bwMode="auto">
            <a:xfrm>
              <a:off x="3969" y="2576"/>
              <a:ext cx="1633" cy="808"/>
            </a:xfrm>
            <a:prstGeom prst="rect">
              <a:avLst/>
            </a:prstGeom>
            <a:noFill/>
            <a:ln w="9525">
              <a:noFill/>
              <a:miter lim="800000"/>
              <a:headEnd/>
              <a:tailEnd/>
            </a:ln>
          </p:spPr>
        </p:pic>
        <p:pic>
          <p:nvPicPr>
            <p:cNvPr id="52238" name="Picture 11"/>
            <p:cNvPicPr>
              <a:picLocks noChangeAspect="1" noChangeArrowheads="1"/>
            </p:cNvPicPr>
            <p:nvPr/>
          </p:nvPicPr>
          <p:blipFill>
            <a:blip r:embed="rId5" cstate="print"/>
            <a:srcRect/>
            <a:stretch>
              <a:fillRect/>
            </a:stretch>
          </p:blipFill>
          <p:spPr bwMode="auto">
            <a:xfrm>
              <a:off x="1951" y="2596"/>
              <a:ext cx="1769" cy="839"/>
            </a:xfrm>
            <a:prstGeom prst="rect">
              <a:avLst/>
            </a:prstGeom>
            <a:noFill/>
            <a:ln w="9525">
              <a:noFill/>
              <a:miter lim="800000"/>
              <a:headEnd/>
              <a:tailEnd/>
            </a:ln>
          </p:spPr>
        </p:pic>
        <p:pic>
          <p:nvPicPr>
            <p:cNvPr id="52239" name="Picture 12"/>
            <p:cNvPicPr>
              <a:picLocks noChangeAspect="1" noChangeArrowheads="1"/>
            </p:cNvPicPr>
            <p:nvPr/>
          </p:nvPicPr>
          <p:blipFill>
            <a:blip r:embed="rId6" cstate="print"/>
            <a:srcRect/>
            <a:stretch>
              <a:fillRect/>
            </a:stretch>
          </p:blipFill>
          <p:spPr bwMode="auto">
            <a:xfrm>
              <a:off x="22" y="2597"/>
              <a:ext cx="1679" cy="844"/>
            </a:xfrm>
            <a:prstGeom prst="rect">
              <a:avLst/>
            </a:prstGeom>
            <a:noFill/>
            <a:ln w="9525">
              <a:noFill/>
              <a:miter lim="800000"/>
              <a:headEnd/>
              <a:tailEnd/>
            </a:ln>
          </p:spPr>
        </p:pic>
        <p:sp>
          <p:nvSpPr>
            <p:cNvPr id="52240" name="Line 13"/>
            <p:cNvSpPr>
              <a:spLocks noChangeShapeType="1"/>
            </p:cNvSpPr>
            <p:nvPr/>
          </p:nvSpPr>
          <p:spPr bwMode="auto">
            <a:xfrm>
              <a:off x="1717" y="3014"/>
              <a:ext cx="272" cy="0"/>
            </a:xfrm>
            <a:prstGeom prst="line">
              <a:avLst/>
            </a:prstGeom>
            <a:noFill/>
            <a:ln w="22225">
              <a:solidFill>
                <a:srgbClr val="333333"/>
              </a:solidFill>
              <a:round/>
              <a:headEnd/>
              <a:tailEnd type="triangle" w="med" len="med"/>
            </a:ln>
          </p:spPr>
          <p:txBody>
            <a:bodyPr/>
            <a:lstStyle/>
            <a:p>
              <a:endParaRPr lang="lv-LV"/>
            </a:p>
          </p:txBody>
        </p:sp>
        <p:sp>
          <p:nvSpPr>
            <p:cNvPr id="52241" name="Line 14"/>
            <p:cNvSpPr>
              <a:spLocks noChangeShapeType="1"/>
            </p:cNvSpPr>
            <p:nvPr/>
          </p:nvSpPr>
          <p:spPr bwMode="auto">
            <a:xfrm>
              <a:off x="3696" y="2991"/>
              <a:ext cx="272" cy="0"/>
            </a:xfrm>
            <a:prstGeom prst="line">
              <a:avLst/>
            </a:prstGeom>
            <a:noFill/>
            <a:ln w="22225">
              <a:solidFill>
                <a:srgbClr val="333333"/>
              </a:solidFill>
              <a:round/>
              <a:headEnd/>
              <a:tailEnd type="triangle" w="med" len="med"/>
            </a:ln>
          </p:spPr>
          <p:txBody>
            <a:bodyPr/>
            <a:lstStyle/>
            <a:p>
              <a:endParaRPr lang="lv-LV"/>
            </a:p>
          </p:txBody>
        </p:sp>
        <p:pic>
          <p:nvPicPr>
            <p:cNvPr id="52242" name="Picture 15"/>
            <p:cNvPicPr>
              <a:picLocks noChangeAspect="1" noChangeArrowheads="1"/>
            </p:cNvPicPr>
            <p:nvPr/>
          </p:nvPicPr>
          <p:blipFill>
            <a:blip r:embed="rId7" cstate="print"/>
            <a:srcRect/>
            <a:stretch>
              <a:fillRect/>
            </a:stretch>
          </p:blipFill>
          <p:spPr bwMode="auto">
            <a:xfrm rot="1089010">
              <a:off x="4689" y="2507"/>
              <a:ext cx="998" cy="107"/>
            </a:xfrm>
            <a:prstGeom prst="rect">
              <a:avLst/>
            </a:prstGeom>
            <a:noFill/>
            <a:ln w="9525">
              <a:noFill/>
              <a:miter lim="800000"/>
              <a:headEnd/>
              <a:tailEnd/>
            </a:ln>
          </p:spPr>
        </p:pic>
        <p:sp>
          <p:nvSpPr>
            <p:cNvPr id="52243" name="Freeform 16"/>
            <p:cNvSpPr>
              <a:spLocks/>
            </p:cNvSpPr>
            <p:nvPr/>
          </p:nvSpPr>
          <p:spPr bwMode="auto">
            <a:xfrm rot="-4146968">
              <a:off x="4989" y="2682"/>
              <a:ext cx="272" cy="136"/>
            </a:xfrm>
            <a:custGeom>
              <a:avLst/>
              <a:gdLst>
                <a:gd name="T0" fmla="*/ 0 w 544"/>
                <a:gd name="T1" fmla="*/ 0 h 235"/>
                <a:gd name="T2" fmla="*/ 1 w 544"/>
                <a:gd name="T3" fmla="*/ 1 h 235"/>
                <a:gd name="T4" fmla="*/ 1 w 544"/>
                <a:gd name="T5" fmla="*/ 1 h 235"/>
                <a:gd name="T6" fmla="*/ 1 w 544"/>
                <a:gd name="T7" fmla="*/ 1 h 235"/>
                <a:gd name="T8" fmla="*/ 1 w 544"/>
                <a:gd name="T9" fmla="*/ 1 h 235"/>
                <a:gd name="T10" fmla="*/ 1 w 544"/>
                <a:gd name="T11" fmla="*/ 1 h 235"/>
                <a:gd name="T12" fmla="*/ 0 60000 65536"/>
                <a:gd name="T13" fmla="*/ 0 60000 65536"/>
                <a:gd name="T14" fmla="*/ 0 60000 65536"/>
                <a:gd name="T15" fmla="*/ 0 60000 65536"/>
                <a:gd name="T16" fmla="*/ 0 60000 65536"/>
                <a:gd name="T17" fmla="*/ 0 60000 65536"/>
                <a:gd name="T18" fmla="*/ 0 w 544"/>
                <a:gd name="T19" fmla="*/ 0 h 235"/>
                <a:gd name="T20" fmla="*/ 544 w 544"/>
                <a:gd name="T21" fmla="*/ 235 h 235"/>
              </a:gdLst>
              <a:ahLst/>
              <a:cxnLst>
                <a:cxn ang="T12">
                  <a:pos x="T0" y="T1"/>
                </a:cxn>
                <a:cxn ang="T13">
                  <a:pos x="T2" y="T3"/>
                </a:cxn>
                <a:cxn ang="T14">
                  <a:pos x="T4" y="T5"/>
                </a:cxn>
                <a:cxn ang="T15">
                  <a:pos x="T6" y="T7"/>
                </a:cxn>
                <a:cxn ang="T16">
                  <a:pos x="T8" y="T9"/>
                </a:cxn>
                <a:cxn ang="T17">
                  <a:pos x="T10" y="T11"/>
                </a:cxn>
              </a:cxnLst>
              <a:rect l="T18" t="T19" r="T20" b="T21"/>
              <a:pathLst>
                <a:path w="544" h="235">
                  <a:moveTo>
                    <a:pt x="0" y="0"/>
                  </a:moveTo>
                  <a:cubicBezTo>
                    <a:pt x="11" y="30"/>
                    <a:pt x="22" y="61"/>
                    <a:pt x="45" y="91"/>
                  </a:cubicBezTo>
                  <a:cubicBezTo>
                    <a:pt x="68" y="121"/>
                    <a:pt x="98" y="158"/>
                    <a:pt x="136" y="181"/>
                  </a:cubicBezTo>
                  <a:cubicBezTo>
                    <a:pt x="174" y="204"/>
                    <a:pt x="227" y="219"/>
                    <a:pt x="272" y="227"/>
                  </a:cubicBezTo>
                  <a:cubicBezTo>
                    <a:pt x="317" y="235"/>
                    <a:pt x="363" y="235"/>
                    <a:pt x="408" y="227"/>
                  </a:cubicBezTo>
                  <a:cubicBezTo>
                    <a:pt x="453" y="219"/>
                    <a:pt x="521" y="189"/>
                    <a:pt x="544" y="181"/>
                  </a:cubicBezTo>
                </a:path>
              </a:pathLst>
            </a:custGeom>
            <a:noFill/>
            <a:ln w="19050">
              <a:solidFill>
                <a:schemeClr val="tx1"/>
              </a:solidFill>
              <a:round/>
              <a:headEnd/>
              <a:tailEnd type="triangle" w="med" len="med"/>
            </a:ln>
          </p:spPr>
          <p:txBody>
            <a:bodyPr/>
            <a:lstStyle/>
            <a:p>
              <a:endParaRPr lang="lv-LV"/>
            </a:p>
          </p:txBody>
        </p:sp>
      </p:grpSp>
      <p:sp>
        <p:nvSpPr>
          <p:cNvPr id="52234" name="Text Box 17"/>
          <p:cNvSpPr txBox="1">
            <a:spLocks noChangeArrowheads="1"/>
          </p:cNvSpPr>
          <p:nvPr/>
        </p:nvSpPr>
        <p:spPr bwMode="auto">
          <a:xfrm>
            <a:off x="3419475" y="3951288"/>
            <a:ext cx="2808288" cy="336550"/>
          </a:xfrm>
          <a:prstGeom prst="rect">
            <a:avLst/>
          </a:prstGeom>
          <a:noFill/>
          <a:ln w="9525">
            <a:noFill/>
            <a:miter lim="800000"/>
            <a:headEnd/>
            <a:tailEnd/>
          </a:ln>
        </p:spPr>
        <p:txBody>
          <a:bodyPr>
            <a:spAutoFit/>
          </a:bodyPr>
          <a:lstStyle/>
          <a:p>
            <a:pPr marL="266700" indent="-266700">
              <a:spcBef>
                <a:spcPct val="50000"/>
              </a:spcBef>
            </a:pPr>
            <a:r>
              <a:rPr lang="lv-LV" sz="1600"/>
              <a:t>2) Jaunās ķēdes sintēze.</a:t>
            </a:r>
          </a:p>
        </p:txBody>
      </p:sp>
      <p:sp>
        <p:nvSpPr>
          <p:cNvPr id="52235" name="Text Box 18"/>
          <p:cNvSpPr txBox="1">
            <a:spLocks noChangeArrowheads="1"/>
          </p:cNvSpPr>
          <p:nvPr/>
        </p:nvSpPr>
        <p:spPr bwMode="auto">
          <a:xfrm>
            <a:off x="6372225" y="3943350"/>
            <a:ext cx="2952750" cy="581025"/>
          </a:xfrm>
          <a:prstGeom prst="rect">
            <a:avLst/>
          </a:prstGeom>
          <a:noFill/>
          <a:ln w="9525">
            <a:noFill/>
            <a:miter lim="800000"/>
            <a:headEnd/>
            <a:tailEnd/>
          </a:ln>
        </p:spPr>
        <p:txBody>
          <a:bodyPr>
            <a:spAutoFit/>
          </a:bodyPr>
          <a:lstStyle/>
          <a:p>
            <a:pPr marL="266700" indent="-266700">
              <a:spcBef>
                <a:spcPct val="50000"/>
              </a:spcBef>
            </a:pPr>
            <a:r>
              <a:rPr lang="lv-LV" sz="1600"/>
              <a:t>3) Matricas DNS fragments disociē.</a:t>
            </a:r>
          </a:p>
        </p:txBody>
      </p:sp>
      <p:sp>
        <p:nvSpPr>
          <p:cNvPr id="52236" name="Text Box 19"/>
          <p:cNvSpPr txBox="1">
            <a:spLocks noChangeArrowheads="1"/>
          </p:cNvSpPr>
          <p:nvPr/>
        </p:nvSpPr>
        <p:spPr bwMode="auto">
          <a:xfrm>
            <a:off x="2268538" y="6308725"/>
            <a:ext cx="4967287" cy="304800"/>
          </a:xfrm>
          <a:prstGeom prst="rect">
            <a:avLst/>
          </a:prstGeom>
          <a:noFill/>
          <a:ln w="9525">
            <a:noFill/>
            <a:miter lim="800000"/>
            <a:headEnd/>
            <a:tailEnd/>
          </a:ln>
        </p:spPr>
        <p:txBody>
          <a:bodyPr>
            <a:spAutoFit/>
          </a:bodyPr>
          <a:lstStyle/>
          <a:p>
            <a:pPr>
              <a:spcBef>
                <a:spcPct val="50000"/>
              </a:spcBef>
            </a:pPr>
            <a:r>
              <a:rPr lang="lv-LV" sz="1400"/>
              <a:t>Rezultātā uz lodītes virsmas ir liels skaits fragmenta kopiju.</a:t>
            </a: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p:cNvPicPr>
            <a:picLocks noGrp="1" noChangeAspect="1" noChangeArrowheads="1"/>
          </p:cNvPicPr>
          <p:nvPr>
            <p:ph sz="half" idx="1"/>
          </p:nvPr>
        </p:nvPicPr>
        <p:blipFill>
          <a:blip r:embed="rId2" cstate="print"/>
          <a:srcRect/>
          <a:stretch>
            <a:fillRect/>
          </a:stretch>
        </p:blipFill>
        <p:spPr>
          <a:xfrm>
            <a:off x="1979613" y="2471738"/>
            <a:ext cx="5472112" cy="1533525"/>
          </a:xfrm>
          <a:noFill/>
        </p:spPr>
      </p:pic>
      <p:sp>
        <p:nvSpPr>
          <p:cNvPr id="53251" name="Text Box 3"/>
          <p:cNvSpPr txBox="1">
            <a:spLocks noChangeArrowheads="1"/>
          </p:cNvSpPr>
          <p:nvPr/>
        </p:nvSpPr>
        <p:spPr bwMode="auto">
          <a:xfrm>
            <a:off x="611188" y="1779588"/>
            <a:ext cx="6983412" cy="641350"/>
          </a:xfrm>
          <a:prstGeom prst="rect">
            <a:avLst/>
          </a:prstGeom>
          <a:noFill/>
          <a:ln w="9525">
            <a:noFill/>
            <a:miter lim="800000"/>
            <a:headEnd/>
            <a:tailEnd/>
          </a:ln>
        </p:spPr>
        <p:txBody>
          <a:bodyPr>
            <a:spAutoFit/>
          </a:bodyPr>
          <a:lstStyle/>
          <a:p>
            <a:pPr>
              <a:spcBef>
                <a:spcPct val="50000"/>
              </a:spcBef>
            </a:pPr>
            <a:r>
              <a:rPr lang="lv-LV" sz="1800"/>
              <a:t>4. Mikroreaktori tiek izjaukti. Tiek atsijātas tās lodītes, kas nav saistītas ar DNS fragmentiem. </a:t>
            </a:r>
            <a:endParaRPr lang="en-US" sz="1800"/>
          </a:p>
        </p:txBody>
      </p:sp>
      <p:pic>
        <p:nvPicPr>
          <p:cNvPr id="53252" name="Picture 4"/>
          <p:cNvPicPr>
            <a:picLocks noGrp="1" noChangeAspect="1" noChangeArrowheads="1"/>
          </p:cNvPicPr>
          <p:nvPr>
            <p:ph sz="half" idx="2"/>
          </p:nvPr>
        </p:nvPicPr>
        <p:blipFill>
          <a:blip r:embed="rId3" cstate="print"/>
          <a:srcRect/>
          <a:stretch>
            <a:fillRect/>
          </a:stretch>
        </p:blipFill>
        <p:spPr>
          <a:xfrm>
            <a:off x="4211638" y="4456113"/>
            <a:ext cx="1028700" cy="1709737"/>
          </a:xfrm>
          <a:noFill/>
        </p:spPr>
      </p:pic>
      <p:sp>
        <p:nvSpPr>
          <p:cNvPr id="53253" name="Text Box 5"/>
          <p:cNvSpPr txBox="1">
            <a:spLocks noChangeArrowheads="1"/>
          </p:cNvSpPr>
          <p:nvPr/>
        </p:nvSpPr>
        <p:spPr bwMode="auto">
          <a:xfrm>
            <a:off x="395288" y="4005263"/>
            <a:ext cx="8640762" cy="366712"/>
          </a:xfrm>
          <a:prstGeom prst="rect">
            <a:avLst/>
          </a:prstGeom>
          <a:noFill/>
          <a:ln w="9525">
            <a:noFill/>
            <a:miter lim="800000"/>
            <a:headEnd/>
            <a:tailEnd/>
          </a:ln>
        </p:spPr>
        <p:txBody>
          <a:bodyPr>
            <a:spAutoFit/>
          </a:bodyPr>
          <a:lstStyle/>
          <a:p>
            <a:pPr marL="266700" indent="-266700">
              <a:spcBef>
                <a:spcPct val="50000"/>
              </a:spcBef>
            </a:pPr>
            <a:r>
              <a:rPr lang="lv-LV" sz="1800"/>
              <a:t>1) Ar P2 adapteri fragmentu saturošās lodītes piesaistās pie polistirola lodītēm.</a:t>
            </a:r>
            <a:endParaRPr lang="en-US" sz="1800"/>
          </a:p>
        </p:txBody>
      </p:sp>
      <p:sp>
        <p:nvSpPr>
          <p:cNvPr id="53254" name="Text Box 6"/>
          <p:cNvSpPr txBox="1">
            <a:spLocks noChangeArrowheads="1"/>
          </p:cNvSpPr>
          <p:nvPr/>
        </p:nvSpPr>
        <p:spPr bwMode="auto">
          <a:xfrm>
            <a:off x="2197100" y="6086475"/>
            <a:ext cx="5327650" cy="366713"/>
          </a:xfrm>
          <a:prstGeom prst="rect">
            <a:avLst/>
          </a:prstGeom>
          <a:noFill/>
          <a:ln w="9525">
            <a:noFill/>
            <a:miter lim="800000"/>
            <a:headEnd/>
            <a:tailEnd/>
          </a:ln>
        </p:spPr>
        <p:txBody>
          <a:bodyPr>
            <a:spAutoFit/>
          </a:bodyPr>
          <a:lstStyle/>
          <a:p>
            <a:pPr marL="266700" indent="-266700">
              <a:spcBef>
                <a:spcPct val="50000"/>
              </a:spcBef>
            </a:pPr>
            <a:r>
              <a:rPr lang="lv-LV" sz="1800"/>
              <a:t>2) Tiek veikta glicerīna gradienta centrifugēšana. </a:t>
            </a:r>
            <a:endParaRPr lang="en-US" sz="1800"/>
          </a:p>
        </p:txBody>
      </p:sp>
      <p:sp>
        <p:nvSpPr>
          <p:cNvPr id="53255" name="Rectangle 7"/>
          <p:cNvSpPr>
            <a:spLocks noGrp="1" noChangeArrowheads="1"/>
          </p:cNvSpPr>
          <p:nvPr>
            <p:ph type="title"/>
          </p:nvPr>
        </p:nvSpPr>
        <p:spPr>
          <a:xfrm>
            <a:off x="457200" y="44450"/>
            <a:ext cx="8229600" cy="1143000"/>
          </a:xfrm>
          <a:noFill/>
        </p:spPr>
        <p:txBody>
          <a:bodyPr/>
          <a:lstStyle/>
          <a:p>
            <a:pPr algn="l"/>
            <a:r>
              <a:rPr lang="lv-LV" sz="2800" smtClean="0">
                <a:latin typeface="Arial" charset="0"/>
                <a:cs typeface="Arial" charset="0"/>
              </a:rPr>
              <a:t>SOliD sekvenēšanas tehnoloģija</a:t>
            </a:r>
            <a:endParaRPr lang="en-US" sz="2800" smtClean="0">
              <a:latin typeface="Arial" charset="0"/>
              <a:cs typeface="Arial" charset="0"/>
            </a:endParaRPr>
          </a:p>
        </p:txBody>
      </p:sp>
      <p:sp>
        <p:nvSpPr>
          <p:cNvPr id="53256" name="Rectangle 8"/>
          <p:cNvSpPr>
            <a:spLocks noChangeArrowheads="1"/>
          </p:cNvSpPr>
          <p:nvPr/>
        </p:nvSpPr>
        <p:spPr bwMode="auto">
          <a:xfrm>
            <a:off x="468313" y="1268413"/>
            <a:ext cx="4286250" cy="396875"/>
          </a:xfrm>
          <a:prstGeom prst="rect">
            <a:avLst/>
          </a:prstGeom>
          <a:noFill/>
          <a:ln w="9525">
            <a:noFill/>
            <a:miter lim="800000"/>
            <a:headEnd/>
            <a:tailEnd/>
          </a:ln>
        </p:spPr>
        <p:txBody>
          <a:bodyPr>
            <a:spAutoFit/>
          </a:bodyPr>
          <a:lstStyle/>
          <a:p>
            <a:pPr>
              <a:spcBef>
                <a:spcPct val="50000"/>
              </a:spcBef>
            </a:pPr>
            <a:r>
              <a:rPr lang="lv-LV" sz="2000"/>
              <a:t>Paraugu sagatavošana</a:t>
            </a:r>
            <a:endParaRPr lang="en-US" sz="2000"/>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p:cNvPicPr>
            <a:picLocks noGrp="1" noChangeAspect="1" noChangeArrowheads="1"/>
          </p:cNvPicPr>
          <p:nvPr>
            <p:ph sz="half" idx="1"/>
          </p:nvPr>
        </p:nvPicPr>
        <p:blipFill>
          <a:blip r:embed="rId2" cstate="print"/>
          <a:srcRect/>
          <a:stretch>
            <a:fillRect/>
          </a:stretch>
        </p:blipFill>
        <p:spPr>
          <a:xfrm>
            <a:off x="2243138" y="2349500"/>
            <a:ext cx="1544637" cy="1555750"/>
          </a:xfrm>
          <a:noFill/>
        </p:spPr>
      </p:pic>
      <p:pic>
        <p:nvPicPr>
          <p:cNvPr id="54275" name="Picture 3"/>
          <p:cNvPicPr>
            <a:picLocks noGrp="1" noChangeAspect="1" noChangeArrowheads="1"/>
          </p:cNvPicPr>
          <p:nvPr>
            <p:ph sz="quarter" idx="2"/>
          </p:nvPr>
        </p:nvPicPr>
        <p:blipFill>
          <a:blip r:embed="rId3" cstate="print"/>
          <a:srcRect/>
          <a:stretch>
            <a:fillRect/>
          </a:stretch>
        </p:blipFill>
        <p:spPr>
          <a:xfrm>
            <a:off x="5700713" y="2422525"/>
            <a:ext cx="1535112" cy="1512888"/>
          </a:xfrm>
          <a:noFill/>
        </p:spPr>
      </p:pic>
      <p:sp>
        <p:nvSpPr>
          <p:cNvPr id="54276" name="Text Box 4"/>
          <p:cNvSpPr txBox="1">
            <a:spLocks noChangeArrowheads="1"/>
          </p:cNvSpPr>
          <p:nvPr/>
        </p:nvSpPr>
        <p:spPr bwMode="auto">
          <a:xfrm>
            <a:off x="539750" y="1838325"/>
            <a:ext cx="8208963" cy="366713"/>
          </a:xfrm>
          <a:prstGeom prst="rect">
            <a:avLst/>
          </a:prstGeom>
          <a:noFill/>
          <a:ln w="9525">
            <a:noFill/>
            <a:miter lim="800000"/>
            <a:headEnd/>
            <a:tailEnd/>
          </a:ln>
        </p:spPr>
        <p:txBody>
          <a:bodyPr>
            <a:spAutoFit/>
          </a:bodyPr>
          <a:lstStyle/>
          <a:p>
            <a:pPr>
              <a:spcBef>
                <a:spcPct val="50000"/>
              </a:spcBef>
            </a:pPr>
            <a:r>
              <a:rPr lang="lv-LV" sz="1800"/>
              <a:t>5. Pie lodītēm piesaistīto fragmentu 3’ gals tiek modificēts.</a:t>
            </a:r>
          </a:p>
        </p:txBody>
      </p:sp>
      <p:sp>
        <p:nvSpPr>
          <p:cNvPr id="54277" name="AutoShape 5"/>
          <p:cNvSpPr>
            <a:spLocks noChangeArrowheads="1"/>
          </p:cNvSpPr>
          <p:nvPr/>
        </p:nvSpPr>
        <p:spPr bwMode="auto">
          <a:xfrm>
            <a:off x="4259263" y="3071813"/>
            <a:ext cx="792162" cy="142875"/>
          </a:xfrm>
          <a:prstGeom prst="rightArrow">
            <a:avLst>
              <a:gd name="adj1" fmla="val 50000"/>
              <a:gd name="adj2" fmla="val 138611"/>
            </a:avLst>
          </a:prstGeom>
          <a:solidFill>
            <a:srgbClr val="C0C0C0"/>
          </a:solidFill>
          <a:ln w="9525">
            <a:solidFill>
              <a:schemeClr val="tx1"/>
            </a:solidFill>
            <a:miter lim="800000"/>
            <a:headEnd/>
            <a:tailEnd/>
          </a:ln>
        </p:spPr>
        <p:txBody>
          <a:bodyPr wrap="none" anchor="ctr"/>
          <a:lstStyle/>
          <a:p>
            <a:endParaRPr lang="en-US"/>
          </a:p>
        </p:txBody>
      </p:sp>
      <p:pic>
        <p:nvPicPr>
          <p:cNvPr id="54278" name="Picture 6"/>
          <p:cNvPicPr>
            <a:picLocks noGrp="1" noChangeAspect="1" noChangeArrowheads="1"/>
          </p:cNvPicPr>
          <p:nvPr>
            <p:ph sz="quarter" idx="3"/>
          </p:nvPr>
        </p:nvPicPr>
        <p:blipFill>
          <a:blip r:embed="rId4" cstate="print"/>
          <a:srcRect/>
          <a:stretch>
            <a:fillRect/>
          </a:stretch>
        </p:blipFill>
        <p:spPr>
          <a:xfrm>
            <a:off x="2773363" y="4797425"/>
            <a:ext cx="3382962" cy="1785938"/>
          </a:xfrm>
          <a:noFill/>
        </p:spPr>
      </p:pic>
      <p:sp>
        <p:nvSpPr>
          <p:cNvPr id="54279" name="Rectangle 7"/>
          <p:cNvSpPr>
            <a:spLocks noChangeArrowheads="1"/>
          </p:cNvSpPr>
          <p:nvPr/>
        </p:nvSpPr>
        <p:spPr bwMode="auto">
          <a:xfrm>
            <a:off x="611188" y="4005263"/>
            <a:ext cx="7405687" cy="641350"/>
          </a:xfrm>
          <a:prstGeom prst="rect">
            <a:avLst/>
          </a:prstGeom>
          <a:noFill/>
          <a:ln w="9525">
            <a:noFill/>
            <a:miter lim="800000"/>
            <a:headEnd/>
            <a:tailEnd/>
          </a:ln>
        </p:spPr>
        <p:txBody>
          <a:bodyPr>
            <a:spAutoFit/>
          </a:bodyPr>
          <a:lstStyle/>
          <a:p>
            <a:pPr>
              <a:spcBef>
                <a:spcPct val="50000"/>
              </a:spcBef>
            </a:pPr>
            <a:r>
              <a:rPr lang="lv-LV" sz="1800"/>
              <a:t>6. 3’ modificētās lodītes tiek izgulsnētas uz slaida. Lodīšu kovalentu piesaistīšanos stikla slaidam nodrošina 3’ modifikācija.</a:t>
            </a:r>
          </a:p>
        </p:txBody>
      </p:sp>
      <p:sp>
        <p:nvSpPr>
          <p:cNvPr id="54280" name="Rectangle 8"/>
          <p:cNvSpPr>
            <a:spLocks noGrp="1" noChangeArrowheads="1"/>
          </p:cNvSpPr>
          <p:nvPr>
            <p:ph type="title"/>
          </p:nvPr>
        </p:nvSpPr>
        <p:spPr>
          <a:xfrm>
            <a:off x="457200" y="44450"/>
            <a:ext cx="8229600" cy="1143000"/>
          </a:xfrm>
          <a:noFill/>
        </p:spPr>
        <p:txBody>
          <a:bodyPr/>
          <a:lstStyle/>
          <a:p>
            <a:pPr algn="l"/>
            <a:r>
              <a:rPr lang="lv-LV" sz="2800" smtClean="0">
                <a:latin typeface="Arial" charset="0"/>
                <a:cs typeface="Arial" charset="0"/>
              </a:rPr>
              <a:t>SOliD sekvenēšanas tehnoloģija</a:t>
            </a:r>
            <a:endParaRPr lang="en-US" sz="2800" smtClean="0">
              <a:latin typeface="Arial" charset="0"/>
              <a:cs typeface="Arial" charset="0"/>
            </a:endParaRPr>
          </a:p>
        </p:txBody>
      </p:sp>
      <p:sp>
        <p:nvSpPr>
          <p:cNvPr id="54281" name="Rectangle 9"/>
          <p:cNvSpPr>
            <a:spLocks noChangeArrowheads="1"/>
          </p:cNvSpPr>
          <p:nvPr/>
        </p:nvSpPr>
        <p:spPr bwMode="auto">
          <a:xfrm>
            <a:off x="468313" y="1231900"/>
            <a:ext cx="4286250" cy="396875"/>
          </a:xfrm>
          <a:prstGeom prst="rect">
            <a:avLst/>
          </a:prstGeom>
          <a:noFill/>
          <a:ln w="9525">
            <a:noFill/>
            <a:miter lim="800000"/>
            <a:headEnd/>
            <a:tailEnd/>
          </a:ln>
        </p:spPr>
        <p:txBody>
          <a:bodyPr>
            <a:spAutoFit/>
          </a:bodyPr>
          <a:lstStyle/>
          <a:p>
            <a:pPr>
              <a:spcBef>
                <a:spcPct val="50000"/>
              </a:spcBef>
            </a:pPr>
            <a:r>
              <a:rPr lang="lv-LV" sz="2000"/>
              <a:t>Paraugu sagatavošana</a:t>
            </a:r>
            <a:endParaRPr lang="en-US" sz="2000"/>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2"/>
          <p:cNvPicPr>
            <a:picLocks noGrp="1" noChangeAspect="1" noChangeArrowheads="1"/>
          </p:cNvPicPr>
          <p:nvPr>
            <p:ph sz="quarter" idx="1"/>
          </p:nvPr>
        </p:nvPicPr>
        <p:blipFill>
          <a:blip r:embed="rId3" cstate="print"/>
          <a:srcRect/>
          <a:stretch>
            <a:fillRect/>
          </a:stretch>
        </p:blipFill>
        <p:spPr>
          <a:xfrm>
            <a:off x="1403350" y="1916113"/>
            <a:ext cx="6192838" cy="1862137"/>
          </a:xfrm>
          <a:noFill/>
        </p:spPr>
      </p:pic>
      <p:pic>
        <p:nvPicPr>
          <p:cNvPr id="55299" name="Picture 3"/>
          <p:cNvPicPr>
            <a:picLocks noGrp="1" noChangeAspect="1" noChangeArrowheads="1"/>
          </p:cNvPicPr>
          <p:nvPr>
            <p:ph sz="quarter" idx="2"/>
          </p:nvPr>
        </p:nvPicPr>
        <p:blipFill>
          <a:blip r:embed="rId4" cstate="print"/>
          <a:srcRect/>
          <a:stretch>
            <a:fillRect/>
          </a:stretch>
        </p:blipFill>
        <p:spPr>
          <a:xfrm>
            <a:off x="328613" y="4652963"/>
            <a:ext cx="3457575" cy="1943100"/>
          </a:xfrm>
          <a:noFill/>
        </p:spPr>
      </p:pic>
      <p:sp>
        <p:nvSpPr>
          <p:cNvPr id="55300" name="Text Box 4"/>
          <p:cNvSpPr txBox="1">
            <a:spLocks noChangeArrowheads="1"/>
          </p:cNvSpPr>
          <p:nvPr/>
        </p:nvSpPr>
        <p:spPr bwMode="auto">
          <a:xfrm>
            <a:off x="468313" y="1693863"/>
            <a:ext cx="7775575" cy="366712"/>
          </a:xfrm>
          <a:prstGeom prst="rect">
            <a:avLst/>
          </a:prstGeom>
          <a:noFill/>
          <a:ln w="9525">
            <a:noFill/>
            <a:miter lim="800000"/>
            <a:headEnd/>
            <a:tailEnd/>
          </a:ln>
        </p:spPr>
        <p:txBody>
          <a:bodyPr>
            <a:spAutoFit/>
          </a:bodyPr>
          <a:lstStyle/>
          <a:p>
            <a:pPr>
              <a:spcBef>
                <a:spcPct val="50000"/>
              </a:spcBef>
            </a:pPr>
            <a:r>
              <a:rPr lang="lv-LV" sz="1800"/>
              <a:t>A. Sekvenēšanas reakcijā tiek izmantotas fluorescenti iezīmētas zondes</a:t>
            </a:r>
            <a:endParaRPr lang="en-US" sz="1800"/>
          </a:p>
        </p:txBody>
      </p:sp>
      <p:sp>
        <p:nvSpPr>
          <p:cNvPr id="55301" name="Text Box 5"/>
          <p:cNvSpPr txBox="1">
            <a:spLocks noChangeArrowheads="1"/>
          </p:cNvSpPr>
          <p:nvPr/>
        </p:nvSpPr>
        <p:spPr bwMode="auto">
          <a:xfrm>
            <a:off x="2268538" y="3644900"/>
            <a:ext cx="5040312" cy="304800"/>
          </a:xfrm>
          <a:prstGeom prst="rect">
            <a:avLst/>
          </a:prstGeom>
          <a:noFill/>
          <a:ln w="9525">
            <a:noFill/>
            <a:miter lim="800000"/>
            <a:headEnd/>
            <a:tailEnd/>
          </a:ln>
        </p:spPr>
        <p:txBody>
          <a:bodyPr>
            <a:spAutoFit/>
          </a:bodyPr>
          <a:lstStyle/>
          <a:p>
            <a:pPr>
              <a:spcBef>
                <a:spcPct val="50000"/>
              </a:spcBef>
            </a:pPr>
            <a:r>
              <a:rPr lang="lv-LV" sz="1400" b="1">
                <a:solidFill>
                  <a:srgbClr val="333333"/>
                </a:solidFill>
              </a:rPr>
              <a:t>n – deģenerētās bāzes 	z – universālās bāzes</a:t>
            </a:r>
            <a:endParaRPr lang="en-US" sz="1400" b="1">
              <a:solidFill>
                <a:srgbClr val="333333"/>
              </a:solidFill>
            </a:endParaRPr>
          </a:p>
        </p:txBody>
      </p:sp>
      <p:sp>
        <p:nvSpPr>
          <p:cNvPr id="55302" name="Text Box 6"/>
          <p:cNvSpPr txBox="1">
            <a:spLocks noChangeArrowheads="1"/>
          </p:cNvSpPr>
          <p:nvPr/>
        </p:nvSpPr>
        <p:spPr bwMode="auto">
          <a:xfrm>
            <a:off x="755650" y="4286250"/>
            <a:ext cx="8208963" cy="366713"/>
          </a:xfrm>
          <a:prstGeom prst="rect">
            <a:avLst/>
          </a:prstGeom>
          <a:noFill/>
          <a:ln w="9525">
            <a:noFill/>
            <a:miter lim="800000"/>
            <a:headEnd/>
            <a:tailEnd/>
          </a:ln>
        </p:spPr>
        <p:txBody>
          <a:bodyPr>
            <a:spAutoFit/>
          </a:bodyPr>
          <a:lstStyle/>
          <a:p>
            <a:pPr>
              <a:spcBef>
                <a:spcPct val="50000"/>
              </a:spcBef>
            </a:pPr>
            <a:r>
              <a:rPr lang="lv-LV" sz="1800"/>
              <a:t>Ir 16 zondes – 16 dinukleotīdi, kas ir iezīmēti ar četrām fluorescentām krāsām.</a:t>
            </a:r>
            <a:endParaRPr lang="en-US" sz="1800"/>
          </a:p>
        </p:txBody>
      </p:sp>
      <p:sp>
        <p:nvSpPr>
          <p:cNvPr id="55303" name="Rectangle 8"/>
          <p:cNvSpPr>
            <a:spLocks noGrp="1" noChangeArrowheads="1"/>
          </p:cNvSpPr>
          <p:nvPr>
            <p:ph type="title" sz="quarter"/>
          </p:nvPr>
        </p:nvSpPr>
        <p:spPr>
          <a:xfrm>
            <a:off x="457200" y="44450"/>
            <a:ext cx="8229600" cy="1143000"/>
          </a:xfrm>
          <a:noFill/>
        </p:spPr>
        <p:txBody>
          <a:bodyPr/>
          <a:lstStyle/>
          <a:p>
            <a:pPr algn="l"/>
            <a:r>
              <a:rPr lang="lv-LV" sz="2800" smtClean="0">
                <a:latin typeface="Arial" charset="0"/>
                <a:cs typeface="Arial" charset="0"/>
              </a:rPr>
              <a:t>SOliD sekvenēšanas tehnoloģija</a:t>
            </a:r>
            <a:endParaRPr lang="en-US" sz="2800" smtClean="0">
              <a:latin typeface="Arial" charset="0"/>
              <a:cs typeface="Arial" charset="0"/>
            </a:endParaRPr>
          </a:p>
        </p:txBody>
      </p:sp>
      <p:sp>
        <p:nvSpPr>
          <p:cNvPr id="55304" name="Text Box 9"/>
          <p:cNvSpPr txBox="1">
            <a:spLocks noChangeArrowheads="1"/>
          </p:cNvSpPr>
          <p:nvPr/>
        </p:nvSpPr>
        <p:spPr bwMode="auto">
          <a:xfrm>
            <a:off x="468313" y="1052513"/>
            <a:ext cx="2087562" cy="396875"/>
          </a:xfrm>
          <a:prstGeom prst="rect">
            <a:avLst/>
          </a:prstGeom>
          <a:noFill/>
          <a:ln w="9525">
            <a:noFill/>
            <a:miter lim="800000"/>
            <a:headEnd/>
            <a:tailEnd/>
          </a:ln>
        </p:spPr>
        <p:txBody>
          <a:bodyPr>
            <a:spAutoFit/>
          </a:bodyPr>
          <a:lstStyle/>
          <a:p>
            <a:pPr>
              <a:spcBef>
                <a:spcPct val="50000"/>
              </a:spcBef>
            </a:pPr>
            <a:r>
              <a:rPr lang="lv-LV" sz="2000"/>
              <a:t>Sekvenēšana </a:t>
            </a:r>
          </a:p>
        </p:txBody>
      </p:sp>
      <p:sp>
        <p:nvSpPr>
          <p:cNvPr id="55305" name="Text Box 7"/>
          <p:cNvSpPr txBox="1">
            <a:spLocks noChangeArrowheads="1"/>
          </p:cNvSpPr>
          <p:nvPr/>
        </p:nvSpPr>
        <p:spPr bwMode="auto">
          <a:xfrm>
            <a:off x="5568950" y="4992688"/>
            <a:ext cx="1574800" cy="1436687"/>
          </a:xfrm>
          <a:prstGeom prst="rect">
            <a:avLst/>
          </a:prstGeom>
          <a:noFill/>
          <a:ln w="9525">
            <a:noFill/>
            <a:miter lim="800000"/>
            <a:headEnd/>
            <a:tailEnd/>
          </a:ln>
        </p:spPr>
        <p:txBody>
          <a:bodyPr>
            <a:spAutoFit/>
          </a:bodyPr>
          <a:lstStyle/>
          <a:p>
            <a:pPr>
              <a:spcBef>
                <a:spcPct val="50000"/>
              </a:spcBef>
            </a:pPr>
            <a:r>
              <a:rPr lang="lv-LV" sz="1600" b="1" dirty="0">
                <a:solidFill>
                  <a:srgbClr val="0033CC"/>
                </a:solidFill>
                <a:latin typeface="Courier New" pitchFamily="49" charset="0"/>
              </a:rPr>
              <a:t>AA </a:t>
            </a:r>
            <a:r>
              <a:rPr lang="lv-LV" sz="1600" b="1" dirty="0">
                <a:solidFill>
                  <a:srgbClr val="33CC33"/>
                </a:solidFill>
                <a:latin typeface="Courier New" pitchFamily="49" charset="0"/>
              </a:rPr>
              <a:t>AC </a:t>
            </a:r>
            <a:r>
              <a:rPr lang="lv-LV" sz="1600" b="1" dirty="0">
                <a:solidFill>
                  <a:srgbClr val="FFCC00"/>
                </a:solidFill>
                <a:latin typeface="Courier New" pitchFamily="49" charset="0"/>
              </a:rPr>
              <a:t>AG </a:t>
            </a:r>
            <a:r>
              <a:rPr lang="lv-LV" sz="1600" b="1" dirty="0">
                <a:solidFill>
                  <a:srgbClr val="FF0000"/>
                </a:solidFill>
                <a:latin typeface="Courier New" pitchFamily="49" charset="0"/>
              </a:rPr>
              <a:t>AT</a:t>
            </a:r>
            <a:endParaRPr lang="lv-LV" sz="1600" b="1" dirty="0">
              <a:solidFill>
                <a:srgbClr val="0033CC"/>
              </a:solidFill>
              <a:latin typeface="Courier New" pitchFamily="49" charset="0"/>
            </a:endParaRPr>
          </a:p>
          <a:p>
            <a:pPr>
              <a:spcBef>
                <a:spcPct val="50000"/>
              </a:spcBef>
            </a:pPr>
            <a:r>
              <a:rPr lang="lv-LV" sz="1600" b="1" dirty="0">
                <a:solidFill>
                  <a:srgbClr val="33CC33"/>
                </a:solidFill>
                <a:latin typeface="Courier New" pitchFamily="49" charset="0"/>
              </a:rPr>
              <a:t>CA</a:t>
            </a:r>
            <a:r>
              <a:rPr lang="lv-LV" sz="1600" b="1" dirty="0">
                <a:solidFill>
                  <a:srgbClr val="0033CC"/>
                </a:solidFill>
                <a:latin typeface="Courier New" pitchFamily="49" charset="0"/>
              </a:rPr>
              <a:t> CC </a:t>
            </a:r>
            <a:r>
              <a:rPr lang="lv-LV" sz="1600" b="1" dirty="0">
                <a:solidFill>
                  <a:srgbClr val="FF0000"/>
                </a:solidFill>
                <a:latin typeface="Courier New" pitchFamily="49" charset="0"/>
              </a:rPr>
              <a:t>CG </a:t>
            </a:r>
            <a:r>
              <a:rPr lang="lv-LV" sz="1600" b="1" dirty="0">
                <a:solidFill>
                  <a:srgbClr val="FFCC00"/>
                </a:solidFill>
                <a:latin typeface="Courier New" pitchFamily="49" charset="0"/>
              </a:rPr>
              <a:t>CT</a:t>
            </a:r>
            <a:endParaRPr lang="lv-LV" sz="1600" b="1" dirty="0">
              <a:solidFill>
                <a:srgbClr val="33CC33"/>
              </a:solidFill>
              <a:latin typeface="Courier New" pitchFamily="49" charset="0"/>
            </a:endParaRPr>
          </a:p>
          <a:p>
            <a:pPr>
              <a:spcBef>
                <a:spcPct val="50000"/>
              </a:spcBef>
            </a:pPr>
            <a:r>
              <a:rPr lang="lv-LV" sz="1600" b="1" dirty="0">
                <a:solidFill>
                  <a:srgbClr val="FFCC00"/>
                </a:solidFill>
                <a:latin typeface="Courier New" pitchFamily="49" charset="0"/>
              </a:rPr>
              <a:t>GA </a:t>
            </a:r>
            <a:r>
              <a:rPr lang="lv-LV" sz="1600" b="1" dirty="0">
                <a:solidFill>
                  <a:srgbClr val="FF0000"/>
                </a:solidFill>
                <a:latin typeface="Courier New" pitchFamily="49" charset="0"/>
              </a:rPr>
              <a:t>GC</a:t>
            </a:r>
            <a:r>
              <a:rPr lang="lv-LV" sz="1600" b="1" dirty="0">
                <a:solidFill>
                  <a:srgbClr val="FFCC00"/>
                </a:solidFill>
                <a:latin typeface="Courier New" pitchFamily="49" charset="0"/>
              </a:rPr>
              <a:t> </a:t>
            </a:r>
            <a:r>
              <a:rPr lang="lv-LV" sz="1600" b="1" dirty="0">
                <a:solidFill>
                  <a:srgbClr val="0033CC"/>
                </a:solidFill>
                <a:latin typeface="Courier New" pitchFamily="49" charset="0"/>
              </a:rPr>
              <a:t>GG </a:t>
            </a:r>
            <a:r>
              <a:rPr lang="lv-LV" sz="1600" b="1" dirty="0">
                <a:solidFill>
                  <a:srgbClr val="33CC33"/>
                </a:solidFill>
                <a:latin typeface="Courier New" pitchFamily="49" charset="0"/>
              </a:rPr>
              <a:t>GT</a:t>
            </a:r>
            <a:endParaRPr lang="lv-LV" sz="1600" b="1" dirty="0">
              <a:solidFill>
                <a:srgbClr val="FFCC00"/>
              </a:solidFill>
              <a:latin typeface="Courier New" pitchFamily="49" charset="0"/>
            </a:endParaRPr>
          </a:p>
          <a:p>
            <a:pPr>
              <a:spcBef>
                <a:spcPct val="50000"/>
              </a:spcBef>
            </a:pPr>
            <a:r>
              <a:rPr lang="lv-LV" sz="1600" b="1" dirty="0">
                <a:solidFill>
                  <a:srgbClr val="FF0000"/>
                </a:solidFill>
                <a:latin typeface="Courier New" pitchFamily="49" charset="0"/>
              </a:rPr>
              <a:t>TA </a:t>
            </a:r>
            <a:r>
              <a:rPr lang="lv-LV" sz="1600" b="1" dirty="0">
                <a:solidFill>
                  <a:srgbClr val="FFCC00"/>
                </a:solidFill>
                <a:latin typeface="Courier New" pitchFamily="49" charset="0"/>
              </a:rPr>
              <a:t>TC</a:t>
            </a:r>
            <a:r>
              <a:rPr lang="lv-LV" sz="1600" b="1" dirty="0">
                <a:solidFill>
                  <a:srgbClr val="FF0000"/>
                </a:solidFill>
                <a:latin typeface="Courier New" pitchFamily="49" charset="0"/>
              </a:rPr>
              <a:t> </a:t>
            </a:r>
            <a:r>
              <a:rPr lang="lv-LV" sz="1600" b="1" dirty="0">
                <a:solidFill>
                  <a:srgbClr val="33CC33"/>
                </a:solidFill>
                <a:latin typeface="Courier New" pitchFamily="49" charset="0"/>
              </a:rPr>
              <a:t>TG </a:t>
            </a:r>
            <a:r>
              <a:rPr lang="lv-LV" sz="1600" b="1" dirty="0">
                <a:solidFill>
                  <a:srgbClr val="0033CC"/>
                </a:solidFill>
                <a:latin typeface="Courier New" pitchFamily="49" charset="0"/>
              </a:rPr>
              <a:t>TT</a:t>
            </a:r>
            <a:endParaRPr lang="en-US" sz="1600" b="1" dirty="0">
              <a:solidFill>
                <a:srgbClr val="0033CC"/>
              </a:solidFill>
              <a:latin typeface="Courier New" pitchFamily="49" charset="0"/>
            </a:endParaRP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ext Box 2"/>
          <p:cNvSpPr txBox="1">
            <a:spLocks noChangeArrowheads="1"/>
          </p:cNvSpPr>
          <p:nvPr/>
        </p:nvSpPr>
        <p:spPr bwMode="auto">
          <a:xfrm>
            <a:off x="468313" y="1700213"/>
            <a:ext cx="6911975" cy="366712"/>
          </a:xfrm>
          <a:prstGeom prst="rect">
            <a:avLst/>
          </a:prstGeom>
          <a:noFill/>
          <a:ln w="9525">
            <a:noFill/>
            <a:miter lim="800000"/>
            <a:headEnd/>
            <a:tailEnd/>
          </a:ln>
        </p:spPr>
        <p:txBody>
          <a:bodyPr>
            <a:spAutoFit/>
          </a:bodyPr>
          <a:lstStyle/>
          <a:p>
            <a:pPr>
              <a:spcBef>
                <a:spcPct val="50000"/>
              </a:spcBef>
            </a:pPr>
            <a:r>
              <a:rPr lang="lv-LV" sz="1800"/>
              <a:t>B. Pieci praimeri, kas ir komplementāri  P1 adapterim.</a:t>
            </a:r>
            <a:endParaRPr lang="en-US" sz="1800"/>
          </a:p>
        </p:txBody>
      </p:sp>
      <p:grpSp>
        <p:nvGrpSpPr>
          <p:cNvPr id="56323" name="Group 3"/>
          <p:cNvGrpSpPr>
            <a:grpSpLocks/>
          </p:cNvGrpSpPr>
          <p:nvPr/>
        </p:nvGrpSpPr>
        <p:grpSpPr bwMode="auto">
          <a:xfrm>
            <a:off x="1042988" y="2276475"/>
            <a:ext cx="5675312" cy="3168650"/>
            <a:chOff x="894" y="1574"/>
            <a:chExt cx="3944" cy="2149"/>
          </a:xfrm>
        </p:grpSpPr>
        <p:pic>
          <p:nvPicPr>
            <p:cNvPr id="56329" name="Picture 4"/>
            <p:cNvPicPr>
              <a:picLocks noChangeAspect="1" noChangeArrowheads="1"/>
            </p:cNvPicPr>
            <p:nvPr/>
          </p:nvPicPr>
          <p:blipFill>
            <a:blip r:embed="rId3" cstate="print"/>
            <a:srcRect/>
            <a:stretch>
              <a:fillRect/>
            </a:stretch>
          </p:blipFill>
          <p:spPr bwMode="auto">
            <a:xfrm>
              <a:off x="894" y="1574"/>
              <a:ext cx="3944" cy="442"/>
            </a:xfrm>
            <a:prstGeom prst="rect">
              <a:avLst/>
            </a:prstGeom>
            <a:noFill/>
            <a:ln w="9525">
              <a:noFill/>
              <a:miter lim="800000"/>
              <a:headEnd/>
              <a:tailEnd/>
            </a:ln>
          </p:spPr>
        </p:pic>
        <p:pic>
          <p:nvPicPr>
            <p:cNvPr id="56330" name="Picture 5"/>
            <p:cNvPicPr>
              <a:picLocks noChangeAspect="1" noChangeArrowheads="1"/>
            </p:cNvPicPr>
            <p:nvPr/>
          </p:nvPicPr>
          <p:blipFill>
            <a:blip r:embed="rId4" cstate="print"/>
            <a:srcRect/>
            <a:stretch>
              <a:fillRect/>
            </a:stretch>
          </p:blipFill>
          <p:spPr bwMode="auto">
            <a:xfrm>
              <a:off x="1092" y="1933"/>
              <a:ext cx="1425" cy="1790"/>
            </a:xfrm>
            <a:prstGeom prst="rect">
              <a:avLst/>
            </a:prstGeom>
            <a:noFill/>
            <a:ln w="9525">
              <a:noFill/>
              <a:miter lim="800000"/>
              <a:headEnd/>
              <a:tailEnd/>
            </a:ln>
          </p:spPr>
        </p:pic>
      </p:grpSp>
      <p:sp>
        <p:nvSpPr>
          <p:cNvPr id="56324" name="Text Box 6"/>
          <p:cNvSpPr txBox="1">
            <a:spLocks noChangeArrowheads="1"/>
          </p:cNvSpPr>
          <p:nvPr/>
        </p:nvSpPr>
        <p:spPr bwMode="auto">
          <a:xfrm>
            <a:off x="755650" y="5654675"/>
            <a:ext cx="8137525" cy="366713"/>
          </a:xfrm>
          <a:prstGeom prst="rect">
            <a:avLst/>
          </a:prstGeom>
          <a:noFill/>
          <a:ln w="9525">
            <a:noFill/>
            <a:miter lim="800000"/>
            <a:headEnd/>
            <a:tailEnd/>
          </a:ln>
        </p:spPr>
        <p:txBody>
          <a:bodyPr>
            <a:spAutoFit/>
          </a:bodyPr>
          <a:lstStyle/>
          <a:p>
            <a:pPr>
              <a:spcBef>
                <a:spcPct val="50000"/>
              </a:spcBef>
            </a:pPr>
            <a:r>
              <a:rPr lang="lv-LV" sz="1800"/>
              <a:t>Katra praimera sekvence ir nobīdīta par 1 nukleotīdu adaptera 5’ virzienā.</a:t>
            </a:r>
            <a:endParaRPr lang="en-US" sz="1800"/>
          </a:p>
        </p:txBody>
      </p:sp>
      <p:pic>
        <p:nvPicPr>
          <p:cNvPr id="56325" name="Picture 7"/>
          <p:cNvPicPr>
            <a:picLocks noGrp="1" noChangeAspect="1" noChangeArrowheads="1"/>
          </p:cNvPicPr>
          <p:nvPr>
            <p:ph sz="quarter" idx="3"/>
          </p:nvPr>
        </p:nvPicPr>
        <p:blipFill>
          <a:blip r:embed="rId5" cstate="print"/>
          <a:srcRect l="22906"/>
          <a:stretch>
            <a:fillRect/>
          </a:stretch>
        </p:blipFill>
        <p:spPr>
          <a:xfrm>
            <a:off x="5508625" y="3148013"/>
            <a:ext cx="2100263" cy="1920875"/>
          </a:xfrm>
          <a:noFill/>
          <a:ln>
            <a:solidFill>
              <a:schemeClr val="tx1"/>
            </a:solidFill>
          </a:ln>
        </p:spPr>
      </p:pic>
      <p:sp>
        <p:nvSpPr>
          <p:cNvPr id="56326" name="AutoShape 8"/>
          <p:cNvSpPr>
            <a:spLocks noChangeArrowheads="1"/>
          </p:cNvSpPr>
          <p:nvPr/>
        </p:nvSpPr>
        <p:spPr bwMode="auto">
          <a:xfrm>
            <a:off x="3924300" y="3876675"/>
            <a:ext cx="792163" cy="146050"/>
          </a:xfrm>
          <a:prstGeom prst="rightArrow">
            <a:avLst>
              <a:gd name="adj1" fmla="val 50000"/>
              <a:gd name="adj2" fmla="val 135598"/>
            </a:avLst>
          </a:prstGeom>
          <a:solidFill>
            <a:srgbClr val="C0C0C0"/>
          </a:solidFill>
          <a:ln w="9525">
            <a:solidFill>
              <a:schemeClr val="tx1"/>
            </a:solidFill>
            <a:miter lim="800000"/>
            <a:headEnd/>
            <a:tailEnd/>
          </a:ln>
        </p:spPr>
        <p:txBody>
          <a:bodyPr wrap="none" anchor="ctr"/>
          <a:lstStyle/>
          <a:p>
            <a:endParaRPr lang="en-US"/>
          </a:p>
        </p:txBody>
      </p:sp>
      <p:sp>
        <p:nvSpPr>
          <p:cNvPr id="56327" name="Rectangle 9"/>
          <p:cNvSpPr>
            <a:spLocks noGrp="1" noChangeArrowheads="1"/>
          </p:cNvSpPr>
          <p:nvPr>
            <p:ph type="title"/>
          </p:nvPr>
        </p:nvSpPr>
        <p:spPr>
          <a:xfrm>
            <a:off x="457200" y="44450"/>
            <a:ext cx="8229600" cy="1143000"/>
          </a:xfrm>
          <a:noFill/>
        </p:spPr>
        <p:txBody>
          <a:bodyPr/>
          <a:lstStyle/>
          <a:p>
            <a:pPr algn="l"/>
            <a:r>
              <a:rPr lang="lv-LV" sz="2800" smtClean="0">
                <a:latin typeface="Arial" charset="0"/>
                <a:cs typeface="Arial" charset="0"/>
              </a:rPr>
              <a:t>SOliD sekvenēšanas tehnoloģija</a:t>
            </a:r>
            <a:endParaRPr lang="en-US" sz="2800" smtClean="0">
              <a:latin typeface="Arial" charset="0"/>
              <a:cs typeface="Arial" charset="0"/>
            </a:endParaRPr>
          </a:p>
        </p:txBody>
      </p:sp>
      <p:sp>
        <p:nvSpPr>
          <p:cNvPr id="56328" name="Text Box 10"/>
          <p:cNvSpPr txBox="1">
            <a:spLocks noChangeArrowheads="1"/>
          </p:cNvSpPr>
          <p:nvPr/>
        </p:nvSpPr>
        <p:spPr bwMode="auto">
          <a:xfrm>
            <a:off x="468313" y="1125538"/>
            <a:ext cx="2087562" cy="396875"/>
          </a:xfrm>
          <a:prstGeom prst="rect">
            <a:avLst/>
          </a:prstGeom>
          <a:noFill/>
          <a:ln w="9525">
            <a:noFill/>
            <a:miter lim="800000"/>
            <a:headEnd/>
            <a:tailEnd/>
          </a:ln>
        </p:spPr>
        <p:txBody>
          <a:bodyPr>
            <a:spAutoFit/>
          </a:bodyPr>
          <a:lstStyle/>
          <a:p>
            <a:pPr>
              <a:spcBef>
                <a:spcPct val="50000"/>
              </a:spcBef>
            </a:pPr>
            <a:r>
              <a:rPr lang="lv-LV" sz="2000"/>
              <a:t>Sekvenēšana </a:t>
            </a: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ext Box 2"/>
          <p:cNvSpPr txBox="1">
            <a:spLocks noChangeArrowheads="1"/>
          </p:cNvSpPr>
          <p:nvPr/>
        </p:nvSpPr>
        <p:spPr bwMode="auto">
          <a:xfrm>
            <a:off x="468313" y="1628775"/>
            <a:ext cx="4032250" cy="366713"/>
          </a:xfrm>
          <a:prstGeom prst="rect">
            <a:avLst/>
          </a:prstGeom>
          <a:noFill/>
          <a:ln w="9525">
            <a:noFill/>
            <a:miter lim="800000"/>
            <a:headEnd/>
            <a:tailEnd/>
          </a:ln>
        </p:spPr>
        <p:txBody>
          <a:bodyPr>
            <a:spAutoFit/>
          </a:bodyPr>
          <a:lstStyle/>
          <a:p>
            <a:pPr>
              <a:spcBef>
                <a:spcPct val="50000"/>
              </a:spcBef>
            </a:pPr>
            <a:endParaRPr lang="en-US" sz="1800"/>
          </a:p>
        </p:txBody>
      </p:sp>
      <p:sp>
        <p:nvSpPr>
          <p:cNvPr id="57347" name="Text Box 3"/>
          <p:cNvSpPr txBox="1">
            <a:spLocks noChangeArrowheads="1"/>
          </p:cNvSpPr>
          <p:nvPr/>
        </p:nvSpPr>
        <p:spPr bwMode="auto">
          <a:xfrm>
            <a:off x="468313" y="1196975"/>
            <a:ext cx="3527425" cy="396875"/>
          </a:xfrm>
          <a:prstGeom prst="rect">
            <a:avLst/>
          </a:prstGeom>
          <a:noFill/>
          <a:ln w="9525">
            <a:noFill/>
            <a:miter lim="800000"/>
            <a:headEnd/>
            <a:tailEnd/>
          </a:ln>
        </p:spPr>
        <p:txBody>
          <a:bodyPr>
            <a:spAutoFit/>
          </a:bodyPr>
          <a:lstStyle/>
          <a:p>
            <a:pPr>
              <a:spcBef>
                <a:spcPct val="50000"/>
              </a:spcBef>
            </a:pPr>
            <a:r>
              <a:rPr lang="lv-LV" sz="2000"/>
              <a:t>Sekvenēšana ar ligēšanu</a:t>
            </a:r>
            <a:endParaRPr lang="en-US" sz="2000"/>
          </a:p>
        </p:txBody>
      </p:sp>
      <p:sp>
        <p:nvSpPr>
          <p:cNvPr id="57348" name="Text Box 4"/>
          <p:cNvSpPr txBox="1">
            <a:spLocks noChangeArrowheads="1"/>
          </p:cNvSpPr>
          <p:nvPr/>
        </p:nvSpPr>
        <p:spPr bwMode="auto">
          <a:xfrm>
            <a:off x="539750" y="1773238"/>
            <a:ext cx="5976938" cy="779462"/>
          </a:xfrm>
          <a:prstGeom prst="rect">
            <a:avLst/>
          </a:prstGeom>
          <a:noFill/>
          <a:ln w="9525">
            <a:noFill/>
            <a:miter lim="800000"/>
            <a:headEnd/>
            <a:tailEnd/>
          </a:ln>
        </p:spPr>
        <p:txBody>
          <a:bodyPr>
            <a:spAutoFit/>
          </a:bodyPr>
          <a:lstStyle/>
          <a:p>
            <a:pPr>
              <a:spcBef>
                <a:spcPct val="50000"/>
              </a:spcBef>
            </a:pPr>
            <a:r>
              <a:rPr lang="lv-LV" sz="1800"/>
              <a:t>I. Solis</a:t>
            </a:r>
          </a:p>
          <a:p>
            <a:pPr>
              <a:spcBef>
                <a:spcPct val="50000"/>
              </a:spcBef>
            </a:pPr>
            <a:r>
              <a:rPr lang="lv-LV" sz="1800"/>
              <a:t>1. Praimeris n hibridizējas ar adapteri P1.</a:t>
            </a:r>
            <a:endParaRPr lang="en-US" sz="1800"/>
          </a:p>
        </p:txBody>
      </p:sp>
      <p:pic>
        <p:nvPicPr>
          <p:cNvPr id="57349" name="Picture 5"/>
          <p:cNvPicPr>
            <a:picLocks noGrp="1" noChangeAspect="1" noChangeArrowheads="1"/>
          </p:cNvPicPr>
          <p:nvPr>
            <p:ph idx="1"/>
          </p:nvPr>
        </p:nvPicPr>
        <p:blipFill>
          <a:blip r:embed="rId3" cstate="print"/>
          <a:srcRect/>
          <a:stretch>
            <a:fillRect/>
          </a:stretch>
        </p:blipFill>
        <p:spPr>
          <a:xfrm>
            <a:off x="611188" y="2573338"/>
            <a:ext cx="8027987" cy="1409700"/>
          </a:xfrm>
          <a:noFill/>
        </p:spPr>
      </p:pic>
      <p:pic>
        <p:nvPicPr>
          <p:cNvPr id="57350" name="Picture 6"/>
          <p:cNvPicPr>
            <a:picLocks noChangeAspect="1" noChangeArrowheads="1"/>
          </p:cNvPicPr>
          <p:nvPr/>
        </p:nvPicPr>
        <p:blipFill>
          <a:blip r:embed="rId4" cstate="print"/>
          <a:srcRect/>
          <a:stretch>
            <a:fillRect/>
          </a:stretch>
        </p:blipFill>
        <p:spPr bwMode="auto">
          <a:xfrm>
            <a:off x="674688" y="4797425"/>
            <a:ext cx="7785100" cy="1314450"/>
          </a:xfrm>
          <a:prstGeom prst="rect">
            <a:avLst/>
          </a:prstGeom>
          <a:noFill/>
          <a:ln w="9525">
            <a:noFill/>
            <a:miter lim="800000"/>
            <a:headEnd/>
            <a:tailEnd/>
          </a:ln>
        </p:spPr>
      </p:pic>
      <p:sp>
        <p:nvSpPr>
          <p:cNvPr id="57351" name="Text Box 7"/>
          <p:cNvSpPr txBox="1">
            <a:spLocks noChangeArrowheads="1"/>
          </p:cNvSpPr>
          <p:nvPr/>
        </p:nvSpPr>
        <p:spPr bwMode="auto">
          <a:xfrm>
            <a:off x="552450" y="4221163"/>
            <a:ext cx="7991475" cy="366712"/>
          </a:xfrm>
          <a:prstGeom prst="rect">
            <a:avLst/>
          </a:prstGeom>
          <a:noFill/>
          <a:ln w="9525">
            <a:noFill/>
            <a:miter lim="800000"/>
            <a:headEnd/>
            <a:tailEnd/>
          </a:ln>
        </p:spPr>
        <p:txBody>
          <a:bodyPr>
            <a:spAutoFit/>
          </a:bodyPr>
          <a:lstStyle/>
          <a:p>
            <a:pPr marL="266700" indent="-266700">
              <a:spcBef>
                <a:spcPct val="50000"/>
              </a:spcBef>
            </a:pPr>
            <a:r>
              <a:rPr lang="lv-LV" sz="1800"/>
              <a:t>2. Hibridizējas atbilstošā zonde, kuru ligāze piešuj praimera 5’galam.</a:t>
            </a:r>
            <a:endParaRPr lang="en-US" sz="1800"/>
          </a:p>
        </p:txBody>
      </p:sp>
      <p:sp>
        <p:nvSpPr>
          <p:cNvPr id="57352" name="Rectangle 8"/>
          <p:cNvSpPr>
            <a:spLocks noGrp="1" noChangeArrowheads="1"/>
          </p:cNvSpPr>
          <p:nvPr>
            <p:ph type="title"/>
          </p:nvPr>
        </p:nvSpPr>
        <p:spPr>
          <a:xfrm>
            <a:off x="457200" y="44450"/>
            <a:ext cx="8229600" cy="1143000"/>
          </a:xfrm>
          <a:noFill/>
        </p:spPr>
        <p:txBody>
          <a:bodyPr/>
          <a:lstStyle/>
          <a:p>
            <a:pPr algn="l"/>
            <a:r>
              <a:rPr lang="lv-LV" sz="2800" smtClean="0">
                <a:latin typeface="Arial" charset="0"/>
                <a:cs typeface="Arial" charset="0"/>
              </a:rPr>
              <a:t>SOliD sekvenēšanas tehnoloģija</a:t>
            </a:r>
            <a:endParaRPr lang="en-US" sz="2800" smtClean="0">
              <a:latin typeface="Arial" charset="0"/>
              <a:cs typeface="Arial" charset="0"/>
            </a:endParaRP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8370" name="Group 2"/>
          <p:cNvGrpSpPr>
            <a:grpSpLocks/>
          </p:cNvGrpSpPr>
          <p:nvPr/>
        </p:nvGrpSpPr>
        <p:grpSpPr bwMode="auto">
          <a:xfrm>
            <a:off x="1476375" y="4365625"/>
            <a:ext cx="6983413" cy="2397125"/>
            <a:chOff x="930" y="2750"/>
            <a:chExt cx="4399" cy="1510"/>
          </a:xfrm>
        </p:grpSpPr>
        <p:pic>
          <p:nvPicPr>
            <p:cNvPr id="58377" name="Picture 3"/>
            <p:cNvPicPr>
              <a:picLocks noChangeAspect="1" noChangeArrowheads="1"/>
            </p:cNvPicPr>
            <p:nvPr/>
          </p:nvPicPr>
          <p:blipFill>
            <a:blip r:embed="rId2" cstate="print"/>
            <a:srcRect/>
            <a:stretch>
              <a:fillRect/>
            </a:stretch>
          </p:blipFill>
          <p:spPr bwMode="auto">
            <a:xfrm rot="2693221">
              <a:off x="3497" y="3748"/>
              <a:ext cx="359" cy="512"/>
            </a:xfrm>
            <a:prstGeom prst="rect">
              <a:avLst/>
            </a:prstGeom>
            <a:noFill/>
            <a:ln w="9525">
              <a:noFill/>
              <a:miter lim="800000"/>
              <a:headEnd/>
              <a:tailEnd/>
            </a:ln>
          </p:spPr>
        </p:pic>
        <p:pic>
          <p:nvPicPr>
            <p:cNvPr id="58378" name="Picture 4"/>
            <p:cNvPicPr>
              <a:picLocks noChangeAspect="1" noChangeArrowheads="1"/>
            </p:cNvPicPr>
            <p:nvPr/>
          </p:nvPicPr>
          <p:blipFill>
            <a:blip r:embed="rId3" cstate="print"/>
            <a:srcRect t="11940"/>
            <a:stretch>
              <a:fillRect/>
            </a:stretch>
          </p:blipFill>
          <p:spPr bwMode="auto">
            <a:xfrm>
              <a:off x="930" y="2750"/>
              <a:ext cx="4399" cy="1186"/>
            </a:xfrm>
            <a:prstGeom prst="rect">
              <a:avLst/>
            </a:prstGeom>
            <a:noFill/>
            <a:ln w="9525">
              <a:noFill/>
              <a:miter lim="800000"/>
              <a:headEnd/>
              <a:tailEnd/>
            </a:ln>
          </p:spPr>
        </p:pic>
        <p:sp>
          <p:nvSpPr>
            <p:cNvPr id="58379" name="Freeform 5"/>
            <p:cNvSpPr>
              <a:spLocks/>
            </p:cNvSpPr>
            <p:nvPr/>
          </p:nvSpPr>
          <p:spPr bwMode="auto">
            <a:xfrm rot="899844">
              <a:off x="2971" y="3829"/>
              <a:ext cx="477" cy="159"/>
            </a:xfrm>
            <a:custGeom>
              <a:avLst/>
              <a:gdLst>
                <a:gd name="T0" fmla="*/ 0 w 544"/>
                <a:gd name="T1" fmla="*/ 0 h 235"/>
                <a:gd name="T2" fmla="*/ 8 w 544"/>
                <a:gd name="T3" fmla="*/ 1 h 235"/>
                <a:gd name="T4" fmla="*/ 21 w 544"/>
                <a:gd name="T5" fmla="*/ 1 h 235"/>
                <a:gd name="T6" fmla="*/ 44 w 544"/>
                <a:gd name="T7" fmla="*/ 1 h 235"/>
                <a:gd name="T8" fmla="*/ 65 w 544"/>
                <a:gd name="T9" fmla="*/ 1 h 235"/>
                <a:gd name="T10" fmla="*/ 86 w 544"/>
                <a:gd name="T11" fmla="*/ 1 h 235"/>
                <a:gd name="T12" fmla="*/ 0 60000 65536"/>
                <a:gd name="T13" fmla="*/ 0 60000 65536"/>
                <a:gd name="T14" fmla="*/ 0 60000 65536"/>
                <a:gd name="T15" fmla="*/ 0 60000 65536"/>
                <a:gd name="T16" fmla="*/ 0 60000 65536"/>
                <a:gd name="T17" fmla="*/ 0 60000 65536"/>
                <a:gd name="T18" fmla="*/ 0 w 544"/>
                <a:gd name="T19" fmla="*/ 0 h 235"/>
                <a:gd name="T20" fmla="*/ 544 w 544"/>
                <a:gd name="T21" fmla="*/ 235 h 235"/>
              </a:gdLst>
              <a:ahLst/>
              <a:cxnLst>
                <a:cxn ang="T12">
                  <a:pos x="T0" y="T1"/>
                </a:cxn>
                <a:cxn ang="T13">
                  <a:pos x="T2" y="T3"/>
                </a:cxn>
                <a:cxn ang="T14">
                  <a:pos x="T4" y="T5"/>
                </a:cxn>
                <a:cxn ang="T15">
                  <a:pos x="T6" y="T7"/>
                </a:cxn>
                <a:cxn ang="T16">
                  <a:pos x="T8" y="T9"/>
                </a:cxn>
                <a:cxn ang="T17">
                  <a:pos x="T10" y="T11"/>
                </a:cxn>
              </a:cxnLst>
              <a:rect l="T18" t="T19" r="T20" b="T21"/>
              <a:pathLst>
                <a:path w="544" h="235">
                  <a:moveTo>
                    <a:pt x="0" y="0"/>
                  </a:moveTo>
                  <a:cubicBezTo>
                    <a:pt x="11" y="30"/>
                    <a:pt x="22" y="61"/>
                    <a:pt x="45" y="91"/>
                  </a:cubicBezTo>
                  <a:cubicBezTo>
                    <a:pt x="68" y="121"/>
                    <a:pt x="98" y="158"/>
                    <a:pt x="136" y="181"/>
                  </a:cubicBezTo>
                  <a:cubicBezTo>
                    <a:pt x="174" y="204"/>
                    <a:pt x="227" y="219"/>
                    <a:pt x="272" y="227"/>
                  </a:cubicBezTo>
                  <a:cubicBezTo>
                    <a:pt x="317" y="235"/>
                    <a:pt x="363" y="235"/>
                    <a:pt x="408" y="227"/>
                  </a:cubicBezTo>
                  <a:cubicBezTo>
                    <a:pt x="453" y="219"/>
                    <a:pt x="521" y="189"/>
                    <a:pt x="544" y="181"/>
                  </a:cubicBezTo>
                </a:path>
              </a:pathLst>
            </a:custGeom>
            <a:noFill/>
            <a:ln w="19050">
              <a:solidFill>
                <a:schemeClr val="tx1"/>
              </a:solidFill>
              <a:round/>
              <a:headEnd/>
              <a:tailEnd type="triangle" w="med" len="med"/>
            </a:ln>
          </p:spPr>
          <p:txBody>
            <a:bodyPr/>
            <a:lstStyle/>
            <a:p>
              <a:endParaRPr lang="lv-LV"/>
            </a:p>
          </p:txBody>
        </p:sp>
        <p:sp>
          <p:nvSpPr>
            <p:cNvPr id="58380" name="Line 6"/>
            <p:cNvSpPr>
              <a:spLocks noChangeShapeType="1"/>
            </p:cNvSpPr>
            <p:nvPr/>
          </p:nvSpPr>
          <p:spPr bwMode="auto">
            <a:xfrm>
              <a:off x="2925" y="2795"/>
              <a:ext cx="0" cy="635"/>
            </a:xfrm>
            <a:prstGeom prst="line">
              <a:avLst/>
            </a:prstGeom>
            <a:noFill/>
            <a:ln w="9525">
              <a:solidFill>
                <a:schemeClr val="tx1"/>
              </a:solidFill>
              <a:round/>
              <a:headEnd/>
              <a:tailEnd type="triangle" w="med" len="med"/>
            </a:ln>
          </p:spPr>
          <p:txBody>
            <a:bodyPr/>
            <a:lstStyle/>
            <a:p>
              <a:endParaRPr lang="lv-LV"/>
            </a:p>
          </p:txBody>
        </p:sp>
      </p:grpSp>
      <p:sp>
        <p:nvSpPr>
          <p:cNvPr id="58371" name="Line 7"/>
          <p:cNvSpPr>
            <a:spLocks noChangeShapeType="1"/>
          </p:cNvSpPr>
          <p:nvPr/>
        </p:nvSpPr>
        <p:spPr bwMode="auto">
          <a:xfrm>
            <a:off x="4651375" y="4432300"/>
            <a:ext cx="0" cy="1014413"/>
          </a:xfrm>
          <a:prstGeom prst="line">
            <a:avLst/>
          </a:prstGeom>
          <a:noFill/>
          <a:ln w="9525">
            <a:solidFill>
              <a:schemeClr val="tx1"/>
            </a:solidFill>
            <a:round/>
            <a:headEnd/>
            <a:tailEnd type="triangle" w="med" len="med"/>
          </a:ln>
        </p:spPr>
        <p:txBody>
          <a:bodyPr/>
          <a:lstStyle/>
          <a:p>
            <a:endParaRPr lang="lv-LV"/>
          </a:p>
        </p:txBody>
      </p:sp>
      <p:pic>
        <p:nvPicPr>
          <p:cNvPr id="58372" name="Picture 8"/>
          <p:cNvPicPr>
            <a:picLocks noGrp="1" noChangeAspect="1" noChangeArrowheads="1"/>
          </p:cNvPicPr>
          <p:nvPr>
            <p:ph sz="half" idx="2"/>
          </p:nvPr>
        </p:nvPicPr>
        <p:blipFill>
          <a:blip r:embed="rId4" cstate="print"/>
          <a:srcRect/>
          <a:stretch>
            <a:fillRect/>
          </a:stretch>
        </p:blipFill>
        <p:spPr>
          <a:xfrm>
            <a:off x="1476375" y="2233613"/>
            <a:ext cx="6983413" cy="1974850"/>
          </a:xfrm>
          <a:noFill/>
        </p:spPr>
      </p:pic>
      <p:sp>
        <p:nvSpPr>
          <p:cNvPr id="58373" name="Text Box 9"/>
          <p:cNvSpPr txBox="1">
            <a:spLocks noChangeArrowheads="1"/>
          </p:cNvSpPr>
          <p:nvPr/>
        </p:nvSpPr>
        <p:spPr bwMode="auto">
          <a:xfrm>
            <a:off x="539750" y="1628775"/>
            <a:ext cx="7200900" cy="779463"/>
          </a:xfrm>
          <a:prstGeom prst="rect">
            <a:avLst/>
          </a:prstGeom>
          <a:noFill/>
          <a:ln w="9525">
            <a:noFill/>
            <a:miter lim="800000"/>
            <a:headEnd/>
            <a:tailEnd/>
          </a:ln>
        </p:spPr>
        <p:txBody>
          <a:bodyPr>
            <a:spAutoFit/>
          </a:bodyPr>
          <a:lstStyle/>
          <a:p>
            <a:pPr>
              <a:spcBef>
                <a:spcPct val="50000"/>
              </a:spcBef>
            </a:pPr>
            <a:r>
              <a:rPr lang="lv-LV" sz="1800"/>
              <a:t>I.Solis </a:t>
            </a:r>
          </a:p>
          <a:p>
            <a:pPr>
              <a:spcBef>
                <a:spcPct val="50000"/>
              </a:spcBef>
            </a:pPr>
            <a:r>
              <a:rPr lang="lv-LV" sz="1800"/>
              <a:t>3. Tiek nolasīts zondes fluorescentais signāls.</a:t>
            </a:r>
            <a:endParaRPr lang="en-US" sz="1800"/>
          </a:p>
        </p:txBody>
      </p:sp>
      <p:sp>
        <p:nvSpPr>
          <p:cNvPr id="58374" name="Text Box 10"/>
          <p:cNvSpPr txBox="1">
            <a:spLocks noChangeArrowheads="1"/>
          </p:cNvSpPr>
          <p:nvPr/>
        </p:nvSpPr>
        <p:spPr bwMode="auto">
          <a:xfrm>
            <a:off x="539750" y="4076700"/>
            <a:ext cx="7993063" cy="641350"/>
          </a:xfrm>
          <a:prstGeom prst="rect">
            <a:avLst/>
          </a:prstGeom>
          <a:noFill/>
          <a:ln w="9525">
            <a:noFill/>
            <a:miter lim="800000"/>
            <a:headEnd/>
            <a:tailEnd/>
          </a:ln>
        </p:spPr>
        <p:txBody>
          <a:bodyPr>
            <a:spAutoFit/>
          </a:bodyPr>
          <a:lstStyle/>
          <a:p>
            <a:pPr>
              <a:spcBef>
                <a:spcPct val="50000"/>
              </a:spcBef>
            </a:pPr>
            <a:r>
              <a:rPr lang="lv-LV" sz="1800"/>
              <a:t>4. Zonde tiek sašķelta. Tas atbrīvo fluorescento iezīmi un 5’ fosfātu uz augošās ķēdes.</a:t>
            </a:r>
            <a:endParaRPr lang="en-US" sz="1800"/>
          </a:p>
        </p:txBody>
      </p:sp>
      <p:sp>
        <p:nvSpPr>
          <p:cNvPr id="58375" name="Rectangle 11"/>
          <p:cNvSpPr>
            <a:spLocks noGrp="1" noChangeArrowheads="1"/>
          </p:cNvSpPr>
          <p:nvPr>
            <p:ph type="title"/>
          </p:nvPr>
        </p:nvSpPr>
        <p:spPr>
          <a:xfrm>
            <a:off x="457200" y="44450"/>
            <a:ext cx="8229600" cy="1143000"/>
          </a:xfrm>
          <a:noFill/>
        </p:spPr>
        <p:txBody>
          <a:bodyPr/>
          <a:lstStyle/>
          <a:p>
            <a:pPr algn="l"/>
            <a:r>
              <a:rPr lang="lv-LV" sz="2800" smtClean="0">
                <a:latin typeface="Arial" charset="0"/>
                <a:cs typeface="Arial" charset="0"/>
              </a:rPr>
              <a:t>SOliD sekvenēšanas tehnoloģija</a:t>
            </a:r>
            <a:endParaRPr lang="en-US" sz="2800" smtClean="0">
              <a:latin typeface="Arial" charset="0"/>
              <a:cs typeface="Arial" charset="0"/>
            </a:endParaRPr>
          </a:p>
        </p:txBody>
      </p:sp>
      <p:sp>
        <p:nvSpPr>
          <p:cNvPr id="58376" name="Text Box 12"/>
          <p:cNvSpPr txBox="1">
            <a:spLocks noChangeArrowheads="1"/>
          </p:cNvSpPr>
          <p:nvPr/>
        </p:nvSpPr>
        <p:spPr bwMode="auto">
          <a:xfrm>
            <a:off x="468313" y="1125538"/>
            <a:ext cx="3527425" cy="396875"/>
          </a:xfrm>
          <a:prstGeom prst="rect">
            <a:avLst/>
          </a:prstGeom>
          <a:noFill/>
          <a:ln w="9525">
            <a:noFill/>
            <a:miter lim="800000"/>
            <a:headEnd/>
            <a:tailEnd/>
          </a:ln>
        </p:spPr>
        <p:txBody>
          <a:bodyPr>
            <a:spAutoFit/>
          </a:bodyPr>
          <a:lstStyle/>
          <a:p>
            <a:pPr>
              <a:spcBef>
                <a:spcPct val="50000"/>
              </a:spcBef>
            </a:pPr>
            <a:r>
              <a:rPr lang="lv-LV" sz="2000"/>
              <a:t>Sekvenēšana ar ligēšanu</a:t>
            </a:r>
            <a:endParaRPr lang="en-US" sz="200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3"/>
          <p:cNvSpPr>
            <a:spLocks noGrp="1"/>
          </p:cNvSpPr>
          <p:nvPr>
            <p:ph type="body" idx="1"/>
          </p:nvPr>
        </p:nvSpPr>
        <p:spPr>
          <a:xfrm>
            <a:off x="457200" y="1000125"/>
            <a:ext cx="8229600" cy="2214563"/>
          </a:xfrm>
        </p:spPr>
        <p:txBody>
          <a:bodyPr/>
          <a:lstStyle/>
          <a:p>
            <a:pPr marL="452438" indent="-452438">
              <a:buFont typeface="Arial" charset="0"/>
              <a:buNone/>
            </a:pPr>
            <a:r>
              <a:rPr lang="lv-LV" sz="2400" smtClean="0">
                <a:latin typeface="Arial" charset="0"/>
              </a:rPr>
              <a:t>1.Fragmenta iezīmēšana</a:t>
            </a:r>
          </a:p>
          <a:p>
            <a:pPr marL="452438" indent="-452438">
              <a:buFont typeface="Arial" charset="0"/>
              <a:buNone/>
            </a:pPr>
            <a:endParaRPr lang="lv-LV" sz="2400" smtClean="0">
              <a:latin typeface="Arial" charset="0"/>
            </a:endParaRPr>
          </a:p>
          <a:p>
            <a:pPr marL="452438" indent="-452438">
              <a:buFont typeface="Arial" charset="0"/>
              <a:buNone/>
            </a:pPr>
            <a:r>
              <a:rPr lang="lv-LV" sz="2200" smtClean="0">
                <a:latin typeface="Arial" charset="0"/>
              </a:rPr>
              <a:t>A-  Sārmainā fosfatāze atšķeļ 5’ gala fosfātu</a:t>
            </a:r>
          </a:p>
          <a:p>
            <a:pPr marL="452438" indent="-452438">
              <a:buFont typeface="Arial" charset="0"/>
              <a:buNone/>
            </a:pPr>
            <a:r>
              <a:rPr lang="lv-LV" sz="2200" smtClean="0">
                <a:latin typeface="Arial" charset="0"/>
              </a:rPr>
              <a:t>B-  Polinukleotīdu kināze pievieno iezīmētu fosfātu 5’ galā      (par substrātu izmantojot iezīmētu ATP)</a:t>
            </a:r>
            <a:endParaRPr lang="lv-LV" sz="2400" smtClean="0">
              <a:latin typeface="Arial" charset="0"/>
            </a:endParaRPr>
          </a:p>
        </p:txBody>
      </p:sp>
      <p:sp>
        <p:nvSpPr>
          <p:cNvPr id="11267" name="Title 1"/>
          <p:cNvSpPr>
            <a:spLocks/>
          </p:cNvSpPr>
          <p:nvPr/>
        </p:nvSpPr>
        <p:spPr bwMode="auto">
          <a:xfrm>
            <a:off x="457200" y="0"/>
            <a:ext cx="8229600" cy="1143000"/>
          </a:xfrm>
          <a:prstGeom prst="rect">
            <a:avLst/>
          </a:prstGeom>
          <a:noFill/>
          <a:ln w="9525">
            <a:noFill/>
            <a:miter lim="800000"/>
            <a:headEnd/>
            <a:tailEnd/>
          </a:ln>
        </p:spPr>
        <p:txBody>
          <a:bodyPr anchor="ctr"/>
          <a:lstStyle/>
          <a:p>
            <a:r>
              <a:rPr lang="lv-LV" sz="3200"/>
              <a:t>Ķīmiskās degradācijas metode</a:t>
            </a:r>
          </a:p>
        </p:txBody>
      </p:sp>
      <p:pic>
        <p:nvPicPr>
          <p:cNvPr id="11268" name="Picture 36"/>
          <p:cNvPicPr>
            <a:picLocks noChangeAspect="1" noChangeArrowheads="1"/>
          </p:cNvPicPr>
          <p:nvPr/>
        </p:nvPicPr>
        <p:blipFill>
          <a:blip r:embed="rId2" cstate="print"/>
          <a:srcRect r="25562"/>
          <a:stretch>
            <a:fillRect/>
          </a:stretch>
        </p:blipFill>
        <p:spPr bwMode="auto">
          <a:xfrm>
            <a:off x="714375" y="3571875"/>
            <a:ext cx="7791450" cy="28051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9394" name="Group 2"/>
          <p:cNvGrpSpPr>
            <a:grpSpLocks/>
          </p:cNvGrpSpPr>
          <p:nvPr/>
        </p:nvGrpSpPr>
        <p:grpSpPr bwMode="auto">
          <a:xfrm>
            <a:off x="323850" y="2349500"/>
            <a:ext cx="8461375" cy="1533525"/>
            <a:chOff x="204" y="1570"/>
            <a:chExt cx="5330" cy="966"/>
          </a:xfrm>
        </p:grpSpPr>
        <p:pic>
          <p:nvPicPr>
            <p:cNvPr id="59403" name="Picture 3"/>
            <p:cNvPicPr>
              <a:picLocks noChangeAspect="1" noChangeArrowheads="1"/>
            </p:cNvPicPr>
            <p:nvPr/>
          </p:nvPicPr>
          <p:blipFill>
            <a:blip r:embed="rId3" cstate="print"/>
            <a:srcRect/>
            <a:stretch>
              <a:fillRect/>
            </a:stretch>
          </p:blipFill>
          <p:spPr bwMode="auto">
            <a:xfrm>
              <a:off x="204" y="1570"/>
              <a:ext cx="5330" cy="966"/>
            </a:xfrm>
            <a:prstGeom prst="rect">
              <a:avLst/>
            </a:prstGeom>
            <a:noFill/>
            <a:ln w="9525">
              <a:noFill/>
              <a:miter lim="800000"/>
              <a:headEnd/>
              <a:tailEnd/>
            </a:ln>
          </p:spPr>
        </p:pic>
        <p:sp>
          <p:nvSpPr>
            <p:cNvPr id="59404" name="Text Box 4"/>
            <p:cNvSpPr txBox="1">
              <a:spLocks noChangeArrowheads="1"/>
            </p:cNvSpPr>
            <p:nvPr/>
          </p:nvSpPr>
          <p:spPr bwMode="auto">
            <a:xfrm>
              <a:off x="2893" y="2283"/>
              <a:ext cx="453" cy="173"/>
            </a:xfrm>
            <a:prstGeom prst="rect">
              <a:avLst/>
            </a:prstGeom>
            <a:noFill/>
            <a:ln w="9525">
              <a:noFill/>
              <a:miter lim="800000"/>
              <a:headEnd/>
              <a:tailEnd/>
            </a:ln>
          </p:spPr>
          <p:txBody>
            <a:bodyPr>
              <a:spAutoFit/>
            </a:bodyPr>
            <a:lstStyle/>
            <a:p>
              <a:pPr>
                <a:spcBef>
                  <a:spcPct val="50000"/>
                </a:spcBef>
              </a:pPr>
              <a:r>
                <a:rPr lang="lv-LV" sz="1200" b="1"/>
                <a:t>9,10</a:t>
              </a:r>
            </a:p>
          </p:txBody>
        </p:sp>
      </p:grpSp>
      <p:pic>
        <p:nvPicPr>
          <p:cNvPr id="59395" name="Picture 5"/>
          <p:cNvPicPr>
            <a:picLocks noGrp="1" noChangeAspect="1" noChangeArrowheads="1"/>
          </p:cNvPicPr>
          <p:nvPr>
            <p:ph sz="quarter" idx="2"/>
          </p:nvPr>
        </p:nvPicPr>
        <p:blipFill>
          <a:blip r:embed="rId4" cstate="print"/>
          <a:srcRect/>
          <a:stretch>
            <a:fillRect/>
          </a:stretch>
        </p:blipFill>
        <p:spPr>
          <a:xfrm>
            <a:off x="107950" y="4357688"/>
            <a:ext cx="4752975" cy="1317625"/>
          </a:xfrm>
          <a:noFill/>
        </p:spPr>
      </p:pic>
      <p:sp>
        <p:nvSpPr>
          <p:cNvPr id="59396" name="Rectangle 6"/>
          <p:cNvSpPr>
            <a:spLocks noGrp="1" noChangeArrowheads="1"/>
          </p:cNvSpPr>
          <p:nvPr>
            <p:ph type="title" sz="quarter"/>
          </p:nvPr>
        </p:nvSpPr>
        <p:spPr>
          <a:xfrm>
            <a:off x="457200" y="44450"/>
            <a:ext cx="8229600" cy="1143000"/>
          </a:xfrm>
          <a:noFill/>
        </p:spPr>
        <p:txBody>
          <a:bodyPr/>
          <a:lstStyle/>
          <a:p>
            <a:pPr algn="l"/>
            <a:r>
              <a:rPr lang="lv-LV" sz="2800" smtClean="0">
                <a:latin typeface="Arial" charset="0"/>
                <a:cs typeface="Arial" charset="0"/>
              </a:rPr>
              <a:t>SOliD sekvenēšanas tehnoloģija</a:t>
            </a:r>
            <a:endParaRPr lang="en-US" sz="2800" smtClean="0">
              <a:latin typeface="Arial" charset="0"/>
              <a:cs typeface="Arial" charset="0"/>
            </a:endParaRPr>
          </a:p>
        </p:txBody>
      </p:sp>
      <p:sp>
        <p:nvSpPr>
          <p:cNvPr id="59397" name="Text Box 7"/>
          <p:cNvSpPr txBox="1">
            <a:spLocks noChangeArrowheads="1"/>
          </p:cNvSpPr>
          <p:nvPr/>
        </p:nvSpPr>
        <p:spPr bwMode="auto">
          <a:xfrm>
            <a:off x="539750" y="1457325"/>
            <a:ext cx="7200900" cy="1054100"/>
          </a:xfrm>
          <a:prstGeom prst="rect">
            <a:avLst/>
          </a:prstGeom>
          <a:noFill/>
          <a:ln w="9525">
            <a:noFill/>
            <a:miter lim="800000"/>
            <a:headEnd/>
            <a:tailEnd/>
          </a:ln>
        </p:spPr>
        <p:txBody>
          <a:bodyPr>
            <a:spAutoFit/>
          </a:bodyPr>
          <a:lstStyle/>
          <a:p>
            <a:pPr>
              <a:spcBef>
                <a:spcPct val="50000"/>
              </a:spcBef>
            </a:pPr>
            <a:r>
              <a:rPr lang="lv-LV" sz="1800"/>
              <a:t>I.Solis </a:t>
            </a:r>
          </a:p>
          <a:p>
            <a:pPr>
              <a:spcBef>
                <a:spcPct val="50000"/>
              </a:spcBef>
            </a:pPr>
            <a:r>
              <a:rPr lang="lv-LV" sz="1800"/>
              <a:t>5. Notiek nākamās zondes hibridizēšanās un ligēšana augošās ķēdes 5’galā. </a:t>
            </a:r>
          </a:p>
        </p:txBody>
      </p:sp>
      <p:sp>
        <p:nvSpPr>
          <p:cNvPr id="59398" name="Text Box 8"/>
          <p:cNvSpPr txBox="1">
            <a:spLocks noChangeArrowheads="1"/>
          </p:cNvSpPr>
          <p:nvPr/>
        </p:nvSpPr>
        <p:spPr bwMode="auto">
          <a:xfrm>
            <a:off x="468313" y="1125538"/>
            <a:ext cx="3527425" cy="396875"/>
          </a:xfrm>
          <a:prstGeom prst="rect">
            <a:avLst/>
          </a:prstGeom>
          <a:noFill/>
          <a:ln w="9525">
            <a:noFill/>
            <a:miter lim="800000"/>
            <a:headEnd/>
            <a:tailEnd/>
          </a:ln>
        </p:spPr>
        <p:txBody>
          <a:bodyPr>
            <a:spAutoFit/>
          </a:bodyPr>
          <a:lstStyle/>
          <a:p>
            <a:pPr>
              <a:spcBef>
                <a:spcPct val="50000"/>
              </a:spcBef>
            </a:pPr>
            <a:r>
              <a:rPr lang="lv-LV" sz="2000"/>
              <a:t>Sekvenēšana ar ligēšanu</a:t>
            </a:r>
            <a:endParaRPr lang="en-US" sz="2000"/>
          </a:p>
        </p:txBody>
      </p:sp>
      <p:sp>
        <p:nvSpPr>
          <p:cNvPr id="59399" name="Rectangle 9"/>
          <p:cNvSpPr>
            <a:spLocks noChangeArrowheads="1"/>
          </p:cNvSpPr>
          <p:nvPr/>
        </p:nvSpPr>
        <p:spPr bwMode="auto">
          <a:xfrm>
            <a:off x="488950" y="4005263"/>
            <a:ext cx="2355850" cy="366712"/>
          </a:xfrm>
          <a:prstGeom prst="rect">
            <a:avLst/>
          </a:prstGeom>
          <a:noFill/>
          <a:ln w="9525">
            <a:noFill/>
            <a:miter lim="800000"/>
            <a:headEnd/>
            <a:tailEnd/>
          </a:ln>
        </p:spPr>
        <p:txBody>
          <a:bodyPr wrap="none">
            <a:spAutoFit/>
          </a:bodyPr>
          <a:lstStyle/>
          <a:p>
            <a:pPr>
              <a:spcBef>
                <a:spcPct val="50000"/>
              </a:spcBef>
            </a:pPr>
            <a:r>
              <a:rPr lang="lv-LV" sz="1800"/>
              <a:t>Atkārtojas viss cikls...</a:t>
            </a:r>
          </a:p>
        </p:txBody>
      </p:sp>
      <p:grpSp>
        <p:nvGrpSpPr>
          <p:cNvPr id="59400" name="Group 10"/>
          <p:cNvGrpSpPr>
            <a:grpSpLocks/>
          </p:cNvGrpSpPr>
          <p:nvPr/>
        </p:nvGrpSpPr>
        <p:grpSpPr bwMode="auto">
          <a:xfrm>
            <a:off x="4752975" y="4437063"/>
            <a:ext cx="4356100" cy="1665287"/>
            <a:chOff x="3016" y="3067"/>
            <a:chExt cx="2631" cy="991"/>
          </a:xfrm>
        </p:grpSpPr>
        <p:pic>
          <p:nvPicPr>
            <p:cNvPr id="59401" name="Picture 11"/>
            <p:cNvPicPr>
              <a:picLocks noChangeAspect="1" noChangeArrowheads="1"/>
            </p:cNvPicPr>
            <p:nvPr/>
          </p:nvPicPr>
          <p:blipFill>
            <a:blip r:embed="rId5" cstate="print"/>
            <a:srcRect/>
            <a:stretch>
              <a:fillRect/>
            </a:stretch>
          </p:blipFill>
          <p:spPr bwMode="auto">
            <a:xfrm>
              <a:off x="3016" y="3067"/>
              <a:ext cx="2631" cy="734"/>
            </a:xfrm>
            <a:prstGeom prst="rect">
              <a:avLst/>
            </a:prstGeom>
            <a:noFill/>
            <a:ln w="9525">
              <a:noFill/>
              <a:miter lim="800000"/>
              <a:headEnd/>
              <a:tailEnd/>
            </a:ln>
          </p:spPr>
        </p:pic>
        <p:pic>
          <p:nvPicPr>
            <p:cNvPr id="59402" name="Picture 12"/>
            <p:cNvPicPr>
              <a:picLocks noChangeAspect="1" noChangeArrowheads="1"/>
            </p:cNvPicPr>
            <p:nvPr/>
          </p:nvPicPr>
          <p:blipFill>
            <a:blip r:embed="rId6" cstate="print"/>
            <a:srcRect/>
            <a:stretch>
              <a:fillRect/>
            </a:stretch>
          </p:blipFill>
          <p:spPr bwMode="auto">
            <a:xfrm>
              <a:off x="4422" y="3702"/>
              <a:ext cx="499" cy="356"/>
            </a:xfrm>
            <a:prstGeom prst="rect">
              <a:avLst/>
            </a:prstGeom>
            <a:noFill/>
            <a:ln w="9525">
              <a:noFill/>
              <a:miter lim="800000"/>
              <a:headEnd/>
              <a:tailEnd/>
            </a:ln>
          </p:spPr>
        </p:pic>
      </p:gr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2"/>
          <p:cNvPicPr>
            <a:picLocks noGrp="1" noChangeAspect="1" noChangeArrowheads="1"/>
          </p:cNvPicPr>
          <p:nvPr>
            <p:ph sz="quarter" idx="1"/>
          </p:nvPr>
        </p:nvPicPr>
        <p:blipFill>
          <a:blip r:embed="rId3" cstate="print"/>
          <a:srcRect/>
          <a:stretch>
            <a:fillRect/>
          </a:stretch>
        </p:blipFill>
        <p:spPr>
          <a:xfrm>
            <a:off x="323850" y="2492375"/>
            <a:ext cx="8604250" cy="1296988"/>
          </a:xfrm>
          <a:noFill/>
        </p:spPr>
      </p:pic>
      <p:pic>
        <p:nvPicPr>
          <p:cNvPr id="60419" name="Picture 3"/>
          <p:cNvPicPr>
            <a:picLocks noGrp="1" noChangeAspect="1" noChangeArrowheads="1"/>
          </p:cNvPicPr>
          <p:nvPr>
            <p:ph sz="quarter" idx="2"/>
          </p:nvPr>
        </p:nvPicPr>
        <p:blipFill>
          <a:blip r:embed="rId4" cstate="print"/>
          <a:srcRect/>
          <a:stretch>
            <a:fillRect/>
          </a:stretch>
        </p:blipFill>
        <p:spPr>
          <a:xfrm>
            <a:off x="250825" y="4402138"/>
            <a:ext cx="3529013" cy="676275"/>
          </a:xfrm>
          <a:noFill/>
        </p:spPr>
      </p:pic>
      <p:pic>
        <p:nvPicPr>
          <p:cNvPr id="60420" name="Picture 4"/>
          <p:cNvPicPr>
            <a:picLocks noGrp="1" noChangeAspect="1" noChangeArrowheads="1"/>
          </p:cNvPicPr>
          <p:nvPr>
            <p:ph sz="quarter" idx="3"/>
          </p:nvPr>
        </p:nvPicPr>
        <p:blipFill>
          <a:blip r:embed="rId5" cstate="print"/>
          <a:srcRect/>
          <a:stretch>
            <a:fillRect/>
          </a:stretch>
        </p:blipFill>
        <p:spPr>
          <a:xfrm>
            <a:off x="5148263" y="4076700"/>
            <a:ext cx="3457575" cy="976313"/>
          </a:xfrm>
          <a:noFill/>
        </p:spPr>
      </p:pic>
      <p:sp>
        <p:nvSpPr>
          <p:cNvPr id="60421" name="Text Box 5"/>
          <p:cNvSpPr txBox="1">
            <a:spLocks noChangeArrowheads="1"/>
          </p:cNvSpPr>
          <p:nvPr/>
        </p:nvSpPr>
        <p:spPr bwMode="auto">
          <a:xfrm>
            <a:off x="468313" y="1700213"/>
            <a:ext cx="6624637" cy="779462"/>
          </a:xfrm>
          <a:prstGeom prst="rect">
            <a:avLst/>
          </a:prstGeom>
          <a:noFill/>
          <a:ln w="9525">
            <a:noFill/>
            <a:miter lim="800000"/>
            <a:headEnd/>
            <a:tailEnd/>
          </a:ln>
        </p:spPr>
        <p:txBody>
          <a:bodyPr>
            <a:spAutoFit/>
          </a:bodyPr>
          <a:lstStyle/>
          <a:p>
            <a:pPr>
              <a:spcBef>
                <a:spcPct val="50000"/>
              </a:spcBef>
            </a:pPr>
            <a:r>
              <a:rPr lang="lv-LV" sz="1800"/>
              <a:t>II.Solis</a:t>
            </a:r>
          </a:p>
          <a:p>
            <a:pPr>
              <a:spcBef>
                <a:spcPct val="50000"/>
              </a:spcBef>
            </a:pPr>
            <a:r>
              <a:rPr lang="lv-LV" sz="1800"/>
              <a:t>1. Praimeris </a:t>
            </a:r>
            <a:r>
              <a:rPr lang="lv-LV" sz="1800" b="1" u="sng">
                <a:solidFill>
                  <a:srgbClr val="FF0000"/>
                </a:solidFill>
              </a:rPr>
              <a:t>n - 1</a:t>
            </a:r>
            <a:r>
              <a:rPr lang="lv-LV" sz="1800"/>
              <a:t> hibridizējas ar adapteri P1.</a:t>
            </a:r>
            <a:endParaRPr lang="en-US" sz="1800"/>
          </a:p>
        </p:txBody>
      </p:sp>
      <p:pic>
        <p:nvPicPr>
          <p:cNvPr id="60422" name="Picture 6"/>
          <p:cNvPicPr>
            <a:picLocks noGrp="1" noChangeAspect="1" noChangeArrowheads="1"/>
          </p:cNvPicPr>
          <p:nvPr>
            <p:ph sz="quarter" idx="4"/>
          </p:nvPr>
        </p:nvPicPr>
        <p:blipFill>
          <a:blip r:embed="rId6" cstate="print"/>
          <a:srcRect/>
          <a:stretch>
            <a:fillRect/>
          </a:stretch>
        </p:blipFill>
        <p:spPr>
          <a:xfrm>
            <a:off x="2700338" y="5194300"/>
            <a:ext cx="3529012" cy="552450"/>
          </a:xfrm>
          <a:noFill/>
        </p:spPr>
      </p:pic>
      <p:sp>
        <p:nvSpPr>
          <p:cNvPr id="60423" name="Rectangle 7"/>
          <p:cNvSpPr>
            <a:spLocks noGrp="1" noChangeArrowheads="1"/>
          </p:cNvSpPr>
          <p:nvPr>
            <p:ph type="title" sz="quarter"/>
          </p:nvPr>
        </p:nvSpPr>
        <p:spPr>
          <a:xfrm>
            <a:off x="457200" y="44450"/>
            <a:ext cx="8229600" cy="1143000"/>
          </a:xfrm>
          <a:noFill/>
        </p:spPr>
        <p:txBody>
          <a:bodyPr/>
          <a:lstStyle/>
          <a:p>
            <a:pPr algn="l"/>
            <a:r>
              <a:rPr lang="lv-LV" sz="2800" smtClean="0">
                <a:latin typeface="Arial" charset="0"/>
                <a:cs typeface="Arial" charset="0"/>
              </a:rPr>
              <a:t>SOliD sekvenēšanas tehnoloģija</a:t>
            </a:r>
            <a:endParaRPr lang="en-US" sz="2800" smtClean="0">
              <a:latin typeface="Arial" charset="0"/>
              <a:cs typeface="Arial" charset="0"/>
            </a:endParaRPr>
          </a:p>
        </p:txBody>
      </p:sp>
      <p:sp>
        <p:nvSpPr>
          <p:cNvPr id="60424" name="Text Box 8"/>
          <p:cNvSpPr txBox="1">
            <a:spLocks noChangeArrowheads="1"/>
          </p:cNvSpPr>
          <p:nvPr/>
        </p:nvSpPr>
        <p:spPr bwMode="auto">
          <a:xfrm>
            <a:off x="684213" y="5876925"/>
            <a:ext cx="5616575" cy="366713"/>
          </a:xfrm>
          <a:prstGeom prst="rect">
            <a:avLst/>
          </a:prstGeom>
          <a:noFill/>
          <a:ln w="9525">
            <a:noFill/>
            <a:miter lim="800000"/>
            <a:headEnd/>
            <a:tailEnd/>
          </a:ln>
        </p:spPr>
        <p:txBody>
          <a:bodyPr>
            <a:spAutoFit/>
          </a:bodyPr>
          <a:lstStyle/>
          <a:p>
            <a:pPr>
              <a:spcBef>
                <a:spcPct val="50000"/>
              </a:spcBef>
            </a:pPr>
            <a:endParaRPr lang="en-US" sz="1800"/>
          </a:p>
        </p:txBody>
      </p:sp>
      <p:sp>
        <p:nvSpPr>
          <p:cNvPr id="60425" name="Text Box 9"/>
          <p:cNvSpPr txBox="1">
            <a:spLocks noChangeArrowheads="1"/>
          </p:cNvSpPr>
          <p:nvPr/>
        </p:nvSpPr>
        <p:spPr bwMode="auto">
          <a:xfrm>
            <a:off x="471488" y="5938838"/>
            <a:ext cx="8281987" cy="641350"/>
          </a:xfrm>
          <a:prstGeom prst="rect">
            <a:avLst/>
          </a:prstGeom>
          <a:noFill/>
          <a:ln w="9525">
            <a:noFill/>
            <a:miter lim="800000"/>
            <a:headEnd/>
            <a:tailEnd/>
          </a:ln>
        </p:spPr>
        <p:txBody>
          <a:bodyPr>
            <a:spAutoFit/>
          </a:bodyPr>
          <a:lstStyle/>
          <a:p>
            <a:pPr>
              <a:spcBef>
                <a:spcPct val="50000"/>
              </a:spcBef>
            </a:pPr>
            <a:r>
              <a:rPr lang="lv-LV" sz="1800"/>
              <a:t>Kopā ir 5 soļi, katrā 5-7 ligēšanas cikli, kuru rezultātā iegūst 25-35 nukleotīdus garu sekvenci katram fragmentam.</a:t>
            </a:r>
            <a:endParaRPr lang="en-US" sz="1800"/>
          </a:p>
        </p:txBody>
      </p:sp>
      <p:sp>
        <p:nvSpPr>
          <p:cNvPr id="60426" name="Text Box 10"/>
          <p:cNvSpPr txBox="1">
            <a:spLocks noChangeArrowheads="1"/>
          </p:cNvSpPr>
          <p:nvPr/>
        </p:nvSpPr>
        <p:spPr bwMode="auto">
          <a:xfrm>
            <a:off x="468313" y="1125538"/>
            <a:ext cx="3527425" cy="396875"/>
          </a:xfrm>
          <a:prstGeom prst="rect">
            <a:avLst/>
          </a:prstGeom>
          <a:noFill/>
          <a:ln w="9525">
            <a:noFill/>
            <a:miter lim="800000"/>
            <a:headEnd/>
            <a:tailEnd/>
          </a:ln>
        </p:spPr>
        <p:txBody>
          <a:bodyPr>
            <a:spAutoFit/>
          </a:bodyPr>
          <a:lstStyle/>
          <a:p>
            <a:pPr>
              <a:spcBef>
                <a:spcPct val="50000"/>
              </a:spcBef>
            </a:pPr>
            <a:r>
              <a:rPr lang="lv-LV" sz="2000"/>
              <a:t>Sekvenēšana ar ligēšanu</a:t>
            </a:r>
            <a:endParaRPr lang="en-US" sz="2000"/>
          </a:p>
        </p:txBody>
      </p:sp>
      <p:sp>
        <p:nvSpPr>
          <p:cNvPr id="60427" name="Text Box 11"/>
          <p:cNvSpPr txBox="1">
            <a:spLocks noChangeArrowheads="1"/>
          </p:cNvSpPr>
          <p:nvPr/>
        </p:nvSpPr>
        <p:spPr bwMode="auto">
          <a:xfrm>
            <a:off x="6443663" y="5272088"/>
            <a:ext cx="576262" cy="366712"/>
          </a:xfrm>
          <a:prstGeom prst="rect">
            <a:avLst/>
          </a:prstGeom>
          <a:noFill/>
          <a:ln w="9525">
            <a:noFill/>
            <a:miter lim="800000"/>
            <a:headEnd/>
            <a:tailEnd/>
          </a:ln>
        </p:spPr>
        <p:txBody>
          <a:bodyPr>
            <a:spAutoFit/>
          </a:bodyPr>
          <a:lstStyle/>
          <a:p>
            <a:pPr>
              <a:spcBef>
                <a:spcPct val="50000"/>
              </a:spcBef>
            </a:pPr>
            <a:r>
              <a:rPr lang="lv-LV" sz="1800"/>
              <a:t>utt.</a:t>
            </a:r>
          </a:p>
        </p:txBody>
      </p:sp>
      <p:grpSp>
        <p:nvGrpSpPr>
          <p:cNvPr id="60428" name="Group 12"/>
          <p:cNvGrpSpPr>
            <a:grpSpLocks/>
          </p:cNvGrpSpPr>
          <p:nvPr/>
        </p:nvGrpSpPr>
        <p:grpSpPr bwMode="auto">
          <a:xfrm>
            <a:off x="2843213" y="2924175"/>
            <a:ext cx="1441450" cy="1512888"/>
            <a:chOff x="1791" y="1842"/>
            <a:chExt cx="908" cy="953"/>
          </a:xfrm>
        </p:grpSpPr>
        <p:pic>
          <p:nvPicPr>
            <p:cNvPr id="60429" name="Picture 13"/>
            <p:cNvPicPr>
              <a:picLocks noChangeAspect="1" noChangeArrowheads="1"/>
            </p:cNvPicPr>
            <p:nvPr/>
          </p:nvPicPr>
          <p:blipFill>
            <a:blip r:embed="rId7" cstate="print"/>
            <a:srcRect l="25984"/>
            <a:stretch>
              <a:fillRect/>
            </a:stretch>
          </p:blipFill>
          <p:spPr bwMode="auto">
            <a:xfrm>
              <a:off x="1793" y="2341"/>
              <a:ext cx="906" cy="454"/>
            </a:xfrm>
            <a:prstGeom prst="rect">
              <a:avLst/>
            </a:prstGeom>
            <a:noFill/>
            <a:ln w="9525">
              <a:solidFill>
                <a:schemeClr val="tx1"/>
              </a:solidFill>
              <a:miter lim="800000"/>
              <a:headEnd/>
              <a:tailEnd/>
            </a:ln>
          </p:spPr>
        </p:pic>
        <p:sp>
          <p:nvSpPr>
            <p:cNvPr id="60430" name="Line 14"/>
            <p:cNvSpPr>
              <a:spLocks noChangeShapeType="1"/>
            </p:cNvSpPr>
            <p:nvPr/>
          </p:nvSpPr>
          <p:spPr bwMode="auto">
            <a:xfrm flipH="1">
              <a:off x="1791" y="2069"/>
              <a:ext cx="227" cy="272"/>
            </a:xfrm>
            <a:prstGeom prst="line">
              <a:avLst/>
            </a:prstGeom>
            <a:noFill/>
            <a:ln w="9525">
              <a:solidFill>
                <a:schemeClr val="tx1"/>
              </a:solidFill>
              <a:round/>
              <a:headEnd/>
              <a:tailEnd/>
            </a:ln>
          </p:spPr>
          <p:txBody>
            <a:bodyPr/>
            <a:lstStyle/>
            <a:p>
              <a:endParaRPr lang="lv-LV"/>
            </a:p>
          </p:txBody>
        </p:sp>
        <p:sp>
          <p:nvSpPr>
            <p:cNvPr id="60431" name="Line 15"/>
            <p:cNvSpPr>
              <a:spLocks noChangeShapeType="1"/>
            </p:cNvSpPr>
            <p:nvPr/>
          </p:nvSpPr>
          <p:spPr bwMode="auto">
            <a:xfrm>
              <a:off x="2336" y="2069"/>
              <a:ext cx="363" cy="272"/>
            </a:xfrm>
            <a:prstGeom prst="line">
              <a:avLst/>
            </a:prstGeom>
            <a:noFill/>
            <a:ln w="9525">
              <a:solidFill>
                <a:schemeClr val="tx1"/>
              </a:solidFill>
              <a:round/>
              <a:headEnd/>
              <a:tailEnd/>
            </a:ln>
          </p:spPr>
          <p:txBody>
            <a:bodyPr/>
            <a:lstStyle/>
            <a:p>
              <a:endParaRPr lang="lv-LV"/>
            </a:p>
          </p:txBody>
        </p:sp>
        <p:sp>
          <p:nvSpPr>
            <p:cNvPr id="60432" name="Rectangle 16"/>
            <p:cNvSpPr>
              <a:spLocks noChangeArrowheads="1"/>
            </p:cNvSpPr>
            <p:nvPr/>
          </p:nvSpPr>
          <p:spPr bwMode="auto">
            <a:xfrm>
              <a:off x="2018" y="1842"/>
              <a:ext cx="318" cy="273"/>
            </a:xfrm>
            <a:prstGeom prst="rect">
              <a:avLst/>
            </a:prstGeom>
            <a:noFill/>
            <a:ln w="6350">
              <a:solidFill>
                <a:schemeClr val="tx1"/>
              </a:solidFill>
              <a:miter lim="800000"/>
              <a:headEnd/>
              <a:tailEnd/>
            </a:ln>
          </p:spPr>
          <p:txBody>
            <a:bodyPr wrap="none" anchor="ctr"/>
            <a:lstStyle/>
            <a:p>
              <a:endParaRPr lang="en-US"/>
            </a:p>
          </p:txBody>
        </p:sp>
      </p:gr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2"/>
          <p:cNvPicPr>
            <a:picLocks noGrp="1" noChangeAspect="1" noChangeArrowheads="1"/>
          </p:cNvPicPr>
          <p:nvPr>
            <p:ph sz="half" idx="1"/>
          </p:nvPr>
        </p:nvPicPr>
        <p:blipFill>
          <a:blip r:embed="rId2" cstate="print"/>
          <a:srcRect/>
          <a:stretch>
            <a:fillRect/>
          </a:stretch>
        </p:blipFill>
        <p:spPr>
          <a:xfrm>
            <a:off x="900113" y="2525713"/>
            <a:ext cx="7848600" cy="3279775"/>
          </a:xfrm>
          <a:noFill/>
        </p:spPr>
      </p:pic>
      <p:pic>
        <p:nvPicPr>
          <p:cNvPr id="61443" name="Picture 3"/>
          <p:cNvPicPr>
            <a:picLocks noGrp="1" noChangeAspect="1" noChangeArrowheads="1"/>
          </p:cNvPicPr>
          <p:nvPr>
            <p:ph sz="half" idx="2"/>
          </p:nvPr>
        </p:nvPicPr>
        <p:blipFill>
          <a:blip r:embed="rId3" cstate="print"/>
          <a:srcRect/>
          <a:stretch>
            <a:fillRect/>
          </a:stretch>
        </p:blipFill>
        <p:spPr>
          <a:xfrm>
            <a:off x="250825" y="6088063"/>
            <a:ext cx="5400675" cy="581025"/>
          </a:xfrm>
          <a:noFill/>
        </p:spPr>
      </p:pic>
      <p:sp>
        <p:nvSpPr>
          <p:cNvPr id="61444" name="Text Box 4"/>
          <p:cNvSpPr txBox="1">
            <a:spLocks noChangeArrowheads="1"/>
          </p:cNvSpPr>
          <p:nvPr/>
        </p:nvSpPr>
        <p:spPr bwMode="auto">
          <a:xfrm>
            <a:off x="5795963" y="6132513"/>
            <a:ext cx="3348037" cy="366712"/>
          </a:xfrm>
          <a:prstGeom prst="rect">
            <a:avLst/>
          </a:prstGeom>
          <a:noFill/>
          <a:ln w="9525">
            <a:noFill/>
            <a:miter lim="800000"/>
            <a:headEnd/>
            <a:tailEnd/>
          </a:ln>
        </p:spPr>
        <p:txBody>
          <a:bodyPr>
            <a:spAutoFit/>
          </a:bodyPr>
          <a:lstStyle/>
          <a:p>
            <a:pPr>
              <a:spcBef>
                <a:spcPct val="50000"/>
              </a:spcBef>
            </a:pPr>
            <a:r>
              <a:rPr lang="lv-LV" sz="1800"/>
              <a:t>Viena bāze tiek nolasīta 2x.</a:t>
            </a:r>
            <a:endParaRPr lang="en-US" sz="1800"/>
          </a:p>
        </p:txBody>
      </p:sp>
      <p:sp>
        <p:nvSpPr>
          <p:cNvPr id="61445" name="Text Box 5"/>
          <p:cNvSpPr txBox="1">
            <a:spLocks noChangeArrowheads="1"/>
          </p:cNvSpPr>
          <p:nvPr/>
        </p:nvSpPr>
        <p:spPr bwMode="auto">
          <a:xfrm>
            <a:off x="539750" y="1838325"/>
            <a:ext cx="8640763" cy="366713"/>
          </a:xfrm>
          <a:prstGeom prst="rect">
            <a:avLst/>
          </a:prstGeom>
          <a:noFill/>
          <a:ln w="9525">
            <a:noFill/>
            <a:miter lim="800000"/>
            <a:headEnd/>
            <a:tailEnd/>
          </a:ln>
        </p:spPr>
        <p:txBody>
          <a:bodyPr>
            <a:spAutoFit/>
          </a:bodyPr>
          <a:lstStyle/>
          <a:p>
            <a:pPr>
              <a:spcBef>
                <a:spcPct val="50000"/>
              </a:spcBef>
            </a:pPr>
            <a:r>
              <a:rPr lang="lv-LV" sz="1800"/>
              <a:t>Ar katru praimeri nolasīšanas rāmis tiek pārcelts pa vienu nukleotīdu 5’ virzienā.</a:t>
            </a:r>
            <a:endParaRPr lang="en-US" sz="1800"/>
          </a:p>
        </p:txBody>
      </p:sp>
      <p:sp>
        <p:nvSpPr>
          <p:cNvPr id="61446" name="Rectangle 6"/>
          <p:cNvSpPr>
            <a:spLocks noGrp="1" noChangeArrowheads="1"/>
          </p:cNvSpPr>
          <p:nvPr>
            <p:ph type="title"/>
          </p:nvPr>
        </p:nvSpPr>
        <p:spPr>
          <a:xfrm>
            <a:off x="457200" y="44450"/>
            <a:ext cx="8229600" cy="1143000"/>
          </a:xfrm>
          <a:noFill/>
        </p:spPr>
        <p:txBody>
          <a:bodyPr/>
          <a:lstStyle/>
          <a:p>
            <a:pPr algn="l"/>
            <a:r>
              <a:rPr lang="lv-LV" sz="2800" smtClean="0">
                <a:latin typeface="Arial" charset="0"/>
                <a:cs typeface="Arial" charset="0"/>
              </a:rPr>
              <a:t>SOliD sekvenēšanas tehnoloģija</a:t>
            </a:r>
            <a:endParaRPr lang="en-US" sz="2800" smtClean="0">
              <a:latin typeface="Arial" charset="0"/>
              <a:cs typeface="Arial" charset="0"/>
            </a:endParaRPr>
          </a:p>
        </p:txBody>
      </p:sp>
      <p:sp>
        <p:nvSpPr>
          <p:cNvPr id="61447" name="Text Box 7"/>
          <p:cNvSpPr txBox="1">
            <a:spLocks noChangeArrowheads="1"/>
          </p:cNvSpPr>
          <p:nvPr/>
        </p:nvSpPr>
        <p:spPr bwMode="auto">
          <a:xfrm>
            <a:off x="468313" y="1052513"/>
            <a:ext cx="3527425" cy="396875"/>
          </a:xfrm>
          <a:prstGeom prst="rect">
            <a:avLst/>
          </a:prstGeom>
          <a:noFill/>
          <a:ln w="9525">
            <a:noFill/>
            <a:miter lim="800000"/>
            <a:headEnd/>
            <a:tailEnd/>
          </a:ln>
        </p:spPr>
        <p:txBody>
          <a:bodyPr>
            <a:spAutoFit/>
          </a:bodyPr>
          <a:lstStyle/>
          <a:p>
            <a:pPr>
              <a:spcBef>
                <a:spcPct val="50000"/>
              </a:spcBef>
            </a:pPr>
            <a:r>
              <a:rPr lang="lv-LV" sz="2000"/>
              <a:t>Sekvenēšana ar ligēšanu</a:t>
            </a:r>
            <a:endParaRPr lang="en-US" sz="2000"/>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5"/>
          <p:cNvSpPr>
            <a:spLocks noGrp="1" noChangeArrowheads="1"/>
          </p:cNvSpPr>
          <p:nvPr>
            <p:ph type="title"/>
          </p:nvPr>
        </p:nvSpPr>
        <p:spPr/>
        <p:txBody>
          <a:bodyPr/>
          <a:lstStyle/>
          <a:p>
            <a:pPr eaLnBrk="1" hangingPunct="1"/>
            <a:r>
              <a:rPr lang="lv-LV" smtClean="0"/>
              <a:t> </a:t>
            </a:r>
            <a:endParaRPr lang="en-US" smtClean="0"/>
          </a:p>
        </p:txBody>
      </p:sp>
      <p:pic>
        <p:nvPicPr>
          <p:cNvPr id="62467" name="Picture 4"/>
          <p:cNvPicPr>
            <a:picLocks noGrp="1" noChangeAspect="1" noChangeArrowheads="1"/>
          </p:cNvPicPr>
          <p:nvPr>
            <p:ph idx="1"/>
          </p:nvPr>
        </p:nvPicPr>
        <p:blipFill>
          <a:blip r:embed="rId2" cstate="print"/>
          <a:srcRect/>
          <a:stretch>
            <a:fillRect/>
          </a:stretch>
        </p:blipFill>
        <p:spPr>
          <a:xfrm>
            <a:off x="1187450" y="2649538"/>
            <a:ext cx="2203450" cy="1922462"/>
          </a:xfrm>
          <a:noFill/>
        </p:spPr>
      </p:pic>
      <p:sp>
        <p:nvSpPr>
          <p:cNvPr id="62468" name="Text Box 7"/>
          <p:cNvSpPr txBox="1">
            <a:spLocks noChangeArrowheads="1"/>
          </p:cNvSpPr>
          <p:nvPr/>
        </p:nvSpPr>
        <p:spPr bwMode="auto">
          <a:xfrm>
            <a:off x="5949950" y="3132138"/>
            <a:ext cx="1574800" cy="1436687"/>
          </a:xfrm>
          <a:prstGeom prst="rect">
            <a:avLst/>
          </a:prstGeom>
          <a:noFill/>
          <a:ln w="9525">
            <a:noFill/>
            <a:miter lim="800000"/>
            <a:headEnd/>
            <a:tailEnd/>
          </a:ln>
        </p:spPr>
        <p:txBody>
          <a:bodyPr>
            <a:spAutoFit/>
          </a:bodyPr>
          <a:lstStyle/>
          <a:p>
            <a:pPr>
              <a:spcBef>
                <a:spcPct val="50000"/>
              </a:spcBef>
            </a:pPr>
            <a:r>
              <a:rPr lang="lv-LV" sz="1600" b="1">
                <a:solidFill>
                  <a:srgbClr val="0033CC"/>
                </a:solidFill>
                <a:latin typeface="Courier New" pitchFamily="49" charset="0"/>
              </a:rPr>
              <a:t>AA </a:t>
            </a:r>
            <a:r>
              <a:rPr lang="lv-LV" sz="1600" b="1">
                <a:solidFill>
                  <a:srgbClr val="33CC33"/>
                </a:solidFill>
                <a:latin typeface="Courier New" pitchFamily="49" charset="0"/>
              </a:rPr>
              <a:t>AC </a:t>
            </a:r>
            <a:r>
              <a:rPr lang="lv-LV" sz="1600" b="1">
                <a:solidFill>
                  <a:srgbClr val="FFCC00"/>
                </a:solidFill>
                <a:latin typeface="Courier New" pitchFamily="49" charset="0"/>
              </a:rPr>
              <a:t>AG </a:t>
            </a:r>
            <a:r>
              <a:rPr lang="lv-LV" sz="1600" b="1">
                <a:solidFill>
                  <a:srgbClr val="FF0000"/>
                </a:solidFill>
                <a:latin typeface="Courier New" pitchFamily="49" charset="0"/>
              </a:rPr>
              <a:t>AT</a:t>
            </a:r>
            <a:endParaRPr lang="lv-LV" sz="1600" b="1">
              <a:solidFill>
                <a:srgbClr val="0033CC"/>
              </a:solidFill>
              <a:latin typeface="Courier New" pitchFamily="49" charset="0"/>
            </a:endParaRPr>
          </a:p>
          <a:p>
            <a:pPr>
              <a:spcBef>
                <a:spcPct val="50000"/>
              </a:spcBef>
            </a:pPr>
            <a:r>
              <a:rPr lang="lv-LV" sz="1600" b="1">
                <a:solidFill>
                  <a:srgbClr val="33CC33"/>
                </a:solidFill>
                <a:latin typeface="Courier New" pitchFamily="49" charset="0"/>
              </a:rPr>
              <a:t>CA</a:t>
            </a:r>
            <a:r>
              <a:rPr lang="lv-LV" sz="1600" b="1">
                <a:solidFill>
                  <a:srgbClr val="0033CC"/>
                </a:solidFill>
                <a:latin typeface="Courier New" pitchFamily="49" charset="0"/>
              </a:rPr>
              <a:t> CC </a:t>
            </a:r>
            <a:r>
              <a:rPr lang="lv-LV" sz="1600" b="1">
                <a:solidFill>
                  <a:srgbClr val="FF0000"/>
                </a:solidFill>
                <a:latin typeface="Courier New" pitchFamily="49" charset="0"/>
              </a:rPr>
              <a:t>CG </a:t>
            </a:r>
            <a:r>
              <a:rPr lang="lv-LV" sz="1600" b="1">
                <a:solidFill>
                  <a:srgbClr val="FFCC00"/>
                </a:solidFill>
                <a:latin typeface="Courier New" pitchFamily="49" charset="0"/>
              </a:rPr>
              <a:t>CT</a:t>
            </a:r>
            <a:endParaRPr lang="lv-LV" sz="1600" b="1">
              <a:solidFill>
                <a:srgbClr val="33CC33"/>
              </a:solidFill>
              <a:latin typeface="Courier New" pitchFamily="49" charset="0"/>
            </a:endParaRPr>
          </a:p>
          <a:p>
            <a:pPr>
              <a:spcBef>
                <a:spcPct val="50000"/>
              </a:spcBef>
            </a:pPr>
            <a:r>
              <a:rPr lang="lv-LV" sz="1600" b="1">
                <a:solidFill>
                  <a:srgbClr val="FFCC00"/>
                </a:solidFill>
                <a:latin typeface="Courier New" pitchFamily="49" charset="0"/>
              </a:rPr>
              <a:t>GA </a:t>
            </a:r>
            <a:r>
              <a:rPr lang="lv-LV" sz="1600" b="1">
                <a:solidFill>
                  <a:srgbClr val="FF0000"/>
                </a:solidFill>
                <a:latin typeface="Courier New" pitchFamily="49" charset="0"/>
              </a:rPr>
              <a:t>GC</a:t>
            </a:r>
            <a:r>
              <a:rPr lang="lv-LV" sz="1600" b="1">
                <a:solidFill>
                  <a:srgbClr val="FFCC00"/>
                </a:solidFill>
                <a:latin typeface="Courier New" pitchFamily="49" charset="0"/>
              </a:rPr>
              <a:t> </a:t>
            </a:r>
            <a:r>
              <a:rPr lang="lv-LV" sz="1600" b="1">
                <a:solidFill>
                  <a:srgbClr val="0033CC"/>
                </a:solidFill>
                <a:latin typeface="Courier New" pitchFamily="49" charset="0"/>
              </a:rPr>
              <a:t>GG </a:t>
            </a:r>
            <a:r>
              <a:rPr lang="lv-LV" sz="1600" b="1">
                <a:solidFill>
                  <a:srgbClr val="33CC33"/>
                </a:solidFill>
                <a:latin typeface="Courier New" pitchFamily="49" charset="0"/>
              </a:rPr>
              <a:t>GT</a:t>
            </a:r>
            <a:endParaRPr lang="lv-LV" sz="1600" b="1">
              <a:solidFill>
                <a:srgbClr val="FFCC00"/>
              </a:solidFill>
              <a:latin typeface="Courier New" pitchFamily="49" charset="0"/>
            </a:endParaRPr>
          </a:p>
          <a:p>
            <a:pPr>
              <a:spcBef>
                <a:spcPct val="50000"/>
              </a:spcBef>
            </a:pPr>
            <a:r>
              <a:rPr lang="lv-LV" sz="1600" b="1">
                <a:solidFill>
                  <a:srgbClr val="FF0000"/>
                </a:solidFill>
                <a:latin typeface="Courier New" pitchFamily="49" charset="0"/>
              </a:rPr>
              <a:t>TA </a:t>
            </a:r>
            <a:r>
              <a:rPr lang="lv-LV" sz="1600" b="1">
                <a:solidFill>
                  <a:srgbClr val="FFCC00"/>
                </a:solidFill>
                <a:latin typeface="Courier New" pitchFamily="49" charset="0"/>
              </a:rPr>
              <a:t>TC</a:t>
            </a:r>
            <a:r>
              <a:rPr lang="lv-LV" sz="1600" b="1">
                <a:solidFill>
                  <a:srgbClr val="FF0000"/>
                </a:solidFill>
                <a:latin typeface="Courier New" pitchFamily="49" charset="0"/>
              </a:rPr>
              <a:t> </a:t>
            </a:r>
            <a:r>
              <a:rPr lang="lv-LV" sz="1600" b="1">
                <a:solidFill>
                  <a:srgbClr val="33CC33"/>
                </a:solidFill>
                <a:latin typeface="Courier New" pitchFamily="49" charset="0"/>
              </a:rPr>
              <a:t>TG </a:t>
            </a:r>
            <a:r>
              <a:rPr lang="lv-LV" sz="1600" b="1">
                <a:solidFill>
                  <a:srgbClr val="0033CC"/>
                </a:solidFill>
                <a:latin typeface="Courier New" pitchFamily="49" charset="0"/>
              </a:rPr>
              <a:t>TT</a:t>
            </a:r>
            <a:endParaRPr lang="en-US" sz="1600" b="1">
              <a:solidFill>
                <a:srgbClr val="0033CC"/>
              </a:solidFill>
              <a:latin typeface="Courier New" pitchFamily="49" charset="0"/>
            </a:endParaRPr>
          </a:p>
        </p:txBody>
      </p:sp>
      <p:sp>
        <p:nvSpPr>
          <p:cNvPr id="62469" name="Text Box 8"/>
          <p:cNvSpPr txBox="1">
            <a:spLocks noChangeArrowheads="1"/>
          </p:cNvSpPr>
          <p:nvPr/>
        </p:nvSpPr>
        <p:spPr bwMode="auto">
          <a:xfrm>
            <a:off x="2286000" y="2143125"/>
            <a:ext cx="4945063" cy="400050"/>
          </a:xfrm>
          <a:prstGeom prst="rect">
            <a:avLst/>
          </a:prstGeom>
          <a:noFill/>
          <a:ln w="9525">
            <a:noFill/>
            <a:miter lim="800000"/>
            <a:headEnd/>
            <a:tailEnd/>
          </a:ln>
        </p:spPr>
        <p:txBody>
          <a:bodyPr>
            <a:spAutoFit/>
          </a:bodyPr>
          <a:lstStyle/>
          <a:p>
            <a:pPr>
              <a:spcBef>
                <a:spcPct val="50000"/>
              </a:spcBef>
            </a:pPr>
            <a:r>
              <a:rPr lang="lv-LV" sz="2000"/>
              <a:t>Katra krāsa apzīmē 4nk kombinācijas.</a:t>
            </a:r>
            <a:endParaRPr lang="en-US" sz="2000"/>
          </a:p>
        </p:txBody>
      </p:sp>
      <p:sp>
        <p:nvSpPr>
          <p:cNvPr id="62470" name="Text Box 9"/>
          <p:cNvSpPr txBox="1">
            <a:spLocks noChangeArrowheads="1"/>
          </p:cNvSpPr>
          <p:nvPr/>
        </p:nvSpPr>
        <p:spPr bwMode="auto">
          <a:xfrm>
            <a:off x="3203575" y="5548313"/>
            <a:ext cx="3529013" cy="368300"/>
          </a:xfrm>
          <a:prstGeom prst="rect">
            <a:avLst/>
          </a:prstGeom>
          <a:noFill/>
          <a:ln w="9525">
            <a:noFill/>
            <a:miter lim="800000"/>
            <a:headEnd/>
            <a:tailEnd/>
          </a:ln>
        </p:spPr>
        <p:txBody>
          <a:bodyPr>
            <a:spAutoFit/>
          </a:bodyPr>
          <a:lstStyle/>
          <a:p>
            <a:pPr>
              <a:spcBef>
                <a:spcPct val="50000"/>
              </a:spcBef>
            </a:pPr>
            <a:r>
              <a:rPr lang="lv-LV" sz="1800">
                <a:latin typeface="Courier New" pitchFamily="49" charset="0"/>
              </a:rPr>
              <a:t>1. A – </a:t>
            </a:r>
            <a:r>
              <a:rPr lang="lv-LV" sz="1800" b="1">
                <a:solidFill>
                  <a:srgbClr val="0000FF"/>
                </a:solidFill>
                <a:latin typeface="Courier New" pitchFamily="49" charset="0"/>
              </a:rPr>
              <a:t>zils</a:t>
            </a:r>
            <a:r>
              <a:rPr lang="lv-LV" sz="1800">
                <a:latin typeface="Courier New" pitchFamily="49" charset="0"/>
              </a:rPr>
              <a:t> =&gt; A-A</a:t>
            </a:r>
            <a:endParaRPr lang="en-US" sz="1800">
              <a:latin typeface="Courier New" pitchFamily="49" charset="0"/>
            </a:endParaRPr>
          </a:p>
        </p:txBody>
      </p:sp>
      <p:sp>
        <p:nvSpPr>
          <p:cNvPr id="62471" name="Text Box 11"/>
          <p:cNvSpPr txBox="1">
            <a:spLocks noChangeArrowheads="1"/>
          </p:cNvSpPr>
          <p:nvPr/>
        </p:nvSpPr>
        <p:spPr bwMode="auto">
          <a:xfrm>
            <a:off x="3203575" y="5978525"/>
            <a:ext cx="3384550" cy="368300"/>
          </a:xfrm>
          <a:prstGeom prst="rect">
            <a:avLst/>
          </a:prstGeom>
          <a:noFill/>
          <a:ln w="9525">
            <a:noFill/>
            <a:miter lim="800000"/>
            <a:headEnd/>
            <a:tailEnd/>
          </a:ln>
        </p:spPr>
        <p:txBody>
          <a:bodyPr>
            <a:spAutoFit/>
          </a:bodyPr>
          <a:lstStyle/>
          <a:p>
            <a:pPr>
              <a:spcBef>
                <a:spcPct val="50000"/>
              </a:spcBef>
            </a:pPr>
            <a:r>
              <a:rPr lang="lv-LV" sz="1800">
                <a:latin typeface="Courier New" pitchFamily="49" charset="0"/>
              </a:rPr>
              <a:t>2.</a:t>
            </a:r>
            <a:r>
              <a:rPr lang="lv-LV" sz="1800" b="1">
                <a:latin typeface="Courier New" pitchFamily="49" charset="0"/>
              </a:rPr>
              <a:t>     </a:t>
            </a:r>
            <a:r>
              <a:rPr lang="lv-LV" sz="1800" b="1">
                <a:solidFill>
                  <a:srgbClr val="33CC33"/>
                </a:solidFill>
                <a:latin typeface="Courier New" pitchFamily="49" charset="0"/>
              </a:rPr>
              <a:t>zaļš</a:t>
            </a:r>
            <a:r>
              <a:rPr lang="lv-LV" sz="1800">
                <a:latin typeface="Courier New" pitchFamily="49" charset="0"/>
              </a:rPr>
              <a:t> =&gt; A-C</a:t>
            </a:r>
            <a:endParaRPr lang="en-US" sz="1800">
              <a:latin typeface="Courier New" pitchFamily="49" charset="0"/>
            </a:endParaRPr>
          </a:p>
        </p:txBody>
      </p:sp>
      <p:sp>
        <p:nvSpPr>
          <p:cNvPr id="62472" name="Text Box 12"/>
          <p:cNvSpPr txBox="1">
            <a:spLocks noChangeArrowheads="1"/>
          </p:cNvSpPr>
          <p:nvPr/>
        </p:nvSpPr>
        <p:spPr bwMode="auto">
          <a:xfrm>
            <a:off x="3203575" y="6416675"/>
            <a:ext cx="3889375" cy="369888"/>
          </a:xfrm>
          <a:prstGeom prst="rect">
            <a:avLst/>
          </a:prstGeom>
          <a:noFill/>
          <a:ln w="9525">
            <a:noFill/>
            <a:miter lim="800000"/>
            <a:headEnd/>
            <a:tailEnd/>
          </a:ln>
        </p:spPr>
        <p:txBody>
          <a:bodyPr>
            <a:spAutoFit/>
          </a:bodyPr>
          <a:lstStyle/>
          <a:p>
            <a:pPr>
              <a:spcBef>
                <a:spcPct val="50000"/>
              </a:spcBef>
            </a:pPr>
            <a:r>
              <a:rPr lang="lv-LV" sz="1800">
                <a:latin typeface="Courier New" pitchFamily="49" charset="0"/>
              </a:rPr>
              <a:t>3.  </a:t>
            </a:r>
            <a:r>
              <a:rPr lang="lv-LV" sz="1800" b="1">
                <a:solidFill>
                  <a:srgbClr val="FF3300"/>
                </a:solidFill>
                <a:latin typeface="Courier New" pitchFamily="49" charset="0"/>
              </a:rPr>
              <a:t>sarkans</a:t>
            </a:r>
            <a:r>
              <a:rPr lang="lv-LV" sz="1800">
                <a:latin typeface="Courier New" pitchFamily="49" charset="0"/>
              </a:rPr>
              <a:t> =&gt; C-G</a:t>
            </a:r>
            <a:endParaRPr lang="en-US" sz="1800">
              <a:latin typeface="Courier New" pitchFamily="49" charset="0"/>
            </a:endParaRPr>
          </a:p>
        </p:txBody>
      </p:sp>
      <p:sp>
        <p:nvSpPr>
          <p:cNvPr id="62473" name="Rectangle 13"/>
          <p:cNvSpPr>
            <a:spLocks noChangeArrowheads="1"/>
          </p:cNvSpPr>
          <p:nvPr/>
        </p:nvSpPr>
        <p:spPr bwMode="auto">
          <a:xfrm>
            <a:off x="457200" y="44450"/>
            <a:ext cx="8229600" cy="1143000"/>
          </a:xfrm>
          <a:prstGeom prst="rect">
            <a:avLst/>
          </a:prstGeom>
          <a:noFill/>
          <a:ln w="9525">
            <a:noFill/>
            <a:miter lim="800000"/>
            <a:headEnd/>
            <a:tailEnd/>
          </a:ln>
        </p:spPr>
        <p:txBody>
          <a:bodyPr anchor="ctr"/>
          <a:lstStyle/>
          <a:p>
            <a:r>
              <a:rPr lang="lv-LV" sz="3200"/>
              <a:t>SOliD sekvenēšanas tehnoloģija</a:t>
            </a:r>
            <a:endParaRPr lang="en-US" sz="3200"/>
          </a:p>
        </p:txBody>
      </p:sp>
      <p:sp>
        <p:nvSpPr>
          <p:cNvPr id="62474" name="Text Box 14"/>
          <p:cNvSpPr txBox="1">
            <a:spLocks noChangeArrowheads="1"/>
          </p:cNvSpPr>
          <p:nvPr/>
        </p:nvSpPr>
        <p:spPr bwMode="auto">
          <a:xfrm>
            <a:off x="468313" y="1766888"/>
            <a:ext cx="6905625" cy="400050"/>
          </a:xfrm>
          <a:prstGeom prst="rect">
            <a:avLst/>
          </a:prstGeom>
          <a:noFill/>
          <a:ln w="9525">
            <a:noFill/>
            <a:miter lim="800000"/>
            <a:headEnd/>
            <a:tailEnd/>
          </a:ln>
        </p:spPr>
        <p:txBody>
          <a:bodyPr>
            <a:spAutoFit/>
          </a:bodyPr>
          <a:lstStyle/>
          <a:p>
            <a:pPr>
              <a:spcBef>
                <a:spcPct val="50000"/>
              </a:spcBef>
            </a:pPr>
            <a:r>
              <a:rPr lang="lv-LV" sz="2000"/>
              <a:t>Dinukleotīdu atšifrēšana </a:t>
            </a:r>
            <a:endParaRPr lang="en-US" sz="2000"/>
          </a:p>
        </p:txBody>
      </p:sp>
      <p:sp>
        <p:nvSpPr>
          <p:cNvPr id="62475" name="Text Box 15"/>
          <p:cNvSpPr txBox="1">
            <a:spLocks noChangeArrowheads="1"/>
          </p:cNvSpPr>
          <p:nvPr/>
        </p:nvSpPr>
        <p:spPr bwMode="auto">
          <a:xfrm>
            <a:off x="468313" y="1143000"/>
            <a:ext cx="2087562" cy="430213"/>
          </a:xfrm>
          <a:prstGeom prst="rect">
            <a:avLst/>
          </a:prstGeom>
          <a:noFill/>
          <a:ln w="9525">
            <a:noFill/>
            <a:miter lim="800000"/>
            <a:headEnd/>
            <a:tailEnd/>
          </a:ln>
        </p:spPr>
        <p:txBody>
          <a:bodyPr>
            <a:spAutoFit/>
          </a:bodyPr>
          <a:lstStyle/>
          <a:p>
            <a:pPr>
              <a:spcBef>
                <a:spcPct val="50000"/>
              </a:spcBef>
            </a:pPr>
            <a:r>
              <a:rPr lang="lv-LV" sz="2200"/>
              <a:t>Sekvenēšana </a:t>
            </a:r>
          </a:p>
        </p:txBody>
      </p:sp>
      <p:pic>
        <p:nvPicPr>
          <p:cNvPr id="62476" name="Picture 3"/>
          <p:cNvPicPr>
            <a:picLocks noChangeAspect="1" noChangeArrowheads="1"/>
          </p:cNvPicPr>
          <p:nvPr/>
        </p:nvPicPr>
        <p:blipFill>
          <a:blip r:embed="rId3" cstate="print"/>
          <a:srcRect/>
          <a:stretch>
            <a:fillRect/>
          </a:stretch>
        </p:blipFill>
        <p:spPr bwMode="auto">
          <a:xfrm>
            <a:off x="2214563" y="4714875"/>
            <a:ext cx="4643437" cy="5000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3490" name="Group 2"/>
          <p:cNvGrpSpPr>
            <a:grpSpLocks/>
          </p:cNvGrpSpPr>
          <p:nvPr/>
        </p:nvGrpSpPr>
        <p:grpSpPr bwMode="auto">
          <a:xfrm>
            <a:off x="5580063" y="2093913"/>
            <a:ext cx="2544762" cy="3783012"/>
            <a:chOff x="612" y="1344"/>
            <a:chExt cx="1603" cy="2383"/>
          </a:xfrm>
        </p:grpSpPr>
        <p:pic>
          <p:nvPicPr>
            <p:cNvPr id="63496" name="Picture 3"/>
            <p:cNvPicPr>
              <a:picLocks noChangeAspect="1" noChangeArrowheads="1"/>
            </p:cNvPicPr>
            <p:nvPr/>
          </p:nvPicPr>
          <p:blipFill>
            <a:blip r:embed="rId2" cstate="print"/>
            <a:srcRect/>
            <a:stretch>
              <a:fillRect/>
            </a:stretch>
          </p:blipFill>
          <p:spPr bwMode="auto">
            <a:xfrm>
              <a:off x="612" y="1344"/>
              <a:ext cx="1603" cy="2383"/>
            </a:xfrm>
            <a:prstGeom prst="rect">
              <a:avLst/>
            </a:prstGeom>
            <a:noFill/>
            <a:ln w="9525">
              <a:noFill/>
              <a:miter lim="800000"/>
              <a:headEnd/>
              <a:tailEnd/>
            </a:ln>
          </p:spPr>
        </p:pic>
        <p:sp>
          <p:nvSpPr>
            <p:cNvPr id="63497" name="Line 4"/>
            <p:cNvSpPr>
              <a:spLocks noChangeShapeType="1"/>
            </p:cNvSpPr>
            <p:nvPr/>
          </p:nvSpPr>
          <p:spPr bwMode="auto">
            <a:xfrm flipV="1">
              <a:off x="1111" y="2478"/>
              <a:ext cx="227" cy="725"/>
            </a:xfrm>
            <a:prstGeom prst="line">
              <a:avLst/>
            </a:prstGeom>
            <a:noFill/>
            <a:ln w="9525">
              <a:solidFill>
                <a:schemeClr val="tx1"/>
              </a:solidFill>
              <a:round/>
              <a:headEnd/>
              <a:tailEnd type="triangle" w="med" len="med"/>
            </a:ln>
          </p:spPr>
          <p:txBody>
            <a:bodyPr/>
            <a:lstStyle/>
            <a:p>
              <a:endParaRPr lang="lv-LV"/>
            </a:p>
          </p:txBody>
        </p:sp>
        <p:sp>
          <p:nvSpPr>
            <p:cNvPr id="63498" name="Line 5"/>
            <p:cNvSpPr>
              <a:spLocks noChangeShapeType="1"/>
            </p:cNvSpPr>
            <p:nvPr/>
          </p:nvSpPr>
          <p:spPr bwMode="auto">
            <a:xfrm>
              <a:off x="1111" y="1661"/>
              <a:ext cx="227" cy="454"/>
            </a:xfrm>
            <a:prstGeom prst="line">
              <a:avLst/>
            </a:prstGeom>
            <a:noFill/>
            <a:ln w="9525">
              <a:solidFill>
                <a:schemeClr val="tx1"/>
              </a:solidFill>
              <a:round/>
              <a:headEnd/>
              <a:tailEnd type="triangle" w="med" len="med"/>
            </a:ln>
          </p:spPr>
          <p:txBody>
            <a:bodyPr/>
            <a:lstStyle/>
            <a:p>
              <a:endParaRPr lang="lv-LV"/>
            </a:p>
          </p:txBody>
        </p:sp>
        <p:sp>
          <p:nvSpPr>
            <p:cNvPr id="63499" name="Line 6"/>
            <p:cNvSpPr>
              <a:spLocks noChangeShapeType="1"/>
            </p:cNvSpPr>
            <p:nvPr/>
          </p:nvSpPr>
          <p:spPr bwMode="auto">
            <a:xfrm>
              <a:off x="1098" y="2205"/>
              <a:ext cx="272" cy="0"/>
            </a:xfrm>
            <a:prstGeom prst="line">
              <a:avLst/>
            </a:prstGeom>
            <a:noFill/>
            <a:ln w="12700">
              <a:solidFill>
                <a:schemeClr val="tx1"/>
              </a:solidFill>
              <a:round/>
              <a:headEnd/>
              <a:tailEnd type="triangle" w="med" len="med"/>
            </a:ln>
          </p:spPr>
          <p:txBody>
            <a:bodyPr/>
            <a:lstStyle/>
            <a:p>
              <a:endParaRPr lang="lv-LV"/>
            </a:p>
          </p:txBody>
        </p:sp>
        <p:sp>
          <p:nvSpPr>
            <p:cNvPr id="63500" name="Line 7"/>
            <p:cNvSpPr>
              <a:spLocks noChangeShapeType="1"/>
            </p:cNvSpPr>
            <p:nvPr/>
          </p:nvSpPr>
          <p:spPr bwMode="auto">
            <a:xfrm flipV="1">
              <a:off x="1090" y="2333"/>
              <a:ext cx="272" cy="273"/>
            </a:xfrm>
            <a:prstGeom prst="line">
              <a:avLst/>
            </a:prstGeom>
            <a:noFill/>
            <a:ln w="9525">
              <a:solidFill>
                <a:schemeClr val="tx1"/>
              </a:solidFill>
              <a:round/>
              <a:headEnd/>
              <a:tailEnd type="triangle" w="med" len="med"/>
            </a:ln>
          </p:spPr>
          <p:txBody>
            <a:bodyPr/>
            <a:lstStyle/>
            <a:p>
              <a:endParaRPr lang="lv-LV"/>
            </a:p>
          </p:txBody>
        </p:sp>
      </p:grpSp>
      <p:sp>
        <p:nvSpPr>
          <p:cNvPr id="63491" name="Text Box 8"/>
          <p:cNvSpPr txBox="1">
            <a:spLocks noChangeArrowheads="1"/>
          </p:cNvSpPr>
          <p:nvPr/>
        </p:nvSpPr>
        <p:spPr bwMode="auto">
          <a:xfrm>
            <a:off x="5292725" y="5956300"/>
            <a:ext cx="4103688" cy="641350"/>
          </a:xfrm>
          <a:prstGeom prst="rect">
            <a:avLst/>
          </a:prstGeom>
          <a:noFill/>
          <a:ln w="9525">
            <a:noFill/>
            <a:miter lim="800000"/>
            <a:headEnd/>
            <a:tailEnd/>
          </a:ln>
        </p:spPr>
        <p:txBody>
          <a:bodyPr>
            <a:spAutoFit/>
          </a:bodyPr>
          <a:lstStyle/>
          <a:p>
            <a:pPr>
              <a:spcBef>
                <a:spcPct val="50000"/>
              </a:spcBef>
            </a:pPr>
            <a:r>
              <a:rPr lang="lv-LV" sz="1800"/>
              <a:t>Digitālās kameras detektēta fluorescence.</a:t>
            </a:r>
            <a:endParaRPr lang="en-US" sz="1800"/>
          </a:p>
        </p:txBody>
      </p:sp>
      <p:sp>
        <p:nvSpPr>
          <p:cNvPr id="63492" name="Text Box 9"/>
          <p:cNvSpPr txBox="1">
            <a:spLocks noChangeArrowheads="1"/>
          </p:cNvSpPr>
          <p:nvPr/>
        </p:nvSpPr>
        <p:spPr bwMode="auto">
          <a:xfrm>
            <a:off x="931863" y="5980113"/>
            <a:ext cx="2449512" cy="366712"/>
          </a:xfrm>
          <a:prstGeom prst="rect">
            <a:avLst/>
          </a:prstGeom>
          <a:noFill/>
          <a:ln w="9525">
            <a:noFill/>
            <a:miter lim="800000"/>
            <a:headEnd/>
            <a:tailEnd/>
          </a:ln>
        </p:spPr>
        <p:txBody>
          <a:bodyPr>
            <a:spAutoFit/>
          </a:bodyPr>
          <a:lstStyle/>
          <a:p>
            <a:pPr>
              <a:spcBef>
                <a:spcPct val="50000"/>
              </a:spcBef>
            </a:pPr>
            <a:r>
              <a:rPr lang="lv-LV" sz="1800"/>
              <a:t>SOLiD sekvenātors</a:t>
            </a:r>
            <a:endParaRPr lang="en-US" sz="1800"/>
          </a:p>
        </p:txBody>
      </p:sp>
      <p:pic>
        <p:nvPicPr>
          <p:cNvPr id="63493" name="Picture 10">
            <a:hlinkClick r:id="rId3" action="ppaction://hlinkfile"/>
          </p:cNvPr>
          <p:cNvPicPr>
            <a:picLocks noChangeAspect="1" noChangeArrowheads="1"/>
          </p:cNvPicPr>
          <p:nvPr/>
        </p:nvPicPr>
        <p:blipFill>
          <a:blip r:embed="rId4" cstate="print"/>
          <a:srcRect/>
          <a:stretch>
            <a:fillRect/>
          </a:stretch>
        </p:blipFill>
        <p:spPr bwMode="auto">
          <a:xfrm>
            <a:off x="684213" y="1925638"/>
            <a:ext cx="3810000" cy="4095750"/>
          </a:xfrm>
          <a:prstGeom prst="rect">
            <a:avLst/>
          </a:prstGeom>
          <a:noFill/>
          <a:ln w="9525">
            <a:noFill/>
            <a:miter lim="800000"/>
            <a:headEnd/>
            <a:tailEnd/>
          </a:ln>
        </p:spPr>
      </p:pic>
      <p:sp>
        <p:nvSpPr>
          <p:cNvPr id="63494" name="Text Box 11"/>
          <p:cNvSpPr txBox="1">
            <a:spLocks noChangeArrowheads="1"/>
          </p:cNvSpPr>
          <p:nvPr/>
        </p:nvSpPr>
        <p:spPr bwMode="auto">
          <a:xfrm>
            <a:off x="468313" y="1196975"/>
            <a:ext cx="3527425" cy="396875"/>
          </a:xfrm>
          <a:prstGeom prst="rect">
            <a:avLst/>
          </a:prstGeom>
          <a:noFill/>
          <a:ln w="9525">
            <a:noFill/>
            <a:miter lim="800000"/>
            <a:headEnd/>
            <a:tailEnd/>
          </a:ln>
        </p:spPr>
        <p:txBody>
          <a:bodyPr>
            <a:spAutoFit/>
          </a:bodyPr>
          <a:lstStyle/>
          <a:p>
            <a:pPr>
              <a:spcBef>
                <a:spcPct val="50000"/>
              </a:spcBef>
            </a:pPr>
            <a:r>
              <a:rPr lang="lv-LV" sz="2000"/>
              <a:t>Sekvenēšana ar ligēšanu</a:t>
            </a:r>
            <a:endParaRPr lang="en-US" sz="2000"/>
          </a:p>
        </p:txBody>
      </p:sp>
      <p:sp>
        <p:nvSpPr>
          <p:cNvPr id="63495" name="Rectangle 12"/>
          <p:cNvSpPr>
            <a:spLocks noGrp="1" noChangeArrowheads="1"/>
          </p:cNvSpPr>
          <p:nvPr>
            <p:ph type="title"/>
          </p:nvPr>
        </p:nvSpPr>
        <p:spPr>
          <a:xfrm>
            <a:off x="457200" y="44450"/>
            <a:ext cx="8229600" cy="1143000"/>
          </a:xfrm>
          <a:noFill/>
        </p:spPr>
        <p:txBody>
          <a:bodyPr/>
          <a:lstStyle/>
          <a:p>
            <a:pPr algn="l"/>
            <a:r>
              <a:rPr lang="lv-LV" sz="2800" smtClean="0">
                <a:latin typeface="Arial" charset="0"/>
                <a:cs typeface="Arial" charset="0"/>
              </a:rPr>
              <a:t>SOliD sekvenēšanas tehnoloģija</a:t>
            </a:r>
            <a:endParaRPr lang="en-US" sz="2800" smtClean="0">
              <a:latin typeface="Arial" charset="0"/>
              <a:cs typeface="Arial" charset="0"/>
            </a:endParaRPr>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2"/>
          <p:cNvPicPr>
            <a:picLocks noChangeAspect="1" noChangeArrowheads="1"/>
          </p:cNvPicPr>
          <p:nvPr/>
        </p:nvPicPr>
        <p:blipFill>
          <a:blip r:embed="rId2" cstate="print"/>
          <a:srcRect/>
          <a:stretch>
            <a:fillRect/>
          </a:stretch>
        </p:blipFill>
        <p:spPr bwMode="auto">
          <a:xfrm>
            <a:off x="6010275" y="1643063"/>
            <a:ext cx="2919413" cy="4186237"/>
          </a:xfrm>
          <a:prstGeom prst="rect">
            <a:avLst/>
          </a:prstGeom>
          <a:noFill/>
          <a:ln w="9525">
            <a:noFill/>
            <a:miter lim="800000"/>
            <a:headEnd/>
            <a:tailEnd/>
          </a:ln>
        </p:spPr>
      </p:pic>
      <p:sp>
        <p:nvSpPr>
          <p:cNvPr id="64515" name="Rectangle 4"/>
          <p:cNvSpPr>
            <a:spLocks noChangeArrowheads="1"/>
          </p:cNvSpPr>
          <p:nvPr/>
        </p:nvSpPr>
        <p:spPr bwMode="auto">
          <a:xfrm>
            <a:off x="6000750" y="5857875"/>
            <a:ext cx="3143250" cy="646113"/>
          </a:xfrm>
          <a:prstGeom prst="rect">
            <a:avLst/>
          </a:prstGeom>
          <a:noFill/>
          <a:ln w="9525">
            <a:noFill/>
            <a:miter lim="800000"/>
            <a:headEnd/>
            <a:tailEnd/>
          </a:ln>
        </p:spPr>
        <p:txBody>
          <a:bodyPr>
            <a:spAutoFit/>
          </a:bodyPr>
          <a:lstStyle/>
          <a:p>
            <a:r>
              <a:rPr lang="lv-LV" sz="1800" i="1"/>
              <a:t>HeliScope™ </a:t>
            </a:r>
          </a:p>
          <a:p>
            <a:r>
              <a:rPr lang="lv-LV" sz="1800" i="1"/>
              <a:t>Single Molecule Sequencer</a:t>
            </a:r>
            <a:endParaRPr lang="lv-LV" sz="1800"/>
          </a:p>
        </p:txBody>
      </p:sp>
      <p:sp>
        <p:nvSpPr>
          <p:cNvPr id="64516" name="Rectangle 5"/>
          <p:cNvSpPr>
            <a:spLocks noChangeArrowheads="1"/>
          </p:cNvSpPr>
          <p:nvPr/>
        </p:nvSpPr>
        <p:spPr bwMode="auto">
          <a:xfrm>
            <a:off x="428625" y="5565775"/>
            <a:ext cx="5429250" cy="996950"/>
          </a:xfrm>
          <a:prstGeom prst="rect">
            <a:avLst/>
          </a:prstGeom>
          <a:noFill/>
          <a:ln w="9525">
            <a:noFill/>
            <a:miter lim="800000"/>
            <a:headEnd/>
            <a:tailEnd/>
          </a:ln>
        </p:spPr>
        <p:txBody>
          <a:bodyPr>
            <a:spAutoFit/>
          </a:bodyPr>
          <a:lstStyle/>
          <a:p>
            <a:pPr marL="266700" indent="-266700">
              <a:lnSpc>
                <a:spcPct val="90000"/>
              </a:lnSpc>
              <a:buFont typeface="Arial" charset="0"/>
              <a:buNone/>
            </a:pPr>
            <a:r>
              <a:rPr lang="lv-LV" sz="2200">
                <a:cs typeface="Arial" charset="0"/>
              </a:rPr>
              <a:t>Sekvenēšanas apjomi –  1Gb 1h</a:t>
            </a:r>
          </a:p>
          <a:p>
            <a:pPr marL="266700" indent="-266700">
              <a:lnSpc>
                <a:spcPct val="90000"/>
              </a:lnSpc>
              <a:buFont typeface="Arial" charset="0"/>
              <a:buNone/>
            </a:pPr>
            <a:r>
              <a:rPr lang="lv-LV" sz="2200">
                <a:cs typeface="Arial" charset="0"/>
              </a:rPr>
              <a:t>Sekvences garums – 25-50b		</a:t>
            </a:r>
          </a:p>
          <a:p>
            <a:pPr marL="266700" indent="-266700">
              <a:lnSpc>
                <a:spcPct val="90000"/>
              </a:lnSpc>
              <a:buFont typeface="Arial" charset="0"/>
              <a:buNone/>
            </a:pPr>
            <a:r>
              <a:rPr lang="lv-LV" sz="2200">
                <a:cs typeface="Arial" charset="0"/>
              </a:rPr>
              <a:t>Kvalitāte – 99,4%</a:t>
            </a:r>
          </a:p>
        </p:txBody>
      </p:sp>
      <p:sp>
        <p:nvSpPr>
          <p:cNvPr id="64517" name="TextBox 6"/>
          <p:cNvSpPr txBox="1">
            <a:spLocks noChangeArrowheads="1"/>
          </p:cNvSpPr>
          <p:nvPr/>
        </p:nvSpPr>
        <p:spPr bwMode="auto">
          <a:xfrm>
            <a:off x="285750" y="1928813"/>
            <a:ext cx="6000750" cy="1200150"/>
          </a:xfrm>
          <a:prstGeom prst="rect">
            <a:avLst/>
          </a:prstGeom>
          <a:noFill/>
          <a:ln w="9525">
            <a:noFill/>
            <a:miter lim="800000"/>
            <a:headEnd/>
            <a:tailEnd/>
          </a:ln>
        </p:spPr>
        <p:txBody>
          <a:bodyPr>
            <a:spAutoFit/>
          </a:bodyPr>
          <a:lstStyle/>
          <a:p>
            <a:r>
              <a:rPr lang="lv-LV" dirty="0"/>
              <a:t>Metodes pamatā ir tieša vienas DNS molekulas sintēze (</a:t>
            </a:r>
            <a:r>
              <a:rPr lang="lv-LV" i="1" dirty="0" err="1"/>
              <a:t>true</a:t>
            </a:r>
            <a:r>
              <a:rPr lang="lv-LV" i="1" dirty="0"/>
              <a:t> </a:t>
            </a:r>
            <a:r>
              <a:rPr lang="lv-LV" i="1" dirty="0" err="1"/>
              <a:t>Single</a:t>
            </a:r>
            <a:r>
              <a:rPr lang="lv-LV" i="1" dirty="0"/>
              <a:t> </a:t>
            </a:r>
            <a:r>
              <a:rPr lang="lv-LV" i="1" dirty="0" err="1"/>
              <a:t>molecule</a:t>
            </a:r>
            <a:r>
              <a:rPr lang="lv-LV" i="1" dirty="0"/>
              <a:t> </a:t>
            </a:r>
            <a:r>
              <a:rPr lang="lv-LV" i="1" dirty="0" err="1"/>
              <a:t>sequencing</a:t>
            </a:r>
            <a:r>
              <a:rPr lang="lv-LV" dirty="0"/>
              <a:t>).</a:t>
            </a:r>
          </a:p>
        </p:txBody>
      </p:sp>
      <p:sp>
        <p:nvSpPr>
          <p:cNvPr id="64518" name="TextBox 7"/>
          <p:cNvSpPr txBox="1">
            <a:spLocks noChangeArrowheads="1"/>
          </p:cNvSpPr>
          <p:nvPr/>
        </p:nvSpPr>
        <p:spPr bwMode="auto">
          <a:xfrm>
            <a:off x="1143000" y="3857625"/>
            <a:ext cx="2714625" cy="830263"/>
          </a:xfrm>
          <a:prstGeom prst="rect">
            <a:avLst/>
          </a:prstGeom>
          <a:noFill/>
          <a:ln w="9525">
            <a:solidFill>
              <a:schemeClr val="tx1"/>
            </a:solidFill>
            <a:miter lim="800000"/>
            <a:headEnd/>
            <a:tailEnd/>
          </a:ln>
        </p:spPr>
        <p:txBody>
          <a:bodyPr>
            <a:spAutoFit/>
          </a:bodyPr>
          <a:lstStyle/>
          <a:p>
            <a:pPr algn="ctr"/>
            <a:r>
              <a:rPr lang="lv-LV"/>
              <a:t>DNS amplifikācija</a:t>
            </a:r>
          </a:p>
          <a:p>
            <a:pPr algn="ctr"/>
            <a:r>
              <a:rPr lang="lv-LV"/>
              <a:t>DNS klonēšana</a:t>
            </a:r>
          </a:p>
        </p:txBody>
      </p:sp>
      <p:cxnSp>
        <p:nvCxnSpPr>
          <p:cNvPr id="10" name="Straight Connector 9"/>
          <p:cNvCxnSpPr/>
          <p:nvPr/>
        </p:nvCxnSpPr>
        <p:spPr>
          <a:xfrm>
            <a:off x="1071563" y="3836988"/>
            <a:ext cx="2857500" cy="928687"/>
          </a:xfrm>
          <a:prstGeom prst="line">
            <a:avLst/>
          </a:prstGeom>
          <a:ln w="508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V="1">
            <a:off x="1143000" y="3714750"/>
            <a:ext cx="2633663" cy="1203325"/>
          </a:xfrm>
          <a:prstGeom prst="line">
            <a:avLst/>
          </a:prstGeom>
          <a:ln w="50800">
            <a:solidFill>
              <a:srgbClr val="C00000"/>
            </a:solidFill>
          </a:ln>
        </p:spPr>
        <p:style>
          <a:lnRef idx="1">
            <a:schemeClr val="accent1"/>
          </a:lnRef>
          <a:fillRef idx="0">
            <a:schemeClr val="accent1"/>
          </a:fillRef>
          <a:effectRef idx="0">
            <a:schemeClr val="accent1"/>
          </a:effectRef>
          <a:fontRef idx="minor">
            <a:schemeClr val="tx1"/>
          </a:fontRef>
        </p:style>
      </p:cxnSp>
      <p:pic>
        <p:nvPicPr>
          <p:cNvPr id="64521" name="Picture 5"/>
          <p:cNvPicPr>
            <a:picLocks noChangeAspect="1" noChangeArrowheads="1"/>
          </p:cNvPicPr>
          <p:nvPr/>
        </p:nvPicPr>
        <p:blipFill>
          <a:blip r:embed="rId3" cstate="print"/>
          <a:srcRect/>
          <a:stretch>
            <a:fillRect/>
          </a:stretch>
        </p:blipFill>
        <p:spPr bwMode="auto">
          <a:xfrm>
            <a:off x="6869113" y="80963"/>
            <a:ext cx="2179637" cy="887412"/>
          </a:xfrm>
          <a:prstGeom prst="rect">
            <a:avLst/>
          </a:prstGeom>
          <a:noFill/>
          <a:ln w="9525">
            <a:noFill/>
            <a:miter lim="800000"/>
            <a:headEnd/>
            <a:tailEnd/>
          </a:ln>
        </p:spPr>
      </p:pic>
      <p:sp>
        <p:nvSpPr>
          <p:cNvPr id="64522" name="Rectangle 6"/>
          <p:cNvSpPr>
            <a:spLocks noGrp="1" noChangeArrowheads="1"/>
          </p:cNvSpPr>
          <p:nvPr>
            <p:ph type="title"/>
          </p:nvPr>
        </p:nvSpPr>
        <p:spPr>
          <a:xfrm>
            <a:off x="457200" y="44450"/>
            <a:ext cx="8229600" cy="1143000"/>
          </a:xfrm>
          <a:noFill/>
        </p:spPr>
        <p:txBody>
          <a:bodyPr/>
          <a:lstStyle/>
          <a:p>
            <a:pPr algn="l"/>
            <a:r>
              <a:rPr lang="lv-LV" sz="3200" smtClean="0">
                <a:latin typeface="Arial" charset="0"/>
                <a:cs typeface="Arial" charset="0"/>
              </a:rPr>
              <a:t>Helicos sekvenēšana</a:t>
            </a:r>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a:xfrm>
            <a:off x="457200" y="44450"/>
            <a:ext cx="8229600" cy="1143000"/>
          </a:xfrm>
        </p:spPr>
        <p:txBody>
          <a:bodyPr/>
          <a:lstStyle/>
          <a:p>
            <a:pPr algn="l"/>
            <a:r>
              <a:rPr lang="lv-LV" sz="3200" smtClean="0">
                <a:latin typeface="Arial" charset="0"/>
                <a:cs typeface="Arial" charset="0"/>
              </a:rPr>
              <a:t>Helicos sekvenēšana</a:t>
            </a:r>
          </a:p>
        </p:txBody>
      </p:sp>
      <p:sp>
        <p:nvSpPr>
          <p:cNvPr id="65539" name="Rectangle 3"/>
          <p:cNvSpPr>
            <a:spLocks noGrp="1" noChangeArrowheads="1"/>
          </p:cNvSpPr>
          <p:nvPr>
            <p:ph type="body" idx="1"/>
          </p:nvPr>
        </p:nvSpPr>
        <p:spPr>
          <a:xfrm>
            <a:off x="755650" y="1778000"/>
            <a:ext cx="3960813" cy="4525963"/>
          </a:xfrm>
        </p:spPr>
        <p:txBody>
          <a:bodyPr/>
          <a:lstStyle/>
          <a:p>
            <a:pPr marL="176213" indent="-176213">
              <a:lnSpc>
                <a:spcPct val="90000"/>
              </a:lnSpc>
              <a:buFontTx/>
              <a:buNone/>
            </a:pPr>
            <a:r>
              <a:rPr lang="lv-LV" sz="2000" smtClean="0">
                <a:latin typeface="Arial" charset="0"/>
                <a:cs typeface="Arial" charset="0"/>
              </a:rPr>
              <a:t>Galvenie sekvenēšanas soļi:</a:t>
            </a:r>
          </a:p>
          <a:p>
            <a:pPr marL="176213" indent="-176213">
              <a:lnSpc>
                <a:spcPct val="90000"/>
              </a:lnSpc>
              <a:buFontTx/>
              <a:buNone/>
            </a:pPr>
            <a:endParaRPr lang="lv-LV" sz="2000" smtClean="0">
              <a:latin typeface="Arial" charset="0"/>
              <a:cs typeface="Arial" charset="0"/>
            </a:endParaRPr>
          </a:p>
          <a:p>
            <a:pPr marL="176213" indent="-176213">
              <a:lnSpc>
                <a:spcPct val="90000"/>
              </a:lnSpc>
              <a:buFontTx/>
              <a:buNone/>
            </a:pPr>
            <a:r>
              <a:rPr lang="lv-LV" sz="1800" smtClean="0">
                <a:latin typeface="Arial" charset="0"/>
                <a:cs typeface="Arial" charset="0"/>
              </a:rPr>
              <a:t>1.DNS fragmenti tiek imobilizēti uz slaida virsmas;</a:t>
            </a:r>
          </a:p>
          <a:p>
            <a:pPr marL="176213" indent="-176213">
              <a:lnSpc>
                <a:spcPct val="90000"/>
              </a:lnSpc>
              <a:buFontTx/>
              <a:buNone/>
            </a:pPr>
            <a:endParaRPr lang="lv-LV" sz="900" smtClean="0">
              <a:latin typeface="Arial" charset="0"/>
              <a:cs typeface="Arial" charset="0"/>
            </a:endParaRPr>
          </a:p>
          <a:p>
            <a:pPr marL="176213" indent="-176213">
              <a:lnSpc>
                <a:spcPct val="90000"/>
              </a:lnSpc>
              <a:buFontTx/>
              <a:buNone/>
            </a:pPr>
            <a:r>
              <a:rPr lang="lv-LV" sz="1800" smtClean="0">
                <a:latin typeface="Arial" charset="0"/>
                <a:cs typeface="Arial" charset="0"/>
              </a:rPr>
              <a:t>2.Polimerāze katalizē fluoriscenti iezīmēta nukleotīda pievienošanu</a:t>
            </a:r>
            <a:r>
              <a:rPr lang="lv-LV" sz="2000" smtClean="0">
                <a:latin typeface="Arial" charset="0"/>
                <a:cs typeface="Arial" charset="0"/>
              </a:rPr>
              <a:t>;</a:t>
            </a:r>
          </a:p>
          <a:p>
            <a:pPr marL="176213" indent="-176213">
              <a:lnSpc>
                <a:spcPct val="90000"/>
              </a:lnSpc>
              <a:buFontTx/>
              <a:buNone/>
            </a:pPr>
            <a:endParaRPr lang="lv-LV" sz="900" smtClean="0">
              <a:latin typeface="Arial" charset="0"/>
              <a:cs typeface="Arial" charset="0"/>
            </a:endParaRPr>
          </a:p>
          <a:p>
            <a:pPr marL="176213" indent="-176213">
              <a:lnSpc>
                <a:spcPct val="90000"/>
              </a:lnSpc>
              <a:buFontTx/>
              <a:buNone/>
            </a:pPr>
            <a:r>
              <a:rPr lang="lv-LV" sz="1800" smtClean="0">
                <a:latin typeface="Arial" charset="0"/>
                <a:cs typeface="Arial" charset="0"/>
              </a:rPr>
              <a:t>3.Tiek aizvākti liekie nukleotīdi un polimerāze;</a:t>
            </a:r>
          </a:p>
          <a:p>
            <a:pPr marL="176213" indent="-176213">
              <a:lnSpc>
                <a:spcPct val="90000"/>
              </a:lnSpc>
              <a:buFontTx/>
              <a:buNone/>
            </a:pPr>
            <a:endParaRPr lang="lv-LV" sz="800" smtClean="0">
              <a:latin typeface="Arial" charset="0"/>
              <a:cs typeface="Arial" charset="0"/>
            </a:endParaRPr>
          </a:p>
          <a:p>
            <a:pPr marL="176213" indent="-176213">
              <a:lnSpc>
                <a:spcPct val="90000"/>
              </a:lnSpc>
              <a:buFontTx/>
              <a:buNone/>
            </a:pPr>
            <a:r>
              <a:rPr lang="lv-LV" sz="1800" smtClean="0">
                <a:latin typeface="Arial" charset="0"/>
                <a:cs typeface="Arial" charset="0"/>
              </a:rPr>
              <a:t>4.Tiek nolasīts signāls</a:t>
            </a:r>
            <a:r>
              <a:rPr lang="lv-LV" sz="2000" smtClean="0">
                <a:latin typeface="Arial" charset="0"/>
                <a:cs typeface="Arial" charset="0"/>
              </a:rPr>
              <a:t>;</a:t>
            </a:r>
          </a:p>
          <a:p>
            <a:pPr marL="176213" indent="-176213">
              <a:lnSpc>
                <a:spcPct val="90000"/>
              </a:lnSpc>
              <a:buFontTx/>
              <a:buNone/>
            </a:pPr>
            <a:endParaRPr lang="lv-LV" sz="900" smtClean="0">
              <a:latin typeface="Arial" charset="0"/>
              <a:cs typeface="Arial" charset="0"/>
            </a:endParaRPr>
          </a:p>
          <a:p>
            <a:pPr marL="176213" indent="-176213">
              <a:lnSpc>
                <a:spcPct val="90000"/>
              </a:lnSpc>
              <a:buFontTx/>
              <a:buNone/>
            </a:pPr>
            <a:r>
              <a:rPr lang="lv-LV" sz="1800" smtClean="0">
                <a:latin typeface="Arial" charset="0"/>
                <a:cs typeface="Arial" charset="0"/>
              </a:rPr>
              <a:t>5.Fluoriscentā grupa tiek nošķelta;</a:t>
            </a:r>
          </a:p>
          <a:p>
            <a:pPr marL="176213" indent="-176213">
              <a:lnSpc>
                <a:spcPct val="90000"/>
              </a:lnSpc>
              <a:buFontTx/>
              <a:buNone/>
            </a:pPr>
            <a:endParaRPr lang="lv-LV" sz="800" smtClean="0">
              <a:latin typeface="Arial" charset="0"/>
              <a:cs typeface="Arial" charset="0"/>
            </a:endParaRPr>
          </a:p>
          <a:p>
            <a:pPr marL="176213" indent="-176213">
              <a:lnSpc>
                <a:spcPct val="90000"/>
              </a:lnSpc>
              <a:buFontTx/>
              <a:buNone/>
            </a:pPr>
            <a:r>
              <a:rPr lang="lv-LV" sz="1800" smtClean="0">
                <a:latin typeface="Arial" charset="0"/>
                <a:cs typeface="Arial" charset="0"/>
              </a:rPr>
              <a:t>6.Tiek pievienots nākamais nukleotīds...</a:t>
            </a:r>
          </a:p>
        </p:txBody>
      </p:sp>
      <p:pic>
        <p:nvPicPr>
          <p:cNvPr id="65540" name="Picture 4"/>
          <p:cNvPicPr>
            <a:picLocks noChangeAspect="1" noChangeArrowheads="1"/>
          </p:cNvPicPr>
          <p:nvPr/>
        </p:nvPicPr>
        <p:blipFill>
          <a:blip r:embed="rId2" cstate="print"/>
          <a:srcRect/>
          <a:stretch>
            <a:fillRect/>
          </a:stretch>
        </p:blipFill>
        <p:spPr bwMode="auto">
          <a:xfrm>
            <a:off x="5013325" y="1858963"/>
            <a:ext cx="3487738" cy="4883150"/>
          </a:xfrm>
          <a:prstGeom prst="rect">
            <a:avLst/>
          </a:prstGeom>
          <a:noFill/>
          <a:ln w="9525">
            <a:noFill/>
            <a:miter lim="800000"/>
            <a:headEnd/>
            <a:tailEnd/>
          </a:ln>
        </p:spPr>
      </p:pic>
      <p:sp>
        <p:nvSpPr>
          <p:cNvPr id="65541" name="Text Box 5"/>
          <p:cNvSpPr txBox="1">
            <a:spLocks noChangeArrowheads="1"/>
          </p:cNvSpPr>
          <p:nvPr/>
        </p:nvSpPr>
        <p:spPr bwMode="auto">
          <a:xfrm>
            <a:off x="5386388" y="4027488"/>
            <a:ext cx="360362" cy="304800"/>
          </a:xfrm>
          <a:prstGeom prst="rect">
            <a:avLst/>
          </a:prstGeom>
          <a:noFill/>
          <a:ln w="9525">
            <a:noFill/>
            <a:miter lim="800000"/>
            <a:headEnd/>
            <a:tailEnd/>
          </a:ln>
        </p:spPr>
        <p:txBody>
          <a:bodyPr>
            <a:spAutoFit/>
          </a:bodyPr>
          <a:lstStyle/>
          <a:p>
            <a:pPr>
              <a:spcBef>
                <a:spcPct val="50000"/>
              </a:spcBef>
            </a:pPr>
            <a:r>
              <a:rPr lang="lv-LV" sz="1400" b="1"/>
              <a:t>2.</a:t>
            </a:r>
          </a:p>
        </p:txBody>
      </p:sp>
      <p:sp>
        <p:nvSpPr>
          <p:cNvPr id="65542" name="Text Box 6"/>
          <p:cNvSpPr txBox="1">
            <a:spLocks noChangeArrowheads="1"/>
          </p:cNvSpPr>
          <p:nvPr/>
        </p:nvSpPr>
        <p:spPr bwMode="auto">
          <a:xfrm>
            <a:off x="7202488" y="4027488"/>
            <a:ext cx="360362" cy="304800"/>
          </a:xfrm>
          <a:prstGeom prst="rect">
            <a:avLst/>
          </a:prstGeom>
          <a:noFill/>
          <a:ln w="9525">
            <a:noFill/>
            <a:miter lim="800000"/>
            <a:headEnd/>
            <a:tailEnd/>
          </a:ln>
        </p:spPr>
        <p:txBody>
          <a:bodyPr>
            <a:spAutoFit/>
          </a:bodyPr>
          <a:lstStyle/>
          <a:p>
            <a:pPr>
              <a:spcBef>
                <a:spcPct val="50000"/>
              </a:spcBef>
            </a:pPr>
            <a:r>
              <a:rPr lang="lv-LV" sz="1400" b="1"/>
              <a:t>3.</a:t>
            </a:r>
          </a:p>
        </p:txBody>
      </p:sp>
      <p:sp>
        <p:nvSpPr>
          <p:cNvPr id="65543" name="Text Box 7"/>
          <p:cNvSpPr txBox="1">
            <a:spLocks noChangeArrowheads="1"/>
          </p:cNvSpPr>
          <p:nvPr/>
        </p:nvSpPr>
        <p:spPr bwMode="auto">
          <a:xfrm>
            <a:off x="7204075" y="6442075"/>
            <a:ext cx="360363" cy="304800"/>
          </a:xfrm>
          <a:prstGeom prst="rect">
            <a:avLst/>
          </a:prstGeom>
          <a:noFill/>
          <a:ln w="9525">
            <a:noFill/>
            <a:miter lim="800000"/>
            <a:headEnd/>
            <a:tailEnd/>
          </a:ln>
        </p:spPr>
        <p:txBody>
          <a:bodyPr>
            <a:spAutoFit/>
          </a:bodyPr>
          <a:lstStyle/>
          <a:p>
            <a:pPr>
              <a:spcBef>
                <a:spcPct val="50000"/>
              </a:spcBef>
            </a:pPr>
            <a:r>
              <a:rPr lang="lv-LV" sz="1400" b="1"/>
              <a:t>4.</a:t>
            </a:r>
          </a:p>
        </p:txBody>
      </p:sp>
      <p:sp>
        <p:nvSpPr>
          <p:cNvPr id="65544" name="Text Box 8"/>
          <p:cNvSpPr txBox="1">
            <a:spLocks noChangeArrowheads="1"/>
          </p:cNvSpPr>
          <p:nvPr/>
        </p:nvSpPr>
        <p:spPr bwMode="auto">
          <a:xfrm>
            <a:off x="5446713" y="6453188"/>
            <a:ext cx="360362" cy="304800"/>
          </a:xfrm>
          <a:prstGeom prst="rect">
            <a:avLst/>
          </a:prstGeom>
          <a:noFill/>
          <a:ln w="9525">
            <a:noFill/>
            <a:miter lim="800000"/>
            <a:headEnd/>
            <a:tailEnd/>
          </a:ln>
        </p:spPr>
        <p:txBody>
          <a:bodyPr>
            <a:spAutoFit/>
          </a:bodyPr>
          <a:lstStyle/>
          <a:p>
            <a:pPr>
              <a:spcBef>
                <a:spcPct val="50000"/>
              </a:spcBef>
            </a:pPr>
            <a:r>
              <a:rPr lang="lv-LV" sz="1400" b="1"/>
              <a:t>5.</a:t>
            </a:r>
          </a:p>
        </p:txBody>
      </p:sp>
      <p:pic>
        <p:nvPicPr>
          <p:cNvPr id="65545" name="Picture 10"/>
          <p:cNvPicPr>
            <a:picLocks noChangeAspect="1" noChangeArrowheads="1"/>
          </p:cNvPicPr>
          <p:nvPr/>
        </p:nvPicPr>
        <p:blipFill>
          <a:blip r:embed="rId3" cstate="print"/>
          <a:srcRect/>
          <a:stretch>
            <a:fillRect/>
          </a:stretch>
        </p:blipFill>
        <p:spPr bwMode="auto">
          <a:xfrm>
            <a:off x="6869113" y="80963"/>
            <a:ext cx="2179637" cy="8874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5"/>
          <p:cNvPicPr>
            <a:picLocks noChangeAspect="1" noChangeArrowheads="1"/>
          </p:cNvPicPr>
          <p:nvPr/>
        </p:nvPicPr>
        <p:blipFill>
          <a:blip r:embed="rId2" cstate="print"/>
          <a:srcRect/>
          <a:stretch>
            <a:fillRect/>
          </a:stretch>
        </p:blipFill>
        <p:spPr bwMode="auto">
          <a:xfrm>
            <a:off x="600075" y="4581525"/>
            <a:ext cx="3095625" cy="1704975"/>
          </a:xfrm>
          <a:prstGeom prst="rect">
            <a:avLst/>
          </a:prstGeom>
          <a:noFill/>
          <a:ln w="9525">
            <a:noFill/>
            <a:miter lim="800000"/>
            <a:headEnd/>
            <a:tailEnd/>
          </a:ln>
        </p:spPr>
      </p:pic>
      <p:sp>
        <p:nvSpPr>
          <p:cNvPr id="66563" name="Text Box 6"/>
          <p:cNvSpPr txBox="1">
            <a:spLocks noChangeArrowheads="1"/>
          </p:cNvSpPr>
          <p:nvPr/>
        </p:nvSpPr>
        <p:spPr bwMode="auto">
          <a:xfrm>
            <a:off x="539552" y="1052736"/>
            <a:ext cx="8064500" cy="769937"/>
          </a:xfrm>
          <a:prstGeom prst="rect">
            <a:avLst/>
          </a:prstGeom>
          <a:noFill/>
          <a:ln w="9525">
            <a:noFill/>
            <a:miter lim="800000"/>
            <a:headEnd/>
            <a:tailEnd/>
          </a:ln>
        </p:spPr>
        <p:txBody>
          <a:bodyPr>
            <a:spAutoFit/>
          </a:bodyPr>
          <a:lstStyle/>
          <a:p>
            <a:pPr>
              <a:spcBef>
                <a:spcPct val="50000"/>
              </a:spcBef>
            </a:pPr>
            <a:r>
              <a:rPr lang="lv-LV" sz="2200" dirty="0" err="1"/>
              <a:t>Helicos</a:t>
            </a:r>
            <a:r>
              <a:rPr lang="lv-LV" sz="2200" dirty="0"/>
              <a:t> </a:t>
            </a:r>
            <a:r>
              <a:rPr lang="lv-LV" sz="2200" dirty="0" err="1"/>
              <a:t>sekvenātorā</a:t>
            </a:r>
            <a:r>
              <a:rPr lang="lv-LV" sz="2200" dirty="0"/>
              <a:t> signāla nolasīšana tiek nodrošināta ar </a:t>
            </a:r>
            <a:r>
              <a:rPr lang="lv-LV" sz="2200" dirty="0" err="1"/>
              <a:t>fluoriscento</a:t>
            </a:r>
            <a:r>
              <a:rPr lang="lv-LV" sz="2200" dirty="0"/>
              <a:t> mikroskopu.</a:t>
            </a:r>
          </a:p>
        </p:txBody>
      </p:sp>
      <p:pic>
        <p:nvPicPr>
          <p:cNvPr id="66564" name="Picture 7"/>
          <p:cNvPicPr>
            <a:picLocks noChangeAspect="1" noChangeArrowheads="1"/>
          </p:cNvPicPr>
          <p:nvPr/>
        </p:nvPicPr>
        <p:blipFill>
          <a:blip r:embed="rId3" cstate="print"/>
          <a:srcRect/>
          <a:stretch>
            <a:fillRect/>
          </a:stretch>
        </p:blipFill>
        <p:spPr bwMode="auto">
          <a:xfrm>
            <a:off x="611188" y="2349500"/>
            <a:ext cx="2095500" cy="1857375"/>
          </a:xfrm>
          <a:prstGeom prst="rect">
            <a:avLst/>
          </a:prstGeom>
          <a:noFill/>
          <a:ln w="9525">
            <a:noFill/>
            <a:miter lim="800000"/>
            <a:headEnd/>
            <a:tailEnd/>
          </a:ln>
        </p:spPr>
      </p:pic>
      <p:sp>
        <p:nvSpPr>
          <p:cNvPr id="66565" name="Text Box 8"/>
          <p:cNvSpPr txBox="1">
            <a:spLocks noChangeArrowheads="1"/>
          </p:cNvSpPr>
          <p:nvPr/>
        </p:nvSpPr>
        <p:spPr bwMode="auto">
          <a:xfrm>
            <a:off x="523875" y="4156075"/>
            <a:ext cx="3671888" cy="336550"/>
          </a:xfrm>
          <a:prstGeom prst="rect">
            <a:avLst/>
          </a:prstGeom>
          <a:noFill/>
          <a:ln w="9525">
            <a:noFill/>
            <a:miter lim="800000"/>
            <a:headEnd/>
            <a:tailEnd/>
          </a:ln>
        </p:spPr>
        <p:txBody>
          <a:bodyPr>
            <a:spAutoFit/>
          </a:bodyPr>
          <a:lstStyle/>
          <a:p>
            <a:pPr>
              <a:spcBef>
                <a:spcPct val="50000"/>
              </a:spcBef>
            </a:pPr>
            <a:r>
              <a:rPr lang="lv-LV" sz="1600"/>
              <a:t>Stikla slaids, uz kā tiek uznesta DNS.</a:t>
            </a:r>
          </a:p>
        </p:txBody>
      </p:sp>
      <p:sp>
        <p:nvSpPr>
          <p:cNvPr id="66566" name="Text Box 9"/>
          <p:cNvSpPr txBox="1">
            <a:spLocks noChangeArrowheads="1"/>
          </p:cNvSpPr>
          <p:nvPr/>
        </p:nvSpPr>
        <p:spPr bwMode="auto">
          <a:xfrm>
            <a:off x="506413" y="6238875"/>
            <a:ext cx="4032250" cy="336550"/>
          </a:xfrm>
          <a:prstGeom prst="rect">
            <a:avLst/>
          </a:prstGeom>
          <a:noFill/>
          <a:ln w="9525">
            <a:noFill/>
            <a:miter lim="800000"/>
            <a:headEnd/>
            <a:tailEnd/>
          </a:ln>
        </p:spPr>
        <p:txBody>
          <a:bodyPr>
            <a:spAutoFit/>
          </a:bodyPr>
          <a:lstStyle/>
          <a:p>
            <a:pPr>
              <a:spcBef>
                <a:spcPct val="50000"/>
              </a:spcBef>
            </a:pPr>
            <a:r>
              <a:rPr lang="lv-LV" sz="1600"/>
              <a:t>Sekvenātora HeliScope™ uzņemts attēls.</a:t>
            </a:r>
          </a:p>
        </p:txBody>
      </p:sp>
      <p:pic>
        <p:nvPicPr>
          <p:cNvPr id="66567" name="Picture 12"/>
          <p:cNvPicPr>
            <a:picLocks noChangeAspect="1" noChangeArrowheads="1"/>
          </p:cNvPicPr>
          <p:nvPr/>
        </p:nvPicPr>
        <p:blipFill>
          <a:blip r:embed="rId4" cstate="print"/>
          <a:srcRect/>
          <a:stretch>
            <a:fillRect/>
          </a:stretch>
        </p:blipFill>
        <p:spPr bwMode="auto">
          <a:xfrm>
            <a:off x="4932040" y="1484784"/>
            <a:ext cx="2624558" cy="3457377"/>
          </a:xfrm>
          <a:prstGeom prst="rect">
            <a:avLst/>
          </a:prstGeom>
          <a:noFill/>
          <a:ln w="9525">
            <a:noFill/>
            <a:miter lim="800000"/>
            <a:headEnd/>
            <a:tailEnd/>
          </a:ln>
        </p:spPr>
      </p:pic>
      <p:sp>
        <p:nvSpPr>
          <p:cNvPr id="66568" name="Rectangle 15"/>
          <p:cNvSpPr>
            <a:spLocks noChangeArrowheads="1"/>
          </p:cNvSpPr>
          <p:nvPr/>
        </p:nvSpPr>
        <p:spPr bwMode="auto">
          <a:xfrm>
            <a:off x="7596336" y="1484784"/>
            <a:ext cx="1547664" cy="1077218"/>
          </a:xfrm>
          <a:prstGeom prst="rect">
            <a:avLst/>
          </a:prstGeom>
          <a:noFill/>
          <a:ln w="9525">
            <a:noFill/>
            <a:miter lim="800000"/>
            <a:headEnd/>
            <a:tailEnd/>
          </a:ln>
        </p:spPr>
        <p:txBody>
          <a:bodyPr wrap="square" anchor="ctr">
            <a:spAutoFit/>
          </a:bodyPr>
          <a:lstStyle/>
          <a:p>
            <a:r>
              <a:rPr lang="lv-LV" sz="1600" dirty="0" err="1"/>
              <a:t>HeliScope</a:t>
            </a:r>
            <a:r>
              <a:rPr lang="lv-LV" sz="1600" dirty="0"/>
              <a:t>™ </a:t>
            </a:r>
            <a:r>
              <a:rPr lang="lv-LV" sz="1600" dirty="0" err="1"/>
              <a:t>Single</a:t>
            </a:r>
            <a:r>
              <a:rPr lang="lv-LV" sz="1600" dirty="0"/>
              <a:t> </a:t>
            </a:r>
            <a:r>
              <a:rPr lang="lv-LV" sz="1600" dirty="0" err="1"/>
              <a:t>Molecule</a:t>
            </a:r>
            <a:r>
              <a:rPr lang="lv-LV" sz="1600" dirty="0"/>
              <a:t> </a:t>
            </a:r>
            <a:r>
              <a:rPr lang="lv-LV" sz="1600" dirty="0" err="1"/>
              <a:t>Sequencer</a:t>
            </a:r>
            <a:r>
              <a:rPr lang="lv-LV" sz="1600" dirty="0"/>
              <a:t>.</a:t>
            </a:r>
          </a:p>
        </p:txBody>
      </p:sp>
      <p:pic>
        <p:nvPicPr>
          <p:cNvPr id="66569" name="Picture 16"/>
          <p:cNvPicPr>
            <a:picLocks noChangeAspect="1" noChangeArrowheads="1"/>
          </p:cNvPicPr>
          <p:nvPr/>
        </p:nvPicPr>
        <p:blipFill>
          <a:blip r:embed="rId5" cstate="print"/>
          <a:srcRect/>
          <a:stretch>
            <a:fillRect/>
          </a:stretch>
        </p:blipFill>
        <p:spPr bwMode="auto">
          <a:xfrm>
            <a:off x="6869113" y="80963"/>
            <a:ext cx="2179637" cy="887412"/>
          </a:xfrm>
          <a:prstGeom prst="rect">
            <a:avLst/>
          </a:prstGeom>
          <a:noFill/>
          <a:ln w="9525">
            <a:noFill/>
            <a:miter lim="800000"/>
            <a:headEnd/>
            <a:tailEnd/>
          </a:ln>
        </p:spPr>
      </p:pic>
      <p:sp>
        <p:nvSpPr>
          <p:cNvPr id="66570" name="Rectangle 19"/>
          <p:cNvSpPr>
            <a:spLocks noGrp="1" noChangeArrowheads="1"/>
          </p:cNvSpPr>
          <p:nvPr>
            <p:ph type="title"/>
          </p:nvPr>
        </p:nvSpPr>
        <p:spPr>
          <a:xfrm>
            <a:off x="457200" y="44450"/>
            <a:ext cx="8229600" cy="1143000"/>
          </a:xfrm>
          <a:noFill/>
        </p:spPr>
        <p:txBody>
          <a:bodyPr/>
          <a:lstStyle/>
          <a:p>
            <a:pPr algn="l"/>
            <a:r>
              <a:rPr lang="lv-LV" sz="3200" smtClean="0">
                <a:latin typeface="Arial" charset="0"/>
                <a:cs typeface="Arial" charset="0"/>
              </a:rPr>
              <a:t>Helicos sekvenēšana</a:t>
            </a:r>
          </a:p>
        </p:txBody>
      </p:sp>
      <p:pic>
        <p:nvPicPr>
          <p:cNvPr id="66571" name="Picture 3"/>
          <p:cNvPicPr>
            <a:picLocks noChangeAspect="1" noChangeArrowheads="1"/>
          </p:cNvPicPr>
          <p:nvPr/>
        </p:nvPicPr>
        <p:blipFill>
          <a:blip r:embed="rId6" cstate="print"/>
          <a:srcRect l="14793" t="35696" r="66209" b="46487"/>
          <a:stretch>
            <a:fillRect/>
          </a:stretch>
        </p:blipFill>
        <p:spPr bwMode="auto">
          <a:xfrm>
            <a:off x="2857500" y="2351088"/>
            <a:ext cx="2020888" cy="1838325"/>
          </a:xfrm>
          <a:prstGeom prst="rect">
            <a:avLst/>
          </a:prstGeom>
          <a:noFill/>
          <a:ln w="9525">
            <a:noFill/>
            <a:miter lim="800000"/>
            <a:headEnd/>
            <a:tailEnd/>
          </a:ln>
        </p:spPr>
      </p:pic>
      <p:pic>
        <p:nvPicPr>
          <p:cNvPr id="12" name="Picture 2" descr="D:\WORK\prezentacijas\seq-instr-met-files\06_12_Labtools_02.jpg">
            <a:hlinkClick r:id="rId7" action="ppaction://hlinkfile"/>
          </p:cNvPr>
          <p:cNvPicPr>
            <a:picLocks noChangeAspect="1" noChangeArrowheads="1"/>
          </p:cNvPicPr>
          <p:nvPr/>
        </p:nvPicPr>
        <p:blipFill>
          <a:blip r:embed="rId8" cstate="print"/>
          <a:srcRect/>
          <a:stretch>
            <a:fillRect/>
          </a:stretch>
        </p:blipFill>
        <p:spPr bwMode="auto">
          <a:xfrm>
            <a:off x="6335688" y="4756295"/>
            <a:ext cx="2808312" cy="2101705"/>
          </a:xfrm>
          <a:prstGeom prst="rect">
            <a:avLst/>
          </a:prstGeom>
          <a:noFill/>
        </p:spPr>
      </p:pic>
      <p:sp>
        <p:nvSpPr>
          <p:cNvPr id="13" name="TextBox 12"/>
          <p:cNvSpPr txBox="1"/>
          <p:nvPr/>
        </p:nvSpPr>
        <p:spPr>
          <a:xfrm>
            <a:off x="4427984" y="5301208"/>
            <a:ext cx="1800200" cy="954107"/>
          </a:xfrm>
          <a:prstGeom prst="rect">
            <a:avLst/>
          </a:prstGeom>
          <a:noFill/>
        </p:spPr>
        <p:txBody>
          <a:bodyPr wrap="square" rtlCol="0">
            <a:spAutoFit/>
          </a:bodyPr>
          <a:lstStyle/>
          <a:p>
            <a:pPr algn="r"/>
            <a:r>
              <a:rPr lang="lv-LV" sz="1400" dirty="0" smtClean="0"/>
              <a:t>PACIFIC BIOSCIENCES SMRT TECHNOLOGY</a:t>
            </a:r>
            <a:endParaRPr lang="lv-LV" sz="1400" dirty="0"/>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 descr="F:\seq-instr-met-files\ionmini.jpg">
            <a:hlinkClick r:id="rId2" action="ppaction://hlinkfile"/>
          </p:cNvPr>
          <p:cNvPicPr>
            <a:picLocks noChangeAspect="1" noChangeArrowheads="1"/>
          </p:cNvPicPr>
          <p:nvPr/>
        </p:nvPicPr>
        <p:blipFill>
          <a:blip r:embed="rId3" cstate="print"/>
          <a:srcRect/>
          <a:stretch>
            <a:fillRect/>
          </a:stretch>
        </p:blipFill>
        <p:spPr bwMode="auto">
          <a:xfrm>
            <a:off x="4427984" y="3789040"/>
            <a:ext cx="4248472" cy="2852988"/>
          </a:xfrm>
          <a:prstGeom prst="rect">
            <a:avLst/>
          </a:prstGeom>
          <a:noFill/>
        </p:spPr>
      </p:pic>
      <p:pic>
        <p:nvPicPr>
          <p:cNvPr id="58371" name="Picture 3" descr="F:\seq-instr-met-files\GridION.jpg"/>
          <p:cNvPicPr>
            <a:picLocks noChangeAspect="1" noChangeArrowheads="1"/>
          </p:cNvPicPr>
          <p:nvPr/>
        </p:nvPicPr>
        <p:blipFill>
          <a:blip r:embed="rId4" cstate="print"/>
          <a:srcRect/>
          <a:stretch>
            <a:fillRect/>
          </a:stretch>
        </p:blipFill>
        <p:spPr bwMode="auto">
          <a:xfrm>
            <a:off x="179512" y="188640"/>
            <a:ext cx="4552950" cy="3571875"/>
          </a:xfrm>
          <a:prstGeom prst="rect">
            <a:avLst/>
          </a:prstGeom>
          <a:noFill/>
        </p:spPr>
      </p:pic>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extBox 3"/>
          <p:cNvSpPr txBox="1">
            <a:spLocks noChangeArrowheads="1"/>
          </p:cNvSpPr>
          <p:nvPr/>
        </p:nvSpPr>
        <p:spPr bwMode="auto">
          <a:xfrm>
            <a:off x="642938" y="571500"/>
            <a:ext cx="2714625" cy="584200"/>
          </a:xfrm>
          <a:prstGeom prst="rect">
            <a:avLst/>
          </a:prstGeom>
          <a:noFill/>
          <a:ln w="9525">
            <a:noFill/>
            <a:miter lim="800000"/>
            <a:headEnd/>
            <a:tailEnd/>
          </a:ln>
        </p:spPr>
        <p:txBody>
          <a:bodyPr wrap="none">
            <a:spAutoFit/>
          </a:bodyPr>
          <a:lstStyle/>
          <a:p>
            <a:r>
              <a:rPr lang="lv-LV" sz="3200"/>
              <a:t>Kopsavilkums</a:t>
            </a:r>
          </a:p>
        </p:txBody>
      </p:sp>
      <p:sp>
        <p:nvSpPr>
          <p:cNvPr id="72707" name="TextBox 4"/>
          <p:cNvSpPr txBox="1">
            <a:spLocks noChangeArrowheads="1"/>
          </p:cNvSpPr>
          <p:nvPr/>
        </p:nvSpPr>
        <p:spPr bwMode="auto">
          <a:xfrm>
            <a:off x="642938" y="1857375"/>
            <a:ext cx="4030662" cy="1108075"/>
          </a:xfrm>
          <a:prstGeom prst="rect">
            <a:avLst/>
          </a:prstGeom>
          <a:noFill/>
          <a:ln w="9525">
            <a:noFill/>
            <a:miter lim="800000"/>
            <a:headEnd/>
            <a:tailEnd/>
          </a:ln>
        </p:spPr>
        <p:txBody>
          <a:bodyPr wrap="none">
            <a:spAutoFit/>
          </a:bodyPr>
          <a:lstStyle/>
          <a:p>
            <a:r>
              <a:rPr lang="lv-LV" sz="2200" u="sng">
                <a:cs typeface="Arial" charset="0"/>
              </a:rPr>
              <a:t>Konvencionālās metodes</a:t>
            </a:r>
          </a:p>
          <a:p>
            <a:r>
              <a:rPr lang="lv-LV" sz="2200">
                <a:cs typeface="Arial" charset="0"/>
              </a:rPr>
              <a:t>Ķīmiskās degradācijas metode</a:t>
            </a:r>
          </a:p>
          <a:p>
            <a:r>
              <a:rPr lang="lv-LV" sz="2200">
                <a:cs typeface="Arial" charset="0"/>
              </a:rPr>
              <a:t>Enzimātiskā metode</a:t>
            </a:r>
            <a:endParaRPr lang="lv-LV" sz="2200"/>
          </a:p>
        </p:txBody>
      </p:sp>
      <p:sp>
        <p:nvSpPr>
          <p:cNvPr id="72708" name="TextBox 5"/>
          <p:cNvSpPr txBox="1">
            <a:spLocks noChangeArrowheads="1"/>
          </p:cNvSpPr>
          <p:nvPr/>
        </p:nvSpPr>
        <p:spPr bwMode="auto">
          <a:xfrm>
            <a:off x="683568" y="3140968"/>
            <a:ext cx="3560590" cy="2123658"/>
          </a:xfrm>
          <a:prstGeom prst="rect">
            <a:avLst/>
          </a:prstGeom>
          <a:noFill/>
          <a:ln w="9525">
            <a:noFill/>
            <a:miter lim="800000"/>
            <a:headEnd/>
            <a:tailEnd/>
          </a:ln>
        </p:spPr>
        <p:txBody>
          <a:bodyPr wrap="none">
            <a:spAutoFit/>
          </a:bodyPr>
          <a:lstStyle/>
          <a:p>
            <a:r>
              <a:rPr lang="lv-LV" sz="2200" u="sng" dirty="0"/>
              <a:t>Jaunās paaudzes metodes</a:t>
            </a:r>
          </a:p>
          <a:p>
            <a:r>
              <a:rPr lang="lv-LV" sz="2200" dirty="0" err="1" smtClean="0"/>
              <a:t>Ion</a:t>
            </a:r>
            <a:r>
              <a:rPr lang="lv-LV" sz="2200" dirty="0" smtClean="0"/>
              <a:t> </a:t>
            </a:r>
            <a:r>
              <a:rPr lang="lv-LV" sz="2200" dirty="0" err="1" smtClean="0"/>
              <a:t>Torrent</a:t>
            </a:r>
            <a:endParaRPr lang="lv-LV" sz="2200" dirty="0" smtClean="0"/>
          </a:p>
          <a:p>
            <a:r>
              <a:rPr lang="lv-LV" sz="2200" dirty="0" smtClean="0"/>
              <a:t>454 </a:t>
            </a:r>
            <a:r>
              <a:rPr lang="lv-LV" sz="2200" i="1" dirty="0" err="1"/>
              <a:t>Life</a:t>
            </a:r>
            <a:r>
              <a:rPr lang="lv-LV" sz="2200" i="1" dirty="0"/>
              <a:t> </a:t>
            </a:r>
            <a:r>
              <a:rPr lang="lv-LV" sz="2200" i="1" dirty="0" err="1"/>
              <a:t>Sciences</a:t>
            </a:r>
            <a:endParaRPr lang="lv-LV" sz="2200" i="1" dirty="0"/>
          </a:p>
          <a:p>
            <a:r>
              <a:rPr lang="lv-LV" sz="2200" dirty="0" err="1"/>
              <a:t>Solexa</a:t>
            </a:r>
            <a:endParaRPr lang="lv-LV" sz="2200" dirty="0"/>
          </a:p>
          <a:p>
            <a:r>
              <a:rPr lang="lv-LV" sz="2200" dirty="0" err="1"/>
              <a:t>SOliD</a:t>
            </a:r>
            <a:endParaRPr lang="lv-LV" sz="2200" dirty="0"/>
          </a:p>
          <a:p>
            <a:r>
              <a:rPr lang="lv-LV" sz="2200" dirty="0" err="1"/>
              <a:t>Helicos</a:t>
            </a:r>
            <a:endParaRPr lang="lv-LV" sz="2200" dirty="0"/>
          </a:p>
        </p:txBody>
      </p:sp>
      <p:sp>
        <p:nvSpPr>
          <p:cNvPr id="5" name="TextBox 5"/>
          <p:cNvSpPr txBox="1">
            <a:spLocks noChangeArrowheads="1"/>
          </p:cNvSpPr>
          <p:nvPr/>
        </p:nvSpPr>
        <p:spPr bwMode="auto">
          <a:xfrm>
            <a:off x="683568" y="5589240"/>
            <a:ext cx="3503651" cy="769441"/>
          </a:xfrm>
          <a:prstGeom prst="rect">
            <a:avLst/>
          </a:prstGeom>
          <a:noFill/>
          <a:ln w="9525">
            <a:noFill/>
            <a:miter lim="800000"/>
            <a:headEnd/>
            <a:tailEnd/>
          </a:ln>
        </p:spPr>
        <p:txBody>
          <a:bodyPr wrap="none">
            <a:spAutoFit/>
          </a:bodyPr>
          <a:lstStyle/>
          <a:p>
            <a:r>
              <a:rPr lang="lv-LV" sz="2200" u="sng" dirty="0" smtClean="0"/>
              <a:t>Trešās </a:t>
            </a:r>
            <a:r>
              <a:rPr lang="lv-LV" sz="2200" u="sng" dirty="0"/>
              <a:t>paaudzes metodes</a:t>
            </a:r>
          </a:p>
          <a:p>
            <a:r>
              <a:rPr lang="lv-LV" sz="2200" dirty="0" err="1" smtClean="0"/>
              <a:t>Helicos</a:t>
            </a:r>
            <a:endParaRPr lang="lv-LV" sz="2200"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3"/>
          <p:cNvSpPr>
            <a:spLocks noGrp="1"/>
          </p:cNvSpPr>
          <p:nvPr>
            <p:ph type="body" idx="1"/>
          </p:nvPr>
        </p:nvSpPr>
        <p:spPr>
          <a:xfrm>
            <a:off x="457200" y="1700213"/>
            <a:ext cx="5554663" cy="792162"/>
          </a:xfrm>
        </p:spPr>
        <p:txBody>
          <a:bodyPr/>
          <a:lstStyle/>
          <a:p>
            <a:pPr>
              <a:lnSpc>
                <a:spcPct val="90000"/>
              </a:lnSpc>
              <a:buFont typeface="Arial" charset="0"/>
              <a:buNone/>
            </a:pPr>
            <a:r>
              <a:rPr lang="lv-LV" sz="2400" smtClean="0">
                <a:latin typeface="Arial" charset="0"/>
              </a:rPr>
              <a:t>2.Bāzu iezīmēšana</a:t>
            </a:r>
          </a:p>
          <a:p>
            <a:pPr>
              <a:lnSpc>
                <a:spcPct val="90000"/>
              </a:lnSpc>
              <a:buFont typeface="Arial" charset="0"/>
              <a:buNone/>
            </a:pPr>
            <a:r>
              <a:rPr lang="lv-LV" sz="2000" smtClean="0">
                <a:latin typeface="Arial" charset="0"/>
              </a:rPr>
              <a:t>   Paraugs tiek sadalīts 4 daļās un tiek veikta:</a:t>
            </a:r>
          </a:p>
        </p:txBody>
      </p:sp>
      <p:sp>
        <p:nvSpPr>
          <p:cNvPr id="12291" name="Title 1"/>
          <p:cNvSpPr>
            <a:spLocks/>
          </p:cNvSpPr>
          <p:nvPr/>
        </p:nvSpPr>
        <p:spPr bwMode="auto">
          <a:xfrm>
            <a:off x="457200" y="0"/>
            <a:ext cx="8229600" cy="1143000"/>
          </a:xfrm>
          <a:prstGeom prst="rect">
            <a:avLst/>
          </a:prstGeom>
          <a:noFill/>
          <a:ln w="9525">
            <a:noFill/>
            <a:miter lim="800000"/>
            <a:headEnd/>
            <a:tailEnd/>
          </a:ln>
        </p:spPr>
        <p:txBody>
          <a:bodyPr anchor="ctr"/>
          <a:lstStyle/>
          <a:p>
            <a:r>
              <a:rPr lang="lv-LV" sz="3200"/>
              <a:t>Ķīmiskās degradācijas metode</a:t>
            </a:r>
          </a:p>
        </p:txBody>
      </p:sp>
      <p:pic>
        <p:nvPicPr>
          <p:cNvPr id="12292" name="Picture 5"/>
          <p:cNvPicPr>
            <a:picLocks noChangeAspect="1" noChangeArrowheads="1"/>
          </p:cNvPicPr>
          <p:nvPr/>
        </p:nvPicPr>
        <p:blipFill>
          <a:blip r:embed="rId2" cstate="print"/>
          <a:srcRect/>
          <a:stretch>
            <a:fillRect/>
          </a:stretch>
        </p:blipFill>
        <p:spPr bwMode="auto">
          <a:xfrm>
            <a:off x="4743450" y="2514600"/>
            <a:ext cx="4292600" cy="3651250"/>
          </a:xfrm>
          <a:prstGeom prst="rect">
            <a:avLst/>
          </a:prstGeom>
          <a:noFill/>
          <a:ln w="9525">
            <a:noFill/>
            <a:miter lim="800000"/>
            <a:headEnd/>
            <a:tailEnd/>
          </a:ln>
        </p:spPr>
      </p:pic>
      <p:sp>
        <p:nvSpPr>
          <p:cNvPr id="12293" name="Text Box 6"/>
          <p:cNvSpPr txBox="1">
            <a:spLocks noChangeArrowheads="1"/>
          </p:cNvSpPr>
          <p:nvPr/>
        </p:nvSpPr>
        <p:spPr bwMode="auto">
          <a:xfrm>
            <a:off x="468313" y="2678113"/>
            <a:ext cx="4103687" cy="701675"/>
          </a:xfrm>
          <a:prstGeom prst="rect">
            <a:avLst/>
          </a:prstGeom>
          <a:noFill/>
          <a:ln w="9525">
            <a:noFill/>
            <a:miter lim="800000"/>
            <a:headEnd/>
            <a:tailEnd/>
          </a:ln>
        </p:spPr>
        <p:txBody>
          <a:bodyPr>
            <a:spAutoFit/>
          </a:bodyPr>
          <a:lstStyle/>
          <a:p>
            <a:r>
              <a:rPr lang="lv-LV" sz="2000"/>
              <a:t>- Purīna bāzu metilēšana (dimetilsulfāts) </a:t>
            </a:r>
          </a:p>
        </p:txBody>
      </p:sp>
      <p:sp>
        <p:nvSpPr>
          <p:cNvPr id="12294" name="Text Box 7"/>
          <p:cNvSpPr txBox="1">
            <a:spLocks noChangeArrowheads="1"/>
          </p:cNvSpPr>
          <p:nvPr/>
        </p:nvSpPr>
        <p:spPr bwMode="auto">
          <a:xfrm>
            <a:off x="468313" y="4598988"/>
            <a:ext cx="3455987" cy="701675"/>
          </a:xfrm>
          <a:prstGeom prst="rect">
            <a:avLst/>
          </a:prstGeom>
          <a:noFill/>
          <a:ln w="9525">
            <a:noFill/>
            <a:miter lim="800000"/>
            <a:headEnd/>
            <a:tailEnd/>
          </a:ln>
        </p:spPr>
        <p:txBody>
          <a:bodyPr>
            <a:spAutoFit/>
          </a:bodyPr>
          <a:lstStyle/>
          <a:p>
            <a:r>
              <a:rPr lang="lv-LV" sz="2000"/>
              <a:t>- Pirimidīna bāzu šķelšana (hidrazīns)</a:t>
            </a:r>
          </a:p>
        </p:txBody>
      </p:sp>
      <p:sp>
        <p:nvSpPr>
          <p:cNvPr id="12295" name="AutoShape 8"/>
          <p:cNvSpPr>
            <a:spLocks noChangeArrowheads="1"/>
          </p:cNvSpPr>
          <p:nvPr/>
        </p:nvSpPr>
        <p:spPr bwMode="auto">
          <a:xfrm>
            <a:off x="6648450" y="6092825"/>
            <a:ext cx="217488" cy="576263"/>
          </a:xfrm>
          <a:prstGeom prst="downArrow">
            <a:avLst>
              <a:gd name="adj1" fmla="val 50000"/>
              <a:gd name="adj2" fmla="val 66241"/>
            </a:avLst>
          </a:prstGeom>
          <a:solidFill>
            <a:srgbClr val="336600"/>
          </a:solidFill>
          <a:ln w="9525">
            <a:solidFill>
              <a:schemeClr val="tx1"/>
            </a:solidFill>
            <a:miter lim="800000"/>
            <a:headEnd/>
            <a:tailEnd/>
          </a:ln>
        </p:spPr>
        <p:txBody>
          <a:bodyPr wrap="none" anchor="ctr"/>
          <a:lstStyle/>
          <a:p>
            <a:endParaRPr lang="en-US"/>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2" descr="D:\PICTURES\wallpapers\dna-spiral-art.jpg"/>
          <p:cNvPicPr>
            <a:picLocks noChangeAspect="1" noChangeArrowheads="1"/>
          </p:cNvPicPr>
          <p:nvPr/>
        </p:nvPicPr>
        <p:blipFill>
          <a:blip r:embed="rId2" cstate="print"/>
          <a:srcRect/>
          <a:stretch>
            <a:fillRect/>
          </a:stretch>
        </p:blipFill>
        <p:spPr bwMode="auto">
          <a:xfrm>
            <a:off x="-36513" y="-26988"/>
            <a:ext cx="9180513" cy="6884988"/>
          </a:xfrm>
          <a:prstGeom prst="rect">
            <a:avLst/>
          </a:prstGeom>
          <a:noFill/>
          <a:ln w="9525">
            <a:noFill/>
            <a:miter lim="800000"/>
            <a:headEnd/>
            <a:tailEnd/>
          </a:ln>
        </p:spPr>
      </p:pic>
      <p:sp>
        <p:nvSpPr>
          <p:cNvPr id="73731" name="TextBox 5"/>
          <p:cNvSpPr txBox="1">
            <a:spLocks noChangeArrowheads="1"/>
          </p:cNvSpPr>
          <p:nvPr/>
        </p:nvSpPr>
        <p:spPr bwMode="auto">
          <a:xfrm>
            <a:off x="7429500" y="6357938"/>
            <a:ext cx="1714500" cy="338137"/>
          </a:xfrm>
          <a:prstGeom prst="rect">
            <a:avLst/>
          </a:prstGeom>
          <a:noFill/>
          <a:ln w="9525">
            <a:noFill/>
            <a:miter lim="800000"/>
            <a:headEnd/>
            <a:tailEnd/>
          </a:ln>
        </p:spPr>
        <p:txBody>
          <a:bodyPr>
            <a:spAutoFit/>
          </a:bodyPr>
          <a:lstStyle/>
          <a:p>
            <a:r>
              <a:rPr lang="lv-LV" sz="1600" b="1">
                <a:solidFill>
                  <a:schemeClr val="bg1"/>
                </a:solidFill>
                <a:latin typeface="Courier New" pitchFamily="49" charset="0"/>
                <a:cs typeface="Courier New" pitchFamily="49" charset="0"/>
              </a:rPr>
              <a:t>30.11.2012.</a:t>
            </a:r>
          </a:p>
        </p:txBody>
      </p:sp>
      <p:sp>
        <p:nvSpPr>
          <p:cNvPr id="5" name="矩形 16"/>
          <p:cNvSpPr/>
          <p:nvPr/>
        </p:nvSpPr>
        <p:spPr>
          <a:xfrm>
            <a:off x="539552" y="1196752"/>
            <a:ext cx="8136904" cy="923330"/>
          </a:xfrm>
          <a:prstGeom prst="rect">
            <a:avLst/>
          </a:prstGeom>
          <a:noFill/>
        </p:spPr>
        <p:txBody>
          <a:bodyPr>
            <a:spAutoFit/>
          </a:bodyPr>
          <a:lstStyle/>
          <a:p>
            <a:pPr algn="ctr">
              <a:defRPr/>
            </a:pPr>
            <a:r>
              <a:rPr lang="lv-LV" altLang="zh-CN" sz="5400"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38100" dist="38100" dir="2700000" algn="tl">
                    <a:srgbClr val="000000">
                      <a:alpha val="43137"/>
                    </a:srgbClr>
                  </a:outerShdw>
                  <a:reflection blurRad="6350" stA="60000" endA="900" endPos="60000" dist="29997" dir="5400000" sy="-100000" algn="bl" rotWithShape="0"/>
                </a:effectLst>
                <a:latin typeface="+mn-lt"/>
                <a:cs typeface="MV Boli" pitchFamily="2" charset="0"/>
              </a:rPr>
              <a:t>DNS </a:t>
            </a:r>
            <a:r>
              <a:rPr lang="lv-LV" altLang="zh-CN" sz="5400" b="1" dirty="0" err="1">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38100" dist="38100" dir="2700000" algn="tl">
                    <a:srgbClr val="000000">
                      <a:alpha val="43137"/>
                    </a:srgbClr>
                  </a:outerShdw>
                  <a:reflection blurRad="6350" stA="60000" endA="900" endPos="60000" dist="29997" dir="5400000" sy="-100000" algn="bl" rotWithShape="0"/>
                </a:effectLst>
                <a:latin typeface="+mn-lt"/>
                <a:cs typeface="MV Boli" pitchFamily="2" charset="0"/>
              </a:rPr>
              <a:t>sekvenēšanas</a:t>
            </a:r>
            <a:r>
              <a:rPr lang="lv-LV" altLang="zh-CN" sz="5400"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38100" dist="38100" dir="2700000" algn="tl">
                    <a:srgbClr val="000000">
                      <a:alpha val="43137"/>
                    </a:srgbClr>
                  </a:outerShdw>
                  <a:reflection blurRad="6350" stA="60000" endA="900" endPos="60000" dist="29997" dir="5400000" sy="-100000" algn="bl" rotWithShape="0"/>
                </a:effectLst>
                <a:latin typeface="+mn-lt"/>
                <a:cs typeface="MV Boli" pitchFamily="2" charset="0"/>
              </a:rPr>
              <a:t> metodes</a:t>
            </a:r>
            <a:endParaRPr lang="zh-CN" altLang="en-US" sz="5400"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38100" dist="38100" dir="2700000" algn="tl">
                  <a:srgbClr val="000000">
                    <a:alpha val="43137"/>
                  </a:srgbClr>
                </a:outerShdw>
                <a:reflection blurRad="6350" stA="60000" endA="900" endPos="60000" dist="29997" dir="5400000" sy="-100000" algn="bl" rotWithShape="0"/>
              </a:effectLst>
              <a:latin typeface="+mn-lt"/>
              <a:cs typeface="MV Boli" pitchFamily="2" charset="0"/>
            </a:endParaRPr>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D:\PICTURES\wallpapers\dna-spiral-art.jpg"/>
          <p:cNvPicPr>
            <a:picLocks noChangeAspect="1" noChangeArrowheads="1"/>
          </p:cNvPicPr>
          <p:nvPr/>
        </p:nvPicPr>
        <p:blipFill>
          <a:blip r:embed="rId2" cstate="print"/>
          <a:srcRect/>
          <a:stretch>
            <a:fillRect/>
          </a:stretch>
        </p:blipFill>
        <p:spPr bwMode="auto">
          <a:xfrm>
            <a:off x="-36513" y="-26988"/>
            <a:ext cx="9180513" cy="6884988"/>
          </a:xfrm>
          <a:prstGeom prst="rect">
            <a:avLst/>
          </a:prstGeom>
          <a:noFill/>
          <a:ln w="9525">
            <a:noFill/>
            <a:miter lim="800000"/>
            <a:headEnd/>
            <a:tailEnd/>
          </a:ln>
        </p:spPr>
      </p:pic>
      <p:sp>
        <p:nvSpPr>
          <p:cNvPr id="3" name="TextBox 2"/>
          <p:cNvSpPr txBox="1"/>
          <p:nvPr/>
        </p:nvSpPr>
        <p:spPr>
          <a:xfrm>
            <a:off x="0" y="0"/>
            <a:ext cx="4139952" cy="461665"/>
          </a:xfrm>
          <a:prstGeom prst="rect">
            <a:avLst/>
          </a:prstGeom>
          <a:noFill/>
        </p:spPr>
        <p:txBody>
          <a:bodyPr wrap="square" rtlCol="0">
            <a:spAutoFit/>
          </a:bodyPr>
          <a:lstStyle/>
          <a:p>
            <a:r>
              <a:rPr lang="lv-LV" dirty="0" smtClean="0">
                <a:solidFill>
                  <a:schemeClr val="bg1"/>
                </a:solidFill>
              </a:rPr>
              <a:t>1. Uzdevuma attēls</a:t>
            </a:r>
            <a:endParaRPr lang="lv-LV" dirty="0">
              <a:solidFill>
                <a:schemeClr val="bg1"/>
              </a:solidFill>
            </a:endParaRPr>
          </a:p>
        </p:txBody>
      </p:sp>
      <p:pic>
        <p:nvPicPr>
          <p:cNvPr id="108545" name="Picture 1" descr="C:\Documents and Settings\Ilze.Radovica\Desktop\1-2.jpg"/>
          <p:cNvPicPr>
            <a:picLocks noChangeAspect="1" noChangeArrowheads="1"/>
          </p:cNvPicPr>
          <p:nvPr/>
        </p:nvPicPr>
        <p:blipFill>
          <a:blip r:embed="rId3" cstate="print"/>
          <a:srcRect/>
          <a:stretch>
            <a:fillRect/>
          </a:stretch>
        </p:blipFill>
        <p:spPr bwMode="auto">
          <a:xfrm>
            <a:off x="179512" y="4005064"/>
            <a:ext cx="8784976" cy="2664296"/>
          </a:xfrm>
          <a:prstGeom prst="rect">
            <a:avLst/>
          </a:prstGeom>
          <a:noFill/>
        </p:spPr>
      </p:pic>
      <p:sp>
        <p:nvSpPr>
          <p:cNvPr id="5" name="TextBox 4"/>
          <p:cNvSpPr txBox="1"/>
          <p:nvPr/>
        </p:nvSpPr>
        <p:spPr>
          <a:xfrm>
            <a:off x="0" y="3471391"/>
            <a:ext cx="4139952" cy="461665"/>
          </a:xfrm>
          <a:prstGeom prst="rect">
            <a:avLst/>
          </a:prstGeom>
          <a:noFill/>
        </p:spPr>
        <p:txBody>
          <a:bodyPr wrap="square" rtlCol="0">
            <a:spAutoFit/>
          </a:bodyPr>
          <a:lstStyle/>
          <a:p>
            <a:r>
              <a:rPr lang="lv-LV" dirty="0" smtClean="0">
                <a:solidFill>
                  <a:schemeClr val="bg1"/>
                </a:solidFill>
              </a:rPr>
              <a:t>2. Uzdevuma attēls</a:t>
            </a:r>
            <a:endParaRPr lang="lv-LV" dirty="0">
              <a:solidFill>
                <a:schemeClr val="bg1"/>
              </a:solidFill>
            </a:endParaRPr>
          </a:p>
        </p:txBody>
      </p:sp>
      <p:graphicFrame>
        <p:nvGraphicFramePr>
          <p:cNvPr id="7" name="Chart 6"/>
          <p:cNvGraphicFramePr/>
          <p:nvPr/>
        </p:nvGraphicFramePr>
        <p:xfrm>
          <a:off x="0" y="476672"/>
          <a:ext cx="9144000" cy="2339340"/>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3"/>
          <p:cNvSpPr>
            <a:spLocks noGrp="1"/>
          </p:cNvSpPr>
          <p:nvPr>
            <p:ph type="body" idx="1"/>
          </p:nvPr>
        </p:nvSpPr>
        <p:spPr>
          <a:xfrm>
            <a:off x="457200" y="1484313"/>
            <a:ext cx="8229600" cy="1042987"/>
          </a:xfrm>
        </p:spPr>
        <p:txBody>
          <a:bodyPr/>
          <a:lstStyle/>
          <a:p>
            <a:pPr marL="0" indent="0">
              <a:lnSpc>
                <a:spcPct val="90000"/>
              </a:lnSpc>
              <a:buFont typeface="Arial" charset="0"/>
              <a:buNone/>
            </a:pPr>
            <a:r>
              <a:rPr lang="lv-LV" sz="2400" smtClean="0">
                <a:latin typeface="Arial" charset="0"/>
              </a:rPr>
              <a:t>3.DNS fragmenta šķelšana </a:t>
            </a:r>
          </a:p>
          <a:p>
            <a:pPr marL="0" indent="0">
              <a:lnSpc>
                <a:spcPct val="90000"/>
              </a:lnSpc>
              <a:buFont typeface="Arial" charset="0"/>
              <a:buNone/>
            </a:pPr>
            <a:r>
              <a:rPr lang="lv-LV" sz="2400" smtClean="0">
                <a:latin typeface="Arial" charset="0"/>
              </a:rPr>
              <a:t>   </a:t>
            </a:r>
            <a:r>
              <a:rPr lang="lv-LV" sz="2200" smtClean="0">
                <a:latin typeface="Arial" charset="0"/>
              </a:rPr>
              <a:t>Piperidīns šķeļ fosfordiestersaiti tieši aiz bojātā nukleotīda.</a:t>
            </a:r>
          </a:p>
        </p:txBody>
      </p:sp>
      <p:sp>
        <p:nvSpPr>
          <p:cNvPr id="13315" name="Title 1"/>
          <p:cNvSpPr>
            <a:spLocks/>
          </p:cNvSpPr>
          <p:nvPr/>
        </p:nvSpPr>
        <p:spPr bwMode="auto">
          <a:xfrm>
            <a:off x="457200" y="0"/>
            <a:ext cx="8229600" cy="1143000"/>
          </a:xfrm>
          <a:prstGeom prst="rect">
            <a:avLst/>
          </a:prstGeom>
          <a:noFill/>
          <a:ln w="9525">
            <a:noFill/>
            <a:miter lim="800000"/>
            <a:headEnd/>
            <a:tailEnd/>
          </a:ln>
        </p:spPr>
        <p:txBody>
          <a:bodyPr anchor="ctr"/>
          <a:lstStyle/>
          <a:p>
            <a:r>
              <a:rPr lang="lv-LV" sz="3200"/>
              <a:t>Ķīmiskās degradācijas metode</a:t>
            </a:r>
          </a:p>
        </p:txBody>
      </p:sp>
      <p:pic>
        <p:nvPicPr>
          <p:cNvPr id="13316" name="Picture 16"/>
          <p:cNvPicPr>
            <a:picLocks noChangeAspect="1" noChangeArrowheads="1"/>
          </p:cNvPicPr>
          <p:nvPr/>
        </p:nvPicPr>
        <p:blipFill>
          <a:blip r:embed="rId3" cstate="print"/>
          <a:srcRect/>
          <a:stretch>
            <a:fillRect/>
          </a:stretch>
        </p:blipFill>
        <p:spPr bwMode="auto">
          <a:xfrm>
            <a:off x="2679700" y="2349500"/>
            <a:ext cx="3744913" cy="612775"/>
          </a:xfrm>
          <a:prstGeom prst="rect">
            <a:avLst/>
          </a:prstGeom>
          <a:noFill/>
          <a:ln w="9525">
            <a:noFill/>
            <a:miter lim="800000"/>
            <a:headEnd/>
            <a:tailEnd/>
          </a:ln>
        </p:spPr>
      </p:pic>
      <p:pic>
        <p:nvPicPr>
          <p:cNvPr id="13317" name="Picture 17"/>
          <p:cNvPicPr>
            <a:picLocks noChangeAspect="1" noChangeArrowheads="1"/>
          </p:cNvPicPr>
          <p:nvPr/>
        </p:nvPicPr>
        <p:blipFill>
          <a:blip r:embed="rId4" cstate="print"/>
          <a:srcRect/>
          <a:stretch>
            <a:fillRect/>
          </a:stretch>
        </p:blipFill>
        <p:spPr bwMode="auto">
          <a:xfrm>
            <a:off x="2347913" y="3308350"/>
            <a:ext cx="4051300" cy="974725"/>
          </a:xfrm>
          <a:prstGeom prst="rect">
            <a:avLst/>
          </a:prstGeom>
          <a:noFill/>
          <a:ln w="9525">
            <a:noFill/>
            <a:miter lim="800000"/>
            <a:headEnd/>
            <a:tailEnd/>
          </a:ln>
        </p:spPr>
      </p:pic>
      <p:pic>
        <p:nvPicPr>
          <p:cNvPr id="13318" name="Picture 19"/>
          <p:cNvPicPr>
            <a:picLocks noChangeAspect="1" noChangeArrowheads="1"/>
          </p:cNvPicPr>
          <p:nvPr/>
        </p:nvPicPr>
        <p:blipFill>
          <a:blip r:embed="rId5" cstate="print"/>
          <a:srcRect/>
          <a:stretch>
            <a:fillRect/>
          </a:stretch>
        </p:blipFill>
        <p:spPr bwMode="auto">
          <a:xfrm>
            <a:off x="1908175" y="4886325"/>
            <a:ext cx="5438775" cy="1346200"/>
          </a:xfrm>
          <a:prstGeom prst="rect">
            <a:avLst/>
          </a:prstGeom>
          <a:noFill/>
          <a:ln w="9525">
            <a:noFill/>
            <a:miter lim="800000"/>
            <a:headEnd/>
            <a:tailEnd/>
          </a:ln>
        </p:spPr>
      </p:pic>
      <p:sp>
        <p:nvSpPr>
          <p:cNvPr id="13319" name="AutoShape 23"/>
          <p:cNvSpPr>
            <a:spLocks noChangeArrowheads="1"/>
          </p:cNvSpPr>
          <p:nvPr/>
        </p:nvSpPr>
        <p:spPr bwMode="auto">
          <a:xfrm>
            <a:off x="4911725" y="3324225"/>
            <a:ext cx="123825" cy="287338"/>
          </a:xfrm>
          <a:prstGeom prst="downArrow">
            <a:avLst>
              <a:gd name="adj1" fmla="val 50000"/>
              <a:gd name="adj2" fmla="val 58013"/>
            </a:avLst>
          </a:prstGeom>
          <a:solidFill>
            <a:schemeClr val="accent1"/>
          </a:solidFill>
          <a:ln w="9525">
            <a:solidFill>
              <a:schemeClr val="tx1"/>
            </a:solidFill>
            <a:miter lim="800000"/>
            <a:headEnd/>
            <a:tailEnd/>
          </a:ln>
        </p:spPr>
        <p:txBody>
          <a:bodyPr wrap="none" anchor="ctr"/>
          <a:lstStyle/>
          <a:p>
            <a:endParaRPr lang="en-US"/>
          </a:p>
        </p:txBody>
      </p:sp>
      <p:sp>
        <p:nvSpPr>
          <p:cNvPr id="13320" name="AutoShape 24"/>
          <p:cNvSpPr>
            <a:spLocks noChangeArrowheads="1"/>
          </p:cNvSpPr>
          <p:nvPr/>
        </p:nvSpPr>
        <p:spPr bwMode="auto">
          <a:xfrm>
            <a:off x="4911725" y="4505325"/>
            <a:ext cx="123825" cy="287338"/>
          </a:xfrm>
          <a:prstGeom prst="downArrow">
            <a:avLst>
              <a:gd name="adj1" fmla="val 50000"/>
              <a:gd name="adj2" fmla="val 58013"/>
            </a:avLst>
          </a:prstGeom>
          <a:solidFill>
            <a:schemeClr val="accent1"/>
          </a:solidFill>
          <a:ln w="9525">
            <a:solidFill>
              <a:schemeClr val="tx1"/>
            </a:solidFill>
            <a:miter lim="800000"/>
            <a:headEnd/>
            <a:tailEnd/>
          </a:ln>
        </p:spPr>
        <p:txBody>
          <a:bodyPr wrap="none" anchor="ctr"/>
          <a:lstStyle/>
          <a:p>
            <a:endParaRPr lang="en-US"/>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3"/>
          <p:cNvSpPr>
            <a:spLocks noChangeArrowheads="1"/>
          </p:cNvSpPr>
          <p:nvPr/>
        </p:nvSpPr>
        <p:spPr bwMode="auto">
          <a:xfrm>
            <a:off x="500063" y="1166813"/>
            <a:ext cx="8072437" cy="757237"/>
          </a:xfrm>
          <a:prstGeom prst="rect">
            <a:avLst/>
          </a:prstGeom>
          <a:noFill/>
          <a:ln w="9525">
            <a:noFill/>
            <a:miter lim="800000"/>
            <a:headEnd/>
            <a:tailEnd/>
          </a:ln>
        </p:spPr>
        <p:txBody>
          <a:bodyPr>
            <a:spAutoFit/>
          </a:bodyPr>
          <a:lstStyle/>
          <a:p>
            <a:pPr marL="273050" indent="-273050">
              <a:lnSpc>
                <a:spcPct val="90000"/>
              </a:lnSpc>
              <a:buFont typeface="Arial" charset="0"/>
              <a:buNone/>
            </a:pPr>
            <a:r>
              <a:rPr lang="lv-LV"/>
              <a:t>4.Poliakrilamīda gēla elektroforēze </a:t>
            </a:r>
          </a:p>
          <a:p>
            <a:pPr marL="273050" indent="-273050">
              <a:lnSpc>
                <a:spcPct val="90000"/>
              </a:lnSpc>
              <a:buFont typeface="Arial" charset="0"/>
              <a:buNone/>
            </a:pPr>
            <a:r>
              <a:rPr lang="lv-LV"/>
              <a:t>   </a:t>
            </a:r>
            <a:r>
              <a:rPr lang="lv-LV" sz="2200"/>
              <a:t>(6%, 1x TBE (Tris-borate-EDTA) +denaturējošs)</a:t>
            </a:r>
          </a:p>
        </p:txBody>
      </p:sp>
      <p:sp>
        <p:nvSpPr>
          <p:cNvPr id="14339" name="Title 1"/>
          <p:cNvSpPr>
            <a:spLocks/>
          </p:cNvSpPr>
          <p:nvPr/>
        </p:nvSpPr>
        <p:spPr bwMode="auto">
          <a:xfrm>
            <a:off x="457200" y="0"/>
            <a:ext cx="8229600" cy="1143000"/>
          </a:xfrm>
          <a:prstGeom prst="rect">
            <a:avLst/>
          </a:prstGeom>
          <a:noFill/>
          <a:ln w="9525">
            <a:noFill/>
            <a:miter lim="800000"/>
            <a:headEnd/>
            <a:tailEnd/>
          </a:ln>
        </p:spPr>
        <p:txBody>
          <a:bodyPr anchor="ctr"/>
          <a:lstStyle/>
          <a:p>
            <a:r>
              <a:rPr lang="lv-LV" sz="3200"/>
              <a:t>Ķīmiskās degradācijas metode</a:t>
            </a:r>
          </a:p>
        </p:txBody>
      </p:sp>
      <p:grpSp>
        <p:nvGrpSpPr>
          <p:cNvPr id="14340" name="Group 46"/>
          <p:cNvGrpSpPr>
            <a:grpSpLocks/>
          </p:cNvGrpSpPr>
          <p:nvPr/>
        </p:nvGrpSpPr>
        <p:grpSpPr bwMode="auto">
          <a:xfrm>
            <a:off x="5651500" y="1844675"/>
            <a:ext cx="2801938" cy="4559300"/>
            <a:chOff x="843" y="1375"/>
            <a:chExt cx="1765" cy="2872"/>
          </a:xfrm>
        </p:grpSpPr>
        <p:sp>
          <p:nvSpPr>
            <p:cNvPr id="14343" name="Text Box 13"/>
            <p:cNvSpPr txBox="1">
              <a:spLocks noChangeArrowheads="1"/>
            </p:cNvSpPr>
            <p:nvPr/>
          </p:nvSpPr>
          <p:spPr bwMode="auto">
            <a:xfrm>
              <a:off x="908" y="1379"/>
              <a:ext cx="272" cy="250"/>
            </a:xfrm>
            <a:prstGeom prst="rect">
              <a:avLst/>
            </a:prstGeom>
            <a:noFill/>
            <a:ln w="9525">
              <a:noFill/>
              <a:miter lim="800000"/>
              <a:headEnd/>
              <a:tailEnd/>
            </a:ln>
          </p:spPr>
          <p:txBody>
            <a:bodyPr>
              <a:spAutoFit/>
            </a:bodyPr>
            <a:lstStyle/>
            <a:p>
              <a:pPr>
                <a:spcBef>
                  <a:spcPct val="50000"/>
                </a:spcBef>
              </a:pPr>
              <a:r>
                <a:rPr lang="lv-LV" sz="2000" b="1"/>
                <a:t>G</a:t>
              </a:r>
            </a:p>
          </p:txBody>
        </p:sp>
        <p:sp>
          <p:nvSpPr>
            <p:cNvPr id="14344" name="Text Box 14"/>
            <p:cNvSpPr txBox="1">
              <a:spLocks noChangeArrowheads="1"/>
            </p:cNvSpPr>
            <p:nvPr/>
          </p:nvSpPr>
          <p:spPr bwMode="auto">
            <a:xfrm>
              <a:off x="1204" y="1375"/>
              <a:ext cx="451" cy="250"/>
            </a:xfrm>
            <a:prstGeom prst="rect">
              <a:avLst/>
            </a:prstGeom>
            <a:noFill/>
            <a:ln w="9525">
              <a:noFill/>
              <a:miter lim="800000"/>
              <a:headEnd/>
              <a:tailEnd/>
            </a:ln>
          </p:spPr>
          <p:txBody>
            <a:bodyPr>
              <a:spAutoFit/>
            </a:bodyPr>
            <a:lstStyle/>
            <a:p>
              <a:pPr>
                <a:spcBef>
                  <a:spcPct val="50000"/>
                </a:spcBef>
              </a:pPr>
              <a:r>
                <a:rPr lang="lv-LV" sz="2000" b="1"/>
                <a:t>A+G</a:t>
              </a:r>
            </a:p>
          </p:txBody>
        </p:sp>
        <p:sp>
          <p:nvSpPr>
            <p:cNvPr id="14345" name="Text Box 16"/>
            <p:cNvSpPr txBox="1">
              <a:spLocks noChangeArrowheads="1"/>
            </p:cNvSpPr>
            <p:nvPr/>
          </p:nvSpPr>
          <p:spPr bwMode="auto">
            <a:xfrm>
              <a:off x="2074" y="1381"/>
              <a:ext cx="273" cy="250"/>
            </a:xfrm>
            <a:prstGeom prst="rect">
              <a:avLst/>
            </a:prstGeom>
            <a:noFill/>
            <a:ln w="9525">
              <a:noFill/>
              <a:miter lim="800000"/>
              <a:headEnd/>
              <a:tailEnd/>
            </a:ln>
          </p:spPr>
          <p:txBody>
            <a:bodyPr>
              <a:spAutoFit/>
            </a:bodyPr>
            <a:lstStyle/>
            <a:p>
              <a:pPr>
                <a:spcBef>
                  <a:spcPct val="50000"/>
                </a:spcBef>
              </a:pPr>
              <a:r>
                <a:rPr lang="lv-LV" sz="2000" b="1"/>
                <a:t>C</a:t>
              </a:r>
            </a:p>
          </p:txBody>
        </p:sp>
        <p:grpSp>
          <p:nvGrpSpPr>
            <p:cNvPr id="14346" name="Group 45"/>
            <p:cNvGrpSpPr>
              <a:grpSpLocks/>
            </p:cNvGrpSpPr>
            <p:nvPr/>
          </p:nvGrpSpPr>
          <p:grpSpPr bwMode="auto">
            <a:xfrm>
              <a:off x="843" y="1616"/>
              <a:ext cx="1542" cy="2631"/>
              <a:chOff x="843" y="1616"/>
              <a:chExt cx="1542" cy="2631"/>
            </a:xfrm>
          </p:grpSpPr>
          <p:sp>
            <p:nvSpPr>
              <p:cNvPr id="14349" name="Rectangle 8"/>
              <p:cNvSpPr>
                <a:spLocks noChangeArrowheads="1"/>
              </p:cNvSpPr>
              <p:nvPr/>
            </p:nvSpPr>
            <p:spPr bwMode="auto">
              <a:xfrm>
                <a:off x="843" y="1616"/>
                <a:ext cx="1542" cy="2631"/>
              </a:xfrm>
              <a:prstGeom prst="rect">
                <a:avLst/>
              </a:prstGeom>
              <a:solidFill>
                <a:srgbClr val="B2C0D6"/>
              </a:solidFill>
              <a:ln w="9525">
                <a:solidFill>
                  <a:schemeClr val="tx1"/>
                </a:solidFill>
                <a:miter lim="800000"/>
                <a:headEnd/>
                <a:tailEnd/>
              </a:ln>
            </p:spPr>
            <p:txBody>
              <a:bodyPr wrap="none" anchor="ctr"/>
              <a:lstStyle/>
              <a:p>
                <a:endParaRPr lang="en-US"/>
              </a:p>
            </p:txBody>
          </p:sp>
          <p:sp>
            <p:nvSpPr>
              <p:cNvPr id="14350" name="Rectangle 17"/>
              <p:cNvSpPr>
                <a:spLocks noChangeArrowheads="1"/>
              </p:cNvSpPr>
              <p:nvPr/>
            </p:nvSpPr>
            <p:spPr bwMode="auto">
              <a:xfrm>
                <a:off x="884" y="2070"/>
                <a:ext cx="318" cy="90"/>
              </a:xfrm>
              <a:prstGeom prst="rect">
                <a:avLst/>
              </a:prstGeom>
              <a:solidFill>
                <a:schemeClr val="tx1"/>
              </a:solidFill>
              <a:ln w="9525">
                <a:solidFill>
                  <a:schemeClr val="tx1"/>
                </a:solidFill>
                <a:miter lim="800000"/>
                <a:headEnd/>
                <a:tailEnd/>
              </a:ln>
            </p:spPr>
            <p:txBody>
              <a:bodyPr wrap="none" anchor="ctr"/>
              <a:lstStyle/>
              <a:p>
                <a:endParaRPr lang="en-US"/>
              </a:p>
            </p:txBody>
          </p:sp>
          <p:sp>
            <p:nvSpPr>
              <p:cNvPr id="14351" name="Rectangle 18"/>
              <p:cNvSpPr>
                <a:spLocks noChangeArrowheads="1"/>
              </p:cNvSpPr>
              <p:nvPr/>
            </p:nvSpPr>
            <p:spPr bwMode="auto">
              <a:xfrm>
                <a:off x="1268" y="1706"/>
                <a:ext cx="318" cy="90"/>
              </a:xfrm>
              <a:prstGeom prst="rect">
                <a:avLst/>
              </a:prstGeom>
              <a:solidFill>
                <a:schemeClr val="tx1"/>
              </a:solidFill>
              <a:ln w="9525">
                <a:solidFill>
                  <a:schemeClr val="tx1"/>
                </a:solidFill>
                <a:miter lim="800000"/>
                <a:headEnd/>
                <a:tailEnd/>
              </a:ln>
            </p:spPr>
            <p:txBody>
              <a:bodyPr wrap="none" anchor="ctr"/>
              <a:lstStyle/>
              <a:p>
                <a:endParaRPr lang="en-US"/>
              </a:p>
            </p:txBody>
          </p:sp>
          <p:sp>
            <p:nvSpPr>
              <p:cNvPr id="14352" name="Rectangle 19"/>
              <p:cNvSpPr>
                <a:spLocks noChangeArrowheads="1"/>
              </p:cNvSpPr>
              <p:nvPr/>
            </p:nvSpPr>
            <p:spPr bwMode="auto">
              <a:xfrm>
                <a:off x="1631" y="1889"/>
                <a:ext cx="318" cy="90"/>
              </a:xfrm>
              <a:prstGeom prst="rect">
                <a:avLst/>
              </a:prstGeom>
              <a:solidFill>
                <a:schemeClr val="tx1"/>
              </a:solidFill>
              <a:ln w="9525">
                <a:solidFill>
                  <a:schemeClr val="tx1"/>
                </a:solidFill>
                <a:miter lim="800000"/>
                <a:headEnd/>
                <a:tailEnd/>
              </a:ln>
            </p:spPr>
            <p:txBody>
              <a:bodyPr wrap="none" anchor="ctr"/>
              <a:lstStyle/>
              <a:p>
                <a:endParaRPr lang="en-US"/>
              </a:p>
            </p:txBody>
          </p:sp>
          <p:sp>
            <p:nvSpPr>
              <p:cNvPr id="14353" name="Rectangle 20"/>
              <p:cNvSpPr>
                <a:spLocks noChangeArrowheads="1"/>
              </p:cNvSpPr>
              <p:nvPr/>
            </p:nvSpPr>
            <p:spPr bwMode="auto">
              <a:xfrm>
                <a:off x="1997" y="2251"/>
                <a:ext cx="318" cy="90"/>
              </a:xfrm>
              <a:prstGeom prst="rect">
                <a:avLst/>
              </a:prstGeom>
              <a:solidFill>
                <a:schemeClr val="tx1"/>
              </a:solidFill>
              <a:ln w="9525">
                <a:solidFill>
                  <a:schemeClr val="tx1"/>
                </a:solidFill>
                <a:miter lim="800000"/>
                <a:headEnd/>
                <a:tailEnd/>
              </a:ln>
            </p:spPr>
            <p:txBody>
              <a:bodyPr wrap="none" anchor="ctr"/>
              <a:lstStyle/>
              <a:p>
                <a:endParaRPr lang="en-US"/>
              </a:p>
            </p:txBody>
          </p:sp>
          <p:sp>
            <p:nvSpPr>
              <p:cNvPr id="14354" name="Rectangle 23"/>
              <p:cNvSpPr>
                <a:spLocks noChangeArrowheads="1"/>
              </p:cNvSpPr>
              <p:nvPr/>
            </p:nvSpPr>
            <p:spPr bwMode="auto">
              <a:xfrm>
                <a:off x="1268" y="2069"/>
                <a:ext cx="318" cy="90"/>
              </a:xfrm>
              <a:prstGeom prst="rect">
                <a:avLst/>
              </a:prstGeom>
              <a:solidFill>
                <a:schemeClr val="tx1"/>
              </a:solidFill>
              <a:ln w="9525">
                <a:solidFill>
                  <a:schemeClr val="tx1"/>
                </a:solidFill>
                <a:miter lim="800000"/>
                <a:headEnd/>
                <a:tailEnd/>
              </a:ln>
            </p:spPr>
            <p:txBody>
              <a:bodyPr wrap="none" anchor="ctr"/>
              <a:lstStyle/>
              <a:p>
                <a:endParaRPr lang="en-US"/>
              </a:p>
            </p:txBody>
          </p:sp>
          <p:sp>
            <p:nvSpPr>
              <p:cNvPr id="14355" name="Rectangle 25"/>
              <p:cNvSpPr>
                <a:spLocks noChangeArrowheads="1"/>
              </p:cNvSpPr>
              <p:nvPr/>
            </p:nvSpPr>
            <p:spPr bwMode="auto">
              <a:xfrm>
                <a:off x="1631" y="2250"/>
                <a:ext cx="318" cy="90"/>
              </a:xfrm>
              <a:prstGeom prst="rect">
                <a:avLst/>
              </a:prstGeom>
              <a:solidFill>
                <a:schemeClr val="tx1"/>
              </a:solidFill>
              <a:ln w="9525">
                <a:solidFill>
                  <a:schemeClr val="tx1"/>
                </a:solidFill>
                <a:miter lim="800000"/>
                <a:headEnd/>
                <a:tailEnd/>
              </a:ln>
            </p:spPr>
            <p:txBody>
              <a:bodyPr wrap="none" anchor="ctr"/>
              <a:lstStyle/>
              <a:p>
                <a:endParaRPr lang="en-US"/>
              </a:p>
            </p:txBody>
          </p:sp>
          <p:sp>
            <p:nvSpPr>
              <p:cNvPr id="14356" name="Rectangle 26"/>
              <p:cNvSpPr>
                <a:spLocks noChangeArrowheads="1"/>
              </p:cNvSpPr>
              <p:nvPr/>
            </p:nvSpPr>
            <p:spPr bwMode="auto">
              <a:xfrm>
                <a:off x="1267" y="2433"/>
                <a:ext cx="318" cy="90"/>
              </a:xfrm>
              <a:prstGeom prst="rect">
                <a:avLst/>
              </a:prstGeom>
              <a:solidFill>
                <a:schemeClr val="tx1"/>
              </a:solidFill>
              <a:ln w="9525">
                <a:solidFill>
                  <a:schemeClr val="tx1"/>
                </a:solidFill>
                <a:miter lim="800000"/>
                <a:headEnd/>
                <a:tailEnd/>
              </a:ln>
            </p:spPr>
            <p:txBody>
              <a:bodyPr wrap="none" anchor="ctr"/>
              <a:lstStyle/>
              <a:p>
                <a:endParaRPr lang="en-US"/>
              </a:p>
            </p:txBody>
          </p:sp>
          <p:sp>
            <p:nvSpPr>
              <p:cNvPr id="14357" name="Rectangle 27"/>
              <p:cNvSpPr>
                <a:spLocks noChangeArrowheads="1"/>
              </p:cNvSpPr>
              <p:nvPr/>
            </p:nvSpPr>
            <p:spPr bwMode="auto">
              <a:xfrm>
                <a:off x="1267" y="2614"/>
                <a:ext cx="318" cy="90"/>
              </a:xfrm>
              <a:prstGeom prst="rect">
                <a:avLst/>
              </a:prstGeom>
              <a:solidFill>
                <a:schemeClr val="tx1"/>
              </a:solidFill>
              <a:ln w="9525">
                <a:solidFill>
                  <a:schemeClr val="tx1"/>
                </a:solidFill>
                <a:miter lim="800000"/>
                <a:headEnd/>
                <a:tailEnd/>
              </a:ln>
            </p:spPr>
            <p:txBody>
              <a:bodyPr wrap="none" anchor="ctr"/>
              <a:lstStyle/>
              <a:p>
                <a:endParaRPr lang="en-US"/>
              </a:p>
            </p:txBody>
          </p:sp>
          <p:sp>
            <p:nvSpPr>
              <p:cNvPr id="14358" name="Rectangle 28"/>
              <p:cNvSpPr>
                <a:spLocks noChangeArrowheads="1"/>
              </p:cNvSpPr>
              <p:nvPr/>
            </p:nvSpPr>
            <p:spPr bwMode="auto">
              <a:xfrm>
                <a:off x="1631" y="2796"/>
                <a:ext cx="318" cy="90"/>
              </a:xfrm>
              <a:prstGeom prst="rect">
                <a:avLst/>
              </a:prstGeom>
              <a:solidFill>
                <a:schemeClr val="tx1"/>
              </a:solidFill>
              <a:ln w="9525">
                <a:solidFill>
                  <a:schemeClr val="tx1"/>
                </a:solidFill>
                <a:miter lim="800000"/>
                <a:headEnd/>
                <a:tailEnd/>
              </a:ln>
            </p:spPr>
            <p:txBody>
              <a:bodyPr wrap="none" anchor="ctr"/>
              <a:lstStyle/>
              <a:p>
                <a:endParaRPr lang="en-US"/>
              </a:p>
            </p:txBody>
          </p:sp>
          <p:sp>
            <p:nvSpPr>
              <p:cNvPr id="14359" name="Rectangle 29"/>
              <p:cNvSpPr>
                <a:spLocks noChangeArrowheads="1"/>
              </p:cNvSpPr>
              <p:nvPr/>
            </p:nvSpPr>
            <p:spPr bwMode="auto">
              <a:xfrm>
                <a:off x="1263" y="2976"/>
                <a:ext cx="318" cy="90"/>
              </a:xfrm>
              <a:prstGeom prst="rect">
                <a:avLst/>
              </a:prstGeom>
              <a:solidFill>
                <a:schemeClr val="tx1"/>
              </a:solidFill>
              <a:ln w="9525">
                <a:solidFill>
                  <a:schemeClr val="tx1"/>
                </a:solidFill>
                <a:miter lim="800000"/>
                <a:headEnd/>
                <a:tailEnd/>
              </a:ln>
            </p:spPr>
            <p:txBody>
              <a:bodyPr wrap="none" anchor="ctr"/>
              <a:lstStyle/>
              <a:p>
                <a:endParaRPr lang="en-US"/>
              </a:p>
            </p:txBody>
          </p:sp>
          <p:sp>
            <p:nvSpPr>
              <p:cNvPr id="14360" name="Rectangle 30"/>
              <p:cNvSpPr>
                <a:spLocks noChangeArrowheads="1"/>
              </p:cNvSpPr>
              <p:nvPr/>
            </p:nvSpPr>
            <p:spPr bwMode="auto">
              <a:xfrm>
                <a:off x="1626" y="3159"/>
                <a:ext cx="318" cy="90"/>
              </a:xfrm>
              <a:prstGeom prst="rect">
                <a:avLst/>
              </a:prstGeom>
              <a:solidFill>
                <a:schemeClr val="tx1"/>
              </a:solidFill>
              <a:ln w="9525">
                <a:solidFill>
                  <a:schemeClr val="tx1"/>
                </a:solidFill>
                <a:miter lim="800000"/>
                <a:headEnd/>
                <a:tailEnd/>
              </a:ln>
            </p:spPr>
            <p:txBody>
              <a:bodyPr wrap="none" anchor="ctr"/>
              <a:lstStyle/>
              <a:p>
                <a:endParaRPr lang="en-US"/>
              </a:p>
            </p:txBody>
          </p:sp>
          <p:sp>
            <p:nvSpPr>
              <p:cNvPr id="14361" name="Rectangle 31"/>
              <p:cNvSpPr>
                <a:spLocks noChangeArrowheads="1"/>
              </p:cNvSpPr>
              <p:nvPr/>
            </p:nvSpPr>
            <p:spPr bwMode="auto">
              <a:xfrm>
                <a:off x="1998" y="3159"/>
                <a:ext cx="318" cy="90"/>
              </a:xfrm>
              <a:prstGeom prst="rect">
                <a:avLst/>
              </a:prstGeom>
              <a:solidFill>
                <a:schemeClr val="tx1"/>
              </a:solidFill>
              <a:ln w="9525">
                <a:solidFill>
                  <a:schemeClr val="tx1"/>
                </a:solidFill>
                <a:miter lim="800000"/>
                <a:headEnd/>
                <a:tailEnd/>
              </a:ln>
            </p:spPr>
            <p:txBody>
              <a:bodyPr wrap="none" anchor="ctr"/>
              <a:lstStyle/>
              <a:p>
                <a:endParaRPr lang="en-US"/>
              </a:p>
            </p:txBody>
          </p:sp>
          <p:sp>
            <p:nvSpPr>
              <p:cNvPr id="14362" name="Rectangle 32"/>
              <p:cNvSpPr>
                <a:spLocks noChangeArrowheads="1"/>
              </p:cNvSpPr>
              <p:nvPr/>
            </p:nvSpPr>
            <p:spPr bwMode="auto">
              <a:xfrm>
                <a:off x="1260" y="3340"/>
                <a:ext cx="318" cy="90"/>
              </a:xfrm>
              <a:prstGeom prst="rect">
                <a:avLst/>
              </a:prstGeom>
              <a:solidFill>
                <a:schemeClr val="tx1"/>
              </a:solidFill>
              <a:ln w="9525">
                <a:solidFill>
                  <a:schemeClr val="tx1"/>
                </a:solidFill>
                <a:miter lim="800000"/>
                <a:headEnd/>
                <a:tailEnd/>
              </a:ln>
            </p:spPr>
            <p:txBody>
              <a:bodyPr wrap="none" anchor="ctr"/>
              <a:lstStyle/>
              <a:p>
                <a:endParaRPr lang="en-US"/>
              </a:p>
            </p:txBody>
          </p:sp>
          <p:sp>
            <p:nvSpPr>
              <p:cNvPr id="14363" name="Rectangle 33"/>
              <p:cNvSpPr>
                <a:spLocks noChangeArrowheads="1"/>
              </p:cNvSpPr>
              <p:nvPr/>
            </p:nvSpPr>
            <p:spPr bwMode="auto">
              <a:xfrm>
                <a:off x="1259" y="3522"/>
                <a:ext cx="318" cy="90"/>
              </a:xfrm>
              <a:prstGeom prst="rect">
                <a:avLst/>
              </a:prstGeom>
              <a:solidFill>
                <a:schemeClr val="tx1"/>
              </a:solidFill>
              <a:ln w="9525">
                <a:solidFill>
                  <a:schemeClr val="tx1"/>
                </a:solidFill>
                <a:miter lim="800000"/>
                <a:headEnd/>
                <a:tailEnd/>
              </a:ln>
            </p:spPr>
            <p:txBody>
              <a:bodyPr wrap="none" anchor="ctr"/>
              <a:lstStyle/>
              <a:p>
                <a:endParaRPr lang="en-US"/>
              </a:p>
            </p:txBody>
          </p:sp>
          <p:sp>
            <p:nvSpPr>
              <p:cNvPr id="14364" name="Rectangle 34"/>
              <p:cNvSpPr>
                <a:spLocks noChangeArrowheads="1"/>
              </p:cNvSpPr>
              <p:nvPr/>
            </p:nvSpPr>
            <p:spPr bwMode="auto">
              <a:xfrm>
                <a:off x="1631" y="3703"/>
                <a:ext cx="318" cy="90"/>
              </a:xfrm>
              <a:prstGeom prst="rect">
                <a:avLst/>
              </a:prstGeom>
              <a:solidFill>
                <a:schemeClr val="tx1"/>
              </a:solidFill>
              <a:ln w="9525">
                <a:solidFill>
                  <a:schemeClr val="tx1"/>
                </a:solidFill>
                <a:miter lim="800000"/>
                <a:headEnd/>
                <a:tailEnd/>
              </a:ln>
            </p:spPr>
            <p:txBody>
              <a:bodyPr wrap="none" anchor="ctr"/>
              <a:lstStyle/>
              <a:p>
                <a:endParaRPr lang="en-US"/>
              </a:p>
            </p:txBody>
          </p:sp>
          <p:sp>
            <p:nvSpPr>
              <p:cNvPr id="14365" name="Rectangle 35"/>
              <p:cNvSpPr>
                <a:spLocks noChangeArrowheads="1"/>
              </p:cNvSpPr>
              <p:nvPr/>
            </p:nvSpPr>
            <p:spPr bwMode="auto">
              <a:xfrm>
                <a:off x="884" y="3884"/>
                <a:ext cx="318" cy="90"/>
              </a:xfrm>
              <a:prstGeom prst="rect">
                <a:avLst/>
              </a:prstGeom>
              <a:solidFill>
                <a:schemeClr val="tx1"/>
              </a:solidFill>
              <a:ln w="9525">
                <a:solidFill>
                  <a:schemeClr val="tx1"/>
                </a:solidFill>
                <a:miter lim="800000"/>
                <a:headEnd/>
                <a:tailEnd/>
              </a:ln>
            </p:spPr>
            <p:txBody>
              <a:bodyPr wrap="none" anchor="ctr"/>
              <a:lstStyle/>
              <a:p>
                <a:endParaRPr lang="en-US"/>
              </a:p>
            </p:txBody>
          </p:sp>
          <p:sp>
            <p:nvSpPr>
              <p:cNvPr id="14366" name="Rectangle 36"/>
              <p:cNvSpPr>
                <a:spLocks noChangeArrowheads="1"/>
              </p:cNvSpPr>
              <p:nvPr/>
            </p:nvSpPr>
            <p:spPr bwMode="auto">
              <a:xfrm>
                <a:off x="1268" y="3883"/>
                <a:ext cx="318" cy="90"/>
              </a:xfrm>
              <a:prstGeom prst="rect">
                <a:avLst/>
              </a:prstGeom>
              <a:solidFill>
                <a:schemeClr val="tx1"/>
              </a:solidFill>
              <a:ln w="9525">
                <a:solidFill>
                  <a:schemeClr val="tx1"/>
                </a:solidFill>
                <a:miter lim="800000"/>
                <a:headEnd/>
                <a:tailEnd/>
              </a:ln>
            </p:spPr>
            <p:txBody>
              <a:bodyPr wrap="none" anchor="ctr"/>
              <a:lstStyle/>
              <a:p>
                <a:endParaRPr lang="en-US"/>
              </a:p>
            </p:txBody>
          </p:sp>
          <p:sp>
            <p:nvSpPr>
              <p:cNvPr id="14367" name="Rectangle 37"/>
              <p:cNvSpPr>
                <a:spLocks noChangeArrowheads="1"/>
              </p:cNvSpPr>
              <p:nvPr/>
            </p:nvSpPr>
            <p:spPr bwMode="auto">
              <a:xfrm>
                <a:off x="1626" y="4066"/>
                <a:ext cx="318" cy="90"/>
              </a:xfrm>
              <a:prstGeom prst="rect">
                <a:avLst/>
              </a:prstGeom>
              <a:solidFill>
                <a:schemeClr val="tx1"/>
              </a:solidFill>
              <a:ln w="9525">
                <a:solidFill>
                  <a:schemeClr val="tx1"/>
                </a:solidFill>
                <a:miter lim="800000"/>
                <a:headEnd/>
                <a:tailEnd/>
              </a:ln>
            </p:spPr>
            <p:txBody>
              <a:bodyPr wrap="none" anchor="ctr"/>
              <a:lstStyle/>
              <a:p>
                <a:endParaRPr lang="en-US"/>
              </a:p>
            </p:txBody>
          </p:sp>
          <p:sp>
            <p:nvSpPr>
              <p:cNvPr id="14368" name="Rectangle 38"/>
              <p:cNvSpPr>
                <a:spLocks noChangeArrowheads="1"/>
              </p:cNvSpPr>
              <p:nvPr/>
            </p:nvSpPr>
            <p:spPr bwMode="auto">
              <a:xfrm>
                <a:off x="1998" y="4066"/>
                <a:ext cx="318" cy="90"/>
              </a:xfrm>
              <a:prstGeom prst="rect">
                <a:avLst/>
              </a:prstGeom>
              <a:solidFill>
                <a:schemeClr val="tx1"/>
              </a:solidFill>
              <a:ln w="9525">
                <a:solidFill>
                  <a:schemeClr val="tx1"/>
                </a:solidFill>
                <a:miter lim="800000"/>
                <a:headEnd/>
                <a:tailEnd/>
              </a:ln>
            </p:spPr>
            <p:txBody>
              <a:bodyPr wrap="none" anchor="ctr"/>
              <a:lstStyle/>
              <a:p>
                <a:endParaRPr lang="en-US"/>
              </a:p>
            </p:txBody>
          </p:sp>
        </p:grpSp>
        <p:sp>
          <p:nvSpPr>
            <p:cNvPr id="14347" name="Text Box 40"/>
            <p:cNvSpPr txBox="1">
              <a:spLocks noChangeArrowheads="1"/>
            </p:cNvSpPr>
            <p:nvPr/>
          </p:nvSpPr>
          <p:spPr bwMode="auto">
            <a:xfrm>
              <a:off x="1610" y="1381"/>
              <a:ext cx="453" cy="250"/>
            </a:xfrm>
            <a:prstGeom prst="rect">
              <a:avLst/>
            </a:prstGeom>
            <a:noFill/>
            <a:ln w="9525">
              <a:noFill/>
              <a:miter lim="800000"/>
              <a:headEnd/>
              <a:tailEnd/>
            </a:ln>
          </p:spPr>
          <p:txBody>
            <a:bodyPr>
              <a:spAutoFit/>
            </a:bodyPr>
            <a:lstStyle/>
            <a:p>
              <a:pPr>
                <a:spcBef>
                  <a:spcPct val="50000"/>
                </a:spcBef>
              </a:pPr>
              <a:r>
                <a:rPr lang="lv-LV" sz="2000" b="1"/>
                <a:t>T+C</a:t>
              </a:r>
            </a:p>
          </p:txBody>
        </p:sp>
        <p:sp>
          <p:nvSpPr>
            <p:cNvPr id="14348" name="Text Box 43"/>
            <p:cNvSpPr txBox="1">
              <a:spLocks noChangeArrowheads="1"/>
            </p:cNvSpPr>
            <p:nvPr/>
          </p:nvSpPr>
          <p:spPr bwMode="auto">
            <a:xfrm>
              <a:off x="2426" y="1616"/>
              <a:ext cx="182" cy="2606"/>
            </a:xfrm>
            <a:prstGeom prst="rect">
              <a:avLst/>
            </a:prstGeom>
            <a:noFill/>
            <a:ln w="9525">
              <a:noFill/>
              <a:miter lim="800000"/>
              <a:headEnd/>
              <a:tailEnd/>
            </a:ln>
          </p:spPr>
          <p:txBody>
            <a:bodyPr>
              <a:spAutoFit/>
            </a:bodyPr>
            <a:lstStyle/>
            <a:p>
              <a:pPr>
                <a:spcBef>
                  <a:spcPct val="50000"/>
                </a:spcBef>
              </a:pPr>
              <a:r>
                <a:rPr lang="lv-LV" sz="1900"/>
                <a:t>ATGCAATACAATGC</a:t>
              </a:r>
            </a:p>
          </p:txBody>
        </p:sp>
      </p:grpSp>
      <p:pic>
        <p:nvPicPr>
          <p:cNvPr id="14341" name="Picture 47"/>
          <p:cNvPicPr>
            <a:picLocks noChangeAspect="1" noChangeArrowheads="1"/>
          </p:cNvPicPr>
          <p:nvPr/>
        </p:nvPicPr>
        <p:blipFill>
          <a:blip r:embed="rId3" cstate="print"/>
          <a:srcRect b="15057"/>
          <a:stretch>
            <a:fillRect/>
          </a:stretch>
        </p:blipFill>
        <p:spPr bwMode="auto">
          <a:xfrm>
            <a:off x="1044575" y="2946400"/>
            <a:ext cx="3671888" cy="3074988"/>
          </a:xfrm>
          <a:prstGeom prst="rect">
            <a:avLst/>
          </a:prstGeom>
          <a:noFill/>
          <a:ln w="9525">
            <a:noFill/>
            <a:miter lim="800000"/>
            <a:headEnd/>
            <a:tailEnd/>
          </a:ln>
        </p:spPr>
      </p:pic>
      <p:sp>
        <p:nvSpPr>
          <p:cNvPr id="14342" name="Line 48"/>
          <p:cNvSpPr>
            <a:spLocks noChangeShapeType="1"/>
          </p:cNvSpPr>
          <p:nvPr/>
        </p:nvSpPr>
        <p:spPr bwMode="auto">
          <a:xfrm flipV="1">
            <a:off x="8604250" y="2271713"/>
            <a:ext cx="0" cy="4138612"/>
          </a:xfrm>
          <a:prstGeom prst="line">
            <a:avLst/>
          </a:prstGeom>
          <a:noFill/>
          <a:ln w="31750">
            <a:solidFill>
              <a:schemeClr val="tx1"/>
            </a:solidFill>
            <a:round/>
            <a:headEnd/>
            <a:tailEnd type="triangle" w="med" len="med"/>
          </a:ln>
        </p:spPr>
        <p:txBody>
          <a:bodyPr/>
          <a:lstStyle/>
          <a:p>
            <a:endParaRPr lang="lv-LV"/>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4430</TotalTime>
  <Words>2844</Words>
  <Application>Microsoft Office PowerPoint</Application>
  <PresentationFormat>On-screen Show (4:3)</PresentationFormat>
  <Paragraphs>524</Paragraphs>
  <Slides>71</Slides>
  <Notes>32</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71</vt:i4>
      </vt:variant>
    </vt:vector>
  </HeadingPairs>
  <TitlesOfParts>
    <vt:vector size="73" baseType="lpstr">
      <vt:lpstr>Office Theme</vt:lpstr>
      <vt:lpstr>Image</vt:lpstr>
      <vt:lpstr>Slide 1</vt:lpstr>
      <vt:lpstr>Vēsture</vt:lpstr>
      <vt:lpstr>Sekvenēšana</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454 Life Sciences sekvenēšanas tehnoloģija</vt:lpstr>
      <vt:lpstr>454 Life Sciences sekvenēšanas tehnoloģija</vt:lpstr>
      <vt:lpstr>454 Life Sciences sekvenēšanas tehnoloģija</vt:lpstr>
      <vt:lpstr>454 Life Sciences sekvenēšanas tehnoloģija</vt:lpstr>
      <vt:lpstr>454 Life Sciences sekvenēšanas tehnoloģija</vt:lpstr>
      <vt:lpstr>454 Life Sciences sekvenēšanas tehnoloģija</vt:lpstr>
      <vt:lpstr>454 Life Sciences sekvenēšanas tehnoloģija</vt:lpstr>
      <vt:lpstr>454 Life Sciences sekvenēšanas tehnoloģija</vt:lpstr>
      <vt:lpstr>454 Life Sciences sekvenēšanas tehnoloģija</vt:lpstr>
      <vt:lpstr>Solexa sekvenēšanas tehnoloģija</vt:lpstr>
      <vt:lpstr>Solexa sekvenēšanas tehnoloģija</vt:lpstr>
      <vt:lpstr>Solexa sekvenēšanas tehnoloģija</vt:lpstr>
      <vt:lpstr>Solexa sekvenēšanas tehnoloģija</vt:lpstr>
      <vt:lpstr>Solexa sekvenēšanas tehnoloģija</vt:lpstr>
      <vt:lpstr>Solexa sekvenēšanas tehnoloģija</vt:lpstr>
      <vt:lpstr>Solexa sekvenēšanas tehnoloģija</vt:lpstr>
      <vt:lpstr>Solexa sekvenēšanas tehnoloģija</vt:lpstr>
      <vt:lpstr>Slide 49</vt:lpstr>
      <vt:lpstr>SOliD sekvenēšanas tehnoloģija</vt:lpstr>
      <vt:lpstr>SOliD sekvenēšanas tehnoloģija</vt:lpstr>
      <vt:lpstr>SOliD sekvenēšanas tehnoloģija</vt:lpstr>
      <vt:lpstr>SOliD sekvenēšanas tehnoloģija</vt:lpstr>
      <vt:lpstr>SOliD sekvenēšanas tehnoloģija</vt:lpstr>
      <vt:lpstr>SOliD sekvenēšanas tehnoloģija</vt:lpstr>
      <vt:lpstr>SOliD sekvenēšanas tehnoloģija</vt:lpstr>
      <vt:lpstr>SOliD sekvenēšanas tehnoloģija</vt:lpstr>
      <vt:lpstr>SOliD sekvenēšanas tehnoloģija</vt:lpstr>
      <vt:lpstr>SOliD sekvenēšanas tehnoloģija</vt:lpstr>
      <vt:lpstr>SOliD sekvenēšanas tehnoloģija</vt:lpstr>
      <vt:lpstr>SOliD sekvenēšanas tehnoloģija</vt:lpstr>
      <vt:lpstr>SOliD sekvenēšanas tehnoloģija</vt:lpstr>
      <vt:lpstr> </vt:lpstr>
      <vt:lpstr>SOliD sekvenēšanas tehnoloģija</vt:lpstr>
      <vt:lpstr>Helicos sekvenēšana</vt:lpstr>
      <vt:lpstr>Helicos sekvenēšana</vt:lpstr>
      <vt:lpstr>Helicos sekvenēšana</vt:lpstr>
      <vt:lpstr>Slide 68</vt:lpstr>
      <vt:lpstr>Slide 69</vt:lpstr>
      <vt:lpstr>Slide 70</vt:lpstr>
      <vt:lpstr>Slide 71</vt:lpstr>
    </vt:vector>
  </TitlesOfParts>
  <Company>BMC</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Ineta.Kalnina</dc:creator>
  <cp:lastModifiedBy>Ilze Radovica</cp:lastModifiedBy>
  <cp:revision>466</cp:revision>
  <dcterms:created xsi:type="dcterms:W3CDTF">2008-12-04T13:25:07Z</dcterms:created>
  <dcterms:modified xsi:type="dcterms:W3CDTF">2013-10-04T09:07:09Z</dcterms:modified>
</cp:coreProperties>
</file>