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310" r:id="rId3"/>
    <p:sldId id="315" r:id="rId4"/>
    <p:sldId id="317" r:id="rId5"/>
    <p:sldId id="316" r:id="rId6"/>
    <p:sldId id="368" r:id="rId7"/>
    <p:sldId id="369" r:id="rId8"/>
    <p:sldId id="370" r:id="rId9"/>
    <p:sldId id="318" r:id="rId10"/>
    <p:sldId id="312" r:id="rId11"/>
    <p:sldId id="313" r:id="rId12"/>
    <p:sldId id="321" r:id="rId13"/>
    <p:sldId id="322" r:id="rId14"/>
    <p:sldId id="314" r:id="rId15"/>
    <p:sldId id="325" r:id="rId16"/>
    <p:sldId id="330" r:id="rId17"/>
    <p:sldId id="324" r:id="rId18"/>
    <p:sldId id="331" r:id="rId19"/>
    <p:sldId id="333" r:id="rId20"/>
    <p:sldId id="335" r:id="rId21"/>
    <p:sldId id="336" r:id="rId22"/>
    <p:sldId id="338" r:id="rId23"/>
    <p:sldId id="339" r:id="rId24"/>
    <p:sldId id="340" r:id="rId25"/>
    <p:sldId id="341" r:id="rId26"/>
    <p:sldId id="348" r:id="rId27"/>
    <p:sldId id="344" r:id="rId28"/>
    <p:sldId id="343" r:id="rId29"/>
    <p:sldId id="342" r:id="rId30"/>
    <p:sldId id="349" r:id="rId31"/>
    <p:sldId id="33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52" r:id="rId42"/>
    <p:sldId id="354" r:id="rId43"/>
    <p:sldId id="259" r:id="rId44"/>
    <p:sldId id="260" r:id="rId45"/>
    <p:sldId id="371" r:id="rId46"/>
    <p:sldId id="261" r:id="rId47"/>
    <p:sldId id="266" r:id="rId48"/>
    <p:sldId id="265" r:id="rId49"/>
    <p:sldId id="263" r:id="rId50"/>
    <p:sldId id="262" r:id="rId51"/>
    <p:sldId id="357" r:id="rId52"/>
    <p:sldId id="372" r:id="rId53"/>
    <p:sldId id="358" r:id="rId54"/>
    <p:sldId id="374" r:id="rId55"/>
    <p:sldId id="264" r:id="rId56"/>
    <p:sldId id="355" r:id="rId57"/>
    <p:sldId id="271" r:id="rId58"/>
    <p:sldId id="270" r:id="rId59"/>
    <p:sldId id="272" r:id="rId60"/>
    <p:sldId id="275" r:id="rId61"/>
    <p:sldId id="274" r:id="rId62"/>
    <p:sldId id="278" r:id="rId63"/>
    <p:sldId id="279" r:id="rId64"/>
    <p:sldId id="281" r:id="rId65"/>
    <p:sldId id="293" r:id="rId66"/>
    <p:sldId id="294" r:id="rId67"/>
    <p:sldId id="295" r:id="rId68"/>
    <p:sldId id="297" r:id="rId69"/>
    <p:sldId id="299" r:id="rId70"/>
    <p:sldId id="298" r:id="rId71"/>
    <p:sldId id="301" r:id="rId72"/>
    <p:sldId id="302" r:id="rId73"/>
    <p:sldId id="300" r:id="rId74"/>
    <p:sldId id="303" r:id="rId75"/>
    <p:sldId id="304" r:id="rId76"/>
    <p:sldId id="308" r:id="rId77"/>
    <p:sldId id="309" r:id="rId78"/>
    <p:sldId id="362" r:id="rId79"/>
    <p:sldId id="363" r:id="rId80"/>
    <p:sldId id="366" r:id="rId81"/>
    <p:sldId id="367" r:id="rId82"/>
    <p:sldId id="365" r:id="rId83"/>
    <p:sldId id="361" r:id="rId8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B5EFC-2732-4B5D-A090-C8B7000CD1F3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5E1D0-75FA-4D5C-8D7D-95BD468B59D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70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5EB4-60D1-4621-AED1-619A063A36AB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267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5E1D0-75FA-4D5C-8D7D-95BD468B59DF}" type="slidenum">
              <a:rPr lang="lv-LV" smtClean="0"/>
              <a:pPr/>
              <a:t>57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12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5E1D0-75FA-4D5C-8D7D-95BD468B59DF}" type="slidenum">
              <a:rPr lang="lv-LV" smtClean="0"/>
              <a:pPr/>
              <a:t>70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883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9FD6B-9C95-4AF8-8B3C-0C88B1473DAC}" type="datetimeFigureOut">
              <a:rPr lang="lv-LV" smtClean="0"/>
              <a:pPr/>
              <a:t>19.11.2014.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CC3FA-8C4E-48DF-BCC2-89DC7C3D104B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ctmedicalantiques.com/sites/default/files/imagecache/preview/gallery-images/2010/22/qfig474silo.1282519413.jpg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collectmedicalantiques.com/sites/default/files/imagecache/preview/gallery-images/2010/25/qtheradiumnutex.1285431560.jpg" TargetMode="External"/><Relationship Id="rId2" Type="http://schemas.openxmlformats.org/officeDocument/2006/relationships/hyperlink" Target="http://collectmedicalantiques.com/sites/default/files/imagecache/preview/gallery-images/2010/22/q464revised.12825194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llectmedicalantiques.com/sites/default/files/imagecache/preview/gallery-images/2010/25/qdrshowersradiumsalve.1285431886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hyperlink" Target="http://collectmedicalantiques.com/sites/default/files/imagecache/preview/gallery-images/2010/22/quniversalquackeryii013.1282519414.jpg" TargetMode="External"/><Relationship Id="rId4" Type="http://schemas.openxmlformats.org/officeDocument/2006/relationships/hyperlink" Target="http://collectmedicalantiques.com/sites/default/files/imagecache/preview/gallery-images/2010/22/q465revised.1282519898.jpg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collectmedicalantiques.com/sites/default/files/imagecache/preview/gallery-images/2010/27/qzimmerlaboratoryradiumemanator.128295618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0"/>
            <a:ext cx="8001000" cy="2362200"/>
          </a:xfrm>
        </p:spPr>
        <p:txBody>
          <a:bodyPr/>
          <a:lstStyle/>
          <a:p>
            <a:r>
              <a:rPr lang="lv-LV" dirty="0" smtClean="0"/>
              <a:t>Radioaktīvo elementu pielietojums bioloģijā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4712"/>
          </a:xfrm>
        </p:spPr>
        <p:txBody>
          <a:bodyPr/>
          <a:lstStyle/>
          <a:p>
            <a:pPr algn="ctr"/>
            <a:r>
              <a:rPr lang="lv-LV" dirty="0" smtClean="0"/>
              <a:t>Dabīga radiācija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 smtClean="0"/>
              <a:t>Kosmiskais starojums</a:t>
            </a:r>
          </a:p>
          <a:p>
            <a:pPr lvl="1"/>
            <a:r>
              <a:rPr lang="lv-LV" dirty="0" smtClean="0"/>
              <a:t>sastāv galvenokārt no primārām daļiņām – </a:t>
            </a:r>
          </a:p>
          <a:p>
            <a:pPr lvl="1">
              <a:buNone/>
            </a:pPr>
            <a:r>
              <a:rPr lang="lv-LV" dirty="0" err="1" smtClean="0"/>
              <a:t>protoniem</a:t>
            </a:r>
            <a:r>
              <a:rPr lang="lv-LV" dirty="0" smtClean="0"/>
              <a:t>, elektroniem un smagajiem joniem un </a:t>
            </a:r>
          </a:p>
          <a:p>
            <a:pPr lvl="1">
              <a:buNone/>
            </a:pPr>
            <a:r>
              <a:rPr lang="lv-LV" dirty="0" smtClean="0"/>
              <a:t>sekundārām daļiņām- neitroniem</a:t>
            </a:r>
          </a:p>
          <a:p>
            <a:pPr lvl="1">
              <a:buNone/>
            </a:pPr>
            <a:r>
              <a:rPr lang="lv-LV" dirty="0" smtClean="0"/>
              <a:t>  </a:t>
            </a:r>
          </a:p>
          <a:p>
            <a:r>
              <a:rPr lang="lv-LV" b="1" dirty="0" smtClean="0"/>
              <a:t>Zemes radiācija </a:t>
            </a:r>
            <a:r>
              <a:rPr lang="lv-LV" dirty="0" smtClean="0"/>
              <a:t>(zemes garoza satur pirmatnējos radioaktīvos elementus- rādijs, urāns, torijs)</a:t>
            </a:r>
          </a:p>
          <a:p>
            <a:pPr lvl="1"/>
            <a:r>
              <a:rPr lang="lv-LV" dirty="0" smtClean="0"/>
              <a:t>dabīgie radioaktīvie materiāli augsnē</a:t>
            </a:r>
          </a:p>
          <a:p>
            <a:pPr lvl="1"/>
            <a:r>
              <a:rPr lang="lv-LV" dirty="0" smtClean="0"/>
              <a:t>akmeņi, celtniecības materiāli</a:t>
            </a:r>
          </a:p>
          <a:p>
            <a:pPr lvl="1"/>
            <a:r>
              <a:rPr lang="lv-LV" dirty="0" smtClean="0"/>
              <a:t>gāzes, kuras izdalās no zemes dzīlēm (Radons -222 veidojās dabīgi sastopamo Urāna-238 radioizotopu sabrukšanas ceļā)</a:t>
            </a:r>
          </a:p>
          <a:p>
            <a:pPr lvl="1"/>
            <a:r>
              <a:rPr lang="lv-LV" dirty="0" smtClean="0"/>
              <a:t>ēdiens un dzēriens, kas satur dabīgus radioaktīvus materiālus</a:t>
            </a:r>
          </a:p>
          <a:p>
            <a:pPr lvl="1"/>
            <a:endParaRPr lang="lv-LV" dirty="0" smtClean="0"/>
          </a:p>
          <a:p>
            <a:r>
              <a:rPr lang="lv-LV" dirty="0" smtClean="0"/>
              <a:t>Kosmiskais starojums un zemes garozā esošie radioaktīvie elementi izsauc </a:t>
            </a:r>
          </a:p>
          <a:p>
            <a:pPr lvl="1"/>
            <a:r>
              <a:rPr lang="lv-LV" dirty="0" smtClean="0"/>
              <a:t>ārējo apstarojumu (no izstarojumiem)</a:t>
            </a:r>
          </a:p>
          <a:p>
            <a:pPr lvl="1"/>
            <a:r>
              <a:rPr lang="lv-LV" dirty="0" smtClean="0"/>
              <a:t>iekšējo apstarojumu (ja radioaktīvās vielas iekļūst organismā)  </a:t>
            </a:r>
          </a:p>
          <a:p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24712"/>
          </a:xfrm>
        </p:spPr>
        <p:txBody>
          <a:bodyPr/>
          <a:lstStyle/>
          <a:p>
            <a:pPr algn="ctr"/>
            <a:r>
              <a:rPr lang="lv-LV" dirty="0" smtClean="0"/>
              <a:t>Dabīga radiācija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Dabīgās radiācijas līmenis ir atšķirīgs dažādās vietās</a:t>
            </a:r>
          </a:p>
          <a:p>
            <a:endParaRPr lang="lv-LV" dirty="0"/>
          </a:p>
          <a:p>
            <a:r>
              <a:rPr lang="lv-LV" dirty="0" smtClean="0"/>
              <a:t>Kosmiskā starojuma intensitāte mainās atkarībā no vietas augstuma virs jūras līmeņa. Kalnos iedzīvotāji var saņemt 2-3 reizes lielākās devas, nekā jūras līmeņa iedzīvotāji. </a:t>
            </a:r>
          </a:p>
          <a:p>
            <a:endParaRPr lang="lv-LV" dirty="0" smtClean="0"/>
          </a:p>
          <a:p>
            <a:r>
              <a:rPr lang="lv-LV" dirty="0" smtClean="0"/>
              <a:t>Ceļojumi lidmašīnā arī palielina </a:t>
            </a:r>
          </a:p>
          <a:p>
            <a:pPr>
              <a:buNone/>
            </a:pPr>
            <a:r>
              <a:rPr lang="lv-LV" dirty="0" smtClean="0"/>
              <a:t>saņemtās kosmiskā starojuma </a:t>
            </a:r>
          </a:p>
          <a:p>
            <a:pPr>
              <a:buNone/>
            </a:pPr>
            <a:r>
              <a:rPr lang="lv-LV" dirty="0" smtClean="0"/>
              <a:t>devas.</a:t>
            </a:r>
          </a:p>
          <a:p>
            <a:endParaRPr lang="lv-LV" dirty="0"/>
          </a:p>
        </p:txBody>
      </p:sp>
      <p:pic>
        <p:nvPicPr>
          <p:cNvPr id="3074" name="Picture 2" descr="http://thoriummsr.com/wp-content/uploads/2014/09/090114_015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3886200"/>
            <a:ext cx="353742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lv-LV" dirty="0" smtClean="0"/>
              <a:t>Dzīvos organismos dabīgi ir radioaktīvās vielas-</a:t>
            </a:r>
          </a:p>
          <a:p>
            <a:pPr>
              <a:buNone/>
            </a:pPr>
            <a:r>
              <a:rPr lang="lv-LV" dirty="0" smtClean="0"/>
              <a:t>kālijs-40, urāns, torijs , </a:t>
            </a:r>
            <a:r>
              <a:rPr lang="lv-LV" dirty="0" err="1" smtClean="0"/>
              <a:t>radijs</a:t>
            </a:r>
            <a:r>
              <a:rPr lang="lv-LV" dirty="0" smtClean="0"/>
              <a:t>, </a:t>
            </a:r>
            <a:r>
              <a:rPr lang="lv-LV" dirty="0" err="1" smtClean="0"/>
              <a:t>tritijs</a:t>
            </a:r>
            <a:r>
              <a:rPr lang="lv-LV" dirty="0" smtClean="0"/>
              <a:t>, polonijs, ogleklis-14.</a:t>
            </a:r>
          </a:p>
          <a:p>
            <a:pPr>
              <a:buNone/>
            </a:pPr>
            <a:endParaRPr lang="lv-LV" dirty="0" smtClean="0"/>
          </a:p>
          <a:p>
            <a:r>
              <a:rPr lang="lv-LV" dirty="0" smtClean="0"/>
              <a:t>Tie tiek uzņemti ar pārtiku. Absorbējās zarnu traktā un kļūst  par ķermeņa sastāvdaļu.</a:t>
            </a:r>
          </a:p>
          <a:p>
            <a:endParaRPr lang="lv-LV" dirty="0" smtClean="0"/>
          </a:p>
          <a:p>
            <a:r>
              <a:rPr lang="lv-LV" dirty="0" smtClean="0"/>
              <a:t>To daudzums ar laiku samazinās sabrūkot vai izdaloties ārā no organisma.</a:t>
            </a:r>
          </a:p>
          <a:p>
            <a:pPr>
              <a:buNone/>
            </a:pP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Dabīga radiācija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Mākslīgā radiācija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Mākslīgai radiācijai ir vairāki avoti:</a:t>
            </a:r>
          </a:p>
          <a:p>
            <a:r>
              <a:rPr lang="lv-LV" dirty="0" smtClean="0"/>
              <a:t>Apstarojums, ko izmanto medicīnā diagnostikas un ārstēšanas nolūkos </a:t>
            </a:r>
          </a:p>
          <a:p>
            <a:r>
              <a:rPr lang="lv-LV" dirty="0" smtClean="0"/>
              <a:t>Kodolieroču izmantošana /testēšana (radioaktīvie elementi, kas radušies atomieroču izmēģinājumos)</a:t>
            </a:r>
          </a:p>
          <a:p>
            <a:r>
              <a:rPr lang="lv-LV" dirty="0" err="1" smtClean="0"/>
              <a:t>Atomrūpniecības</a:t>
            </a:r>
            <a:r>
              <a:rPr lang="lv-LV" dirty="0" smtClean="0"/>
              <a:t> radītais </a:t>
            </a:r>
            <a:r>
              <a:rPr lang="lv-LV" dirty="0" err="1" smtClean="0"/>
              <a:t>piesarņojums</a:t>
            </a:r>
            <a:endParaRPr lang="lv-LV" dirty="0" smtClean="0"/>
          </a:p>
          <a:p>
            <a:r>
              <a:rPr lang="lv-LV" dirty="0" smtClean="0"/>
              <a:t>Pētījumos un sadzīvē izmantotais starojums (dūmu detektoru, spīdošo pulksteņu izmantošana)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34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0600" y="914400"/>
            <a:ext cx="6934200" cy="5219561"/>
            <a:chOff x="914400" y="1143000"/>
            <a:chExt cx="6934200" cy="5219561"/>
          </a:xfrm>
        </p:grpSpPr>
        <p:sp>
          <p:nvSpPr>
            <p:cNvPr id="7" name="TextBox 6"/>
            <p:cNvSpPr txBox="1"/>
            <p:nvPr/>
          </p:nvSpPr>
          <p:spPr>
            <a:xfrm>
              <a:off x="1447800" y="3505200"/>
              <a:ext cx="59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b="1" dirty="0" smtClean="0"/>
                <a:t>55%</a:t>
              </a:r>
              <a:endParaRPr lang="lv-LV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327660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b="1" dirty="0" smtClean="0"/>
                <a:t>8%</a:t>
              </a:r>
              <a:endParaRPr lang="lv-LV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297180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b="1" dirty="0" smtClean="0"/>
                <a:t>8%</a:t>
              </a:r>
              <a:endParaRPr lang="lv-LV" b="1" dirty="0"/>
            </a:p>
          </p:txBody>
        </p:sp>
        <p:pic>
          <p:nvPicPr>
            <p:cNvPr id="10" name="Picture 2" descr="http://www.passmyexams.co.uk/GCSE/physics/images/radiation-pi-char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143000"/>
              <a:ext cx="6934200" cy="5219561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2667000" y="1295400"/>
              <a:ext cx="3352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Radiācijas avoti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lv-LV" dirty="0" smtClean="0"/>
              <a:t>Radioaktivitātes atklāšana</a:t>
            </a:r>
            <a:endParaRPr lang="lv-LV" dirty="0"/>
          </a:p>
        </p:txBody>
      </p:sp>
      <p:pic>
        <p:nvPicPr>
          <p:cNvPr id="9" name="Picture 2" descr="http://www.nobelprize.org/nobel_prizes/physics/laureates/1903/becquer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0" y="4876800"/>
            <a:ext cx="176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err="1"/>
              <a:t>Henri</a:t>
            </a:r>
            <a:r>
              <a:rPr lang="lv-LV" b="1" dirty="0"/>
              <a:t> </a:t>
            </a:r>
            <a:r>
              <a:rPr lang="lv-LV" b="1" dirty="0" err="1"/>
              <a:t>Becquerel</a:t>
            </a:r>
            <a:r>
              <a:rPr lang="lv-LV" b="1" dirty="0"/>
              <a:t> </a:t>
            </a:r>
          </a:p>
        </p:txBody>
      </p:sp>
      <p:pic>
        <p:nvPicPr>
          <p:cNvPr id="11" name="Picture 4" descr="http://upload.wikimedia.org/wikipedia/commons/7/71/Roentg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2" y="2524503"/>
            <a:ext cx="18449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1222" y="535049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/>
              <a:t>Vilhelms Rentgens</a:t>
            </a:r>
            <a:endParaRPr lang="lv-LV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1845-1923</a:t>
            </a:r>
            <a:endParaRPr lang="lv-LV" dirty="0"/>
          </a:p>
        </p:txBody>
      </p:sp>
      <p:sp>
        <p:nvSpPr>
          <p:cNvPr id="14" name="TextBox 13"/>
          <p:cNvSpPr txBox="1"/>
          <p:nvPr/>
        </p:nvSpPr>
        <p:spPr>
          <a:xfrm>
            <a:off x="7146060" y="524613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1852-1908</a:t>
            </a:r>
            <a:endParaRPr lang="lv-LV" dirty="0"/>
          </a:p>
        </p:txBody>
      </p:sp>
      <p:sp>
        <p:nvSpPr>
          <p:cNvPr id="15" name="Rectangle 14"/>
          <p:cNvSpPr/>
          <p:nvPr/>
        </p:nvSpPr>
        <p:spPr>
          <a:xfrm>
            <a:off x="3200400" y="5410200"/>
            <a:ext cx="286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Pierre (1859-1906) </a:t>
            </a:r>
            <a:r>
              <a:rPr lang="lv-LV" b="1" dirty="0" smtClean="0"/>
              <a:t>un</a:t>
            </a:r>
            <a:r>
              <a:rPr lang="fr-FR" b="1" dirty="0" smtClean="0"/>
              <a:t> </a:t>
            </a:r>
            <a:endParaRPr lang="lv-LV" b="1" dirty="0" smtClean="0"/>
          </a:p>
          <a:p>
            <a:r>
              <a:rPr lang="fr-FR" b="1" dirty="0" smtClean="0"/>
              <a:t>Marie </a:t>
            </a:r>
            <a:r>
              <a:rPr lang="fr-FR" b="1" dirty="0"/>
              <a:t>(1867-1934) Curie</a:t>
            </a:r>
            <a:endParaRPr lang="lv-LV" dirty="0"/>
          </a:p>
        </p:txBody>
      </p:sp>
      <p:pic>
        <p:nvPicPr>
          <p:cNvPr id="16" name="Picture 2" descr="https://d262ilb51hltx0.cloudfront.net/max/600/0*gni1ag-PKzwf9_i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648926" cy="25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" y="1447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Radioaktīvo elementu izmantošana ir iespējama pateicoties šo izcilo zinātnieku pētījumiem.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903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lv-LV" dirty="0" smtClean="0"/>
              <a:t>Radioaktivitātes atklāšana</a:t>
            </a:r>
            <a:endParaRPr lang="lv-LV" dirty="0"/>
          </a:p>
        </p:txBody>
      </p:sp>
      <p:pic>
        <p:nvPicPr>
          <p:cNvPr id="9" name="Picture 2" descr="http://www.nobelprize.org/nobel_prizes/physics/laureates/1903/becquer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162050" cy="16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0200" y="5562600"/>
            <a:ext cx="176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err="1"/>
              <a:t>Henri</a:t>
            </a:r>
            <a:r>
              <a:rPr lang="lv-LV" b="1" dirty="0"/>
              <a:t> </a:t>
            </a:r>
            <a:r>
              <a:rPr lang="lv-LV" b="1" dirty="0" err="1"/>
              <a:t>Becquerel</a:t>
            </a:r>
            <a:r>
              <a:rPr lang="lv-LV" b="1" dirty="0"/>
              <a:t> </a:t>
            </a:r>
          </a:p>
        </p:txBody>
      </p:sp>
      <p:pic>
        <p:nvPicPr>
          <p:cNvPr id="11" name="Picture 4" descr="http://upload.wikimedia.org/wikipedia/commons/7/71/Roentg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219200" cy="17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0" y="1600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Vilhelms Rentgens</a:t>
            </a:r>
            <a:endParaRPr lang="lv-LV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1981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1845-1923</a:t>
            </a:r>
            <a:endParaRPr lang="lv-LV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5943600"/>
            <a:ext cx="916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smtClean="0"/>
              <a:t>1852-1908</a:t>
            </a:r>
            <a:endParaRPr lang="lv-LV" sz="1400" dirty="0"/>
          </a:p>
        </p:txBody>
      </p:sp>
      <p:sp>
        <p:nvSpPr>
          <p:cNvPr id="15" name="Rectangle 14"/>
          <p:cNvSpPr/>
          <p:nvPr/>
        </p:nvSpPr>
        <p:spPr>
          <a:xfrm>
            <a:off x="2590800" y="3200400"/>
            <a:ext cx="286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Pierre </a:t>
            </a:r>
            <a:r>
              <a:rPr lang="fr-FR" sz="1400" b="1" dirty="0"/>
              <a:t>(1859-1906) </a:t>
            </a:r>
            <a:r>
              <a:rPr lang="lv-LV" b="1" dirty="0" smtClean="0"/>
              <a:t>un</a:t>
            </a:r>
            <a:r>
              <a:rPr lang="fr-FR" b="1" dirty="0" smtClean="0"/>
              <a:t> </a:t>
            </a:r>
            <a:endParaRPr lang="lv-LV" b="1" dirty="0" smtClean="0"/>
          </a:p>
          <a:p>
            <a:r>
              <a:rPr lang="fr-FR" b="1" dirty="0" smtClean="0"/>
              <a:t>Marie </a:t>
            </a:r>
            <a:r>
              <a:rPr lang="fr-FR" sz="1400" b="1" dirty="0"/>
              <a:t>(1867-1934) </a:t>
            </a:r>
            <a:r>
              <a:rPr lang="fr-FR" b="1" dirty="0"/>
              <a:t>Curie</a:t>
            </a:r>
            <a:endParaRPr lang="lv-LV" dirty="0"/>
          </a:p>
        </p:txBody>
      </p:sp>
      <p:pic>
        <p:nvPicPr>
          <p:cNvPr id="16" name="Picture 2" descr="https://d262ilb51hltx0.cloudfront.net/max/600/0*gni1ag-PKzwf9_i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39485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00600" y="1600200"/>
            <a:ext cx="4112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Atklāja rentgenstarus (X-</a:t>
            </a:r>
            <a:r>
              <a:rPr lang="lv-LV" sz="2400" dirty="0" err="1" smtClean="0"/>
              <a:t>ray</a:t>
            </a:r>
            <a:r>
              <a:rPr lang="lv-LV" sz="2400" dirty="0" smtClean="0"/>
              <a:t>).</a:t>
            </a:r>
            <a:endParaRPr lang="lv-LV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562600"/>
            <a:ext cx="315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Atklāja radioaktivitāti.</a:t>
            </a:r>
            <a:endParaRPr lang="lv-LV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4191000"/>
            <a:ext cx="498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Atklāja kuri elementi ir radioaktīvie.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903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collectmedicalantiques.com/sites/default/files/imagecache/thumb/gallery-images/2010/22/q464revised.1282519413.jpg">
            <a:hlinkClick r:id="rId2" tooltip="&quot;the Glen Springs radioactive baths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520280" cy="192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collectmedicalantiques.com/sites/default/files/imagecache/thumb/gallery-images/2010/22/q465revised.1282519898.jpg">
            <a:hlinkClick r:id="rId4" tooltip="&quot;radioactive inhalation treatment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1521460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collectmedicalantiques.com/sites/default/files/imagecache/thumb/gallery-images/2010/25/qdrshowersradiumsalve.1285431886.jpg">
            <a:hlinkClick r:id="rId6" tooltip="&quot;Dr. Shower's Radium Salve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1872208" cy="155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collectmedicalantiques.com/sites/default/files/imagecache/thumb/gallery-images/2010/22/qfig474silo.1282519413.jpg">
            <a:hlinkClick r:id="rId8" tooltip="&quot;Radithor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828800" cy="218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collectmedicalantiques.com/sites/default/files/imagecache/thumb/gallery-images/2010/22/quniversalquackeryii013.1282519414.jpg">
            <a:hlinkClick r:id="rId10" tooltip="&quot;Invigorator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1521460" cy="163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collectmedicalantiques.com/sites/default/files/imagecache/thumb/gallery-images/2010/25/qtheradiumnutex.1285431560.jpg">
            <a:hlinkClick r:id="rId12" tooltip="&quot;The Radium Nutex&quot;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926486" cy="134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collectmedicalantiques.com/sites/default/files/imagecache/thumb/gallery-images/2010/27/qzimmerlaboratoryradiumemanator.1282956184.jpg">
            <a:hlinkClick r:id="rId14" tooltip="&quot;Zimmer Laborartory Radium Emanator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521460" cy="157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438400" y="5638800"/>
            <a:ext cx="4983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Pat radioaktīviem prezervatīviem tika piešķirtas </a:t>
            </a:r>
          </a:p>
          <a:p>
            <a:r>
              <a:rPr lang="lv-LV" dirty="0" smtClean="0"/>
              <a:t>maģiskās īpašības</a:t>
            </a:r>
            <a:endParaRPr lang="lv-LV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Radioaktivitātes bums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1371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Radioaktivitāte </a:t>
            </a:r>
            <a:r>
              <a:rPr lang="sv-SE" sz="2400" dirty="0" smtClean="0"/>
              <a:t>= panaceja pret visu </a:t>
            </a:r>
            <a:r>
              <a:rPr lang="lv-LV" sz="2400" dirty="0" smtClean="0"/>
              <a:t> </a:t>
            </a:r>
            <a:endParaRPr lang="lv-LV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08429" y="2167355"/>
            <a:ext cx="479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Atrisi</a:t>
            </a:r>
            <a:r>
              <a:rPr lang="lv-LV" dirty="0" err="1" smtClean="0"/>
              <a:t>nās</a:t>
            </a:r>
            <a:r>
              <a:rPr lang="lv-LV" dirty="0" smtClean="0"/>
              <a:t> visas veselības, skaistuma problēmas.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017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00200" y="363071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Radioaktivitātes bums</a:t>
            </a:r>
            <a:endParaRPr lang="lv-LV" dirty="0"/>
          </a:p>
        </p:txBody>
      </p:sp>
      <p:pic>
        <p:nvPicPr>
          <p:cNvPr id="82946" name="Picture 2" descr="Shoe-Fitting Fluoroscope Certif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568" y="4601712"/>
            <a:ext cx="3506632" cy="2209178"/>
          </a:xfrm>
          <a:prstGeom prst="rect">
            <a:avLst/>
          </a:prstGeom>
          <a:noFill/>
        </p:spPr>
      </p:pic>
      <p:sp>
        <p:nvSpPr>
          <p:cNvPr id="82950" name="AutoShape 6" descr="data:image/jpeg;base64,/9j/4AAQSkZJRgABAQAAAQABAAD/2wBDAAkGBwgHBgkIBwgKCgkLDRYPDQwMDRsUFRAWIB0iIiAdHx8kKDQsJCYxJx8fLT0tMTU3Ojo6Iys/RD84QzQ5Ojf/2wBDAQoKCg0MDRoPDxo3JR8lNzc3Nzc3Nzc3Nzc3Nzc3Nzc3Nzc3Nzc3Nzc3Nzc3Nzc3Nzc3Nzc3Nzc3Nzc3Nzc3Nzf/wAARCACiAMgDASIAAhEBAxEB/8QAHAAAAQUBAQEAAAAAAAAAAAAAAgABAwQHBQYI/8QAOxAAAQMDAwIEAwYDCAMBAAAAAQACEQMEIQUSMQZBEyJRYXGBkQcUMkKhsSNS0RVDYoKSosHhJDM0cv/EABQBAQAAAAAAAAAAAAAAAAAAAAD/xAAUEQEAAAAAAAAAAAAAAAAAAAAA/9oADAMBAAIRAxEAPwBtJuydQIklviED3ErQ7KoN7C0wPRZrpbyLptKrT8Oo3n39176w2/wi4mQ3BQemZkZOYRNndM/NV6FQOaIIIUwcSDGUFgGRyh7KLxCMow6QgZ+c9lF+yNzpnCicTB7IH+HKIAxIhQsMAZM+6OZBzCCMsa0BjcAcZTB3l8w+CRIaI5TueA0enqgNsEY4UdTDYZ8yma/jCFz2kEntwgVMBrAAP1SxKFkcH5QU23Iz8kDvdzKgeQeTCNwjmVE5wkA4QEIP4oT+WCCAVGYDsfsm3jhAziAQs++17VTZ6C20puIfdVNvyHK96TiDmO6w/wC1vUhd9SNtGOllpTjn8x5/ZB4ncnaQhhJAbjBCSEDKSDWNGo1ql7VrAyN+VomktO2SeIELwmhBzmtfTP49wgDhe805r2MpNLYMZQdpvlENgKem4xyq7TDfQ+6Np5CCw4bhAmDz7IpEYPHKgDvMODPdNUeA6W8oJy7u75Qoqj2spuc4w0CSUG/eJBUdyxtel4bvwkoGZWbVkg8KZrvVVrel4DXAwcKdjiW5HxQO9wntCB0jg/BI8yIQlwPOEBR2GYHKF7C5gHpylTcdxkBO49zwgFuDGJSLyHfBNAkIXY7IGeczj+qhe08znsFIXSMAD4p4EIIgYOEDyCCBj1hG+KfaZ9FHJEkRKCrqFyyxsq1zVMMpsJyV81ahdvv7+4u6pl1Z5cSf0/Ra79rWvfd9KFhRMVK+HCcgLGm8IHlORATAJzMQUAg5SSASQaV03dPbVbteYBmAVp9jeNNu1zjkAbvZZR09RIvIByHHj1le+t2vdWAaQRwfQfJB6p1yQIIPyU1Gtva0xtEKhSa/xdzvw9icK3TEY7oLTT5pBQuMQQJ901M44yEx3bh6oHbIz6Imvk5OELQZyUJkPBBPw9UEu6eEmmDHqmaREpbsIFnnv7oQDunACPDgUiIGMoI2TPZEXeaE04xhMIJz6IFPmwoy6Sfojj9FG7BygYZySURILT7oASnMxjCAXmcAqteV221CpUecASpiQ0wvDfaRrf3DTDSpvio7AE5lBlvWWou1LW69RxkMJaFwweyN+SZzPdPTZJkoFACHlO8wY9ETGEoE1vmEJK5ZWxq1gAJyEkHuelmB16QceYifmtG08AVPK0TKzfpKoDeHvLyY+a0m0G17XdiUHYxIPYqQR7KHfgCOyNpmJwOyCxT4gcJy2XtceyiZuJJaZ+KmG7ET7oBe7smnj4pzG4SI+KiqDAzBn1QSzHH0TOyMIGPnujGJQJjswpHOUBwZUgJMT2QOWxiPqmAAAARdwkOcIBGDBCidkwQpahiDCh3S6QgbIEJAxMlV768oWds+4u6zaNGmJe9zoDQobbULS7tfvVvc06tAifEY4EFBDrGoUrC2fWecj8I9SsI6w1t+s6mXAzSpyG55Pcr1/wBovUZfNOi4bnS2mPQdysziEDF0A+6mw1gPchRNbufHYZKd7iTP0QJrS58fVWmMnACe2t5aScFek0Lp+tfO3RtpDl6C10hozrqqarwRTpmSY5PokvfWdpSs7NtGg3awDmOfdJB4bpNpGo1GtztLv3Wj2VR76wIaBgYBWcdKNP32rGMn91o+jwGt8o3fzIOxuM8xAhSbtrhMwRhCcOBAwjJHPZAVJ5BAIiFbae6py1sGFapuzhAZghQVRAwphJ7oXNJHughpgACFI4kCSm2xKZxgIESCJ4KJruEDRAypKY9UDgyjAkShBgomZ/qgaBORMKq2tSuHF1GoHsBLdzTIkGD+qj1y6qW9qGWxAurh3g28j857/IS75Lka9cXnT+itdomn/fTbtANIuM7GjJEZLig5uraBqGuXlxZazqFN2lV2udTtqMNqNId5TPJAGT7rhdaWlrZWDRaXtWhWoS51Zr43z2cBgjHoj1/S7t+v2nUNbUKtk/wRvtmvl1P1YDxB7rwfVOs1NSuiA7+C04H8x9UHEu7mtd1vEuHS+IUBEJ3OCElAmzn3U9tR8WoAeAom4HuutZUNrW4yclBe0uxFWsGlsrUdMs20aDGY2tHELy/SumOqO8ZwIYIzHK9w0BjcIGe0FrgkiLJaSkgzXppxbfVxP53fuVo+hOG0NIye6znQBGo3YxIqOH+4rTNFpEUWuMA+iDrgenZO5sjBSgggKRsx+EwgBrQG4jicKakcD1Q7SDBBAKJnEbf1QH4gb+IpF05CRpb5kfqnDdoAKByJbPoo3DKmbxGEgzPH1QRBufZG0QOEYbmITOkCMII3YIwSlTM5yiLTMykMczygivXmlQNZtA1qtME02CASY4BPCzrXdT1TqnpCuadGtpF0yrtLC6BW2nzAHkNXbutR16nU1WhqX3anbkO+6XFBx3Z/CIPEdyVltG/v9D02rb3V024rPdvDS8u2E8knvJQXNY1O7p6Wyhe3bris1u01T+YrxVZ+84RXt5cXdTdXqF0cAYAUDSgSYJykAZQWLJm+s0Hhes0jT3XFRrWDJ9lwNKty50xlal0npng0G1ntyRhB19NtRbW9OlHAz7q3UHoVKwACISeAZQAANvKScDyEhJBmGhGNRuQMk1nj4+YrUtIFSnbta+B6Ssv0OWXl1GCLh4/3Falpj/EtmHkwJBQdGZPx9VapAkx2IULG8mFbpZO2JEZQBUETM+0JmNDsk91NVbLiDiU9NohA7fRC4A8x9EYIBhNIkygZgBOJUjWpmeYyjJjEIAIE4QuZOUbyGNLneUASSeAvM691He29a2Oi21neWzqLq9Sq65aNzR2aJmczMRhBb6k16z6d0qvqF4ZZSgbGmXOceAvE3uq6ndanVuNTdd6dpxtXtFuXBhpuMQS4TuJyccLzd1qWlFld122reX9eo/fUfX8jqZd5WuA9vmvPa/1BfapWLbmqHNaZDWiAEEt7rXgUn22n3NxUpOdudUrOku7fIYXEqPc8udUcXOPcmVEDOD8kTXgA4QROGOEEBSeIeyEkuPGfVAJHqpqLQYCDaTyEYwEHc0wbIdTMwtJ6bvBWt2s3OxiVkNvd1aR/huj9V63QdbuGgbqrQ0EYgINTEgJzMfFUdPvGXFEEPBlsq5QeHtI9ECb+FJSRA4SQZZozA27uc/37wP8AUVp+iMd93aRwAAVn/T9tTqajU3CQaz4HzK03TmMp02tbgE8IL4GY4Cs0mDcDuPHcqAAO5cFYpg7gT6dsoJXNlzSYgJzA7KVlIQIMiE/htJ5wEFYDzbjwgeC0SYB5VtzQJGOe6ic0HP1koAphx8xHyUoEjKZjPzTC4XU3UmnaLQ3Xdfz/AJKTT5nn2CDmda6tfWllesr6XTrac4CiwueTvcc7iAZ29vWfZZJ1NqlnfXpuNOouolzYqt3y1hIAIZ6Nxwr/AFJ1PqHUVeHktt2/gpNPlaPc9yvOVbfa5p3F57gCAgrljuQCVC6m5zgTk+q6LKTyRvG0ekq9StGVWbA3zn8MIOC2jufA+aldbxIGV1qmmV6L4LIwmZbPaYc2Pig4dS32lM1gbjuu+bNhB3S49o7KjWsnh52EOHwhBzywRIOVG5T17aqzJAhV9pHb9UB02hzonK6fgOtXMkzuyD6LmUwQZXVtXVrxwDgA0d45Qe46cvjSpM8SQSvX2VQFxjvleA0l9SNkBw4BIXurIx4ZMztCDpEkMz6JKQ5b8kkGU2dZ1LVard0RXfgH/EVp2l1wyzY+pUaCeCSsjo1HHV6jY5qumeeSveM0O41e2pCjdOo1Kf4c4KD3lq1lwA5lQH1hDqFf7hTe9rJc1pcJ7ws5u6XVXT9Xexr3kcPiWn6Kel9o7X0jb9QWFa1qRAr02b2fQZQehseuqdwXNq27qTmiTzCguuvHDFpRBIz5xgj4rz1jQsdWcfu99RqUycGkYd/VXbjph4omkH1XEkbTt4iefqgsVftErW1WK9tSLSMw/I+koX/anZspOd90fzAMrjXXSRt6u51adwkBzF53WtDqkvpW3hEEgmP+0HV1b7UNTud7bR1OgyYbtbJj1Xjq93d6pdGrcVH1qr+XOKa60qpbuaACZGY4BXR0qwuBTILCG8zHKCShZvLGteZMcMEKY6aCRuBLv5QuvY2VctEN8xMSV29P0WpUMOAGeSg8tR0sEjcOy6tppDtjNtMgnIXu7bQKLabP4Q3d3c7ldZa2NvS/8ipTZmfOQEHjqnT9Y0mlrASBnK51z09c7Z8EifZe+qazo9AbWVfFPpSYSqp1WpcyLTR7mo2cF8NCDxLdAqUwC9okdj2UFxp4wXNY3bwY5XtbmlrtZjjT0qhSPYvqT+y8vrdp1K2i0OtaTWmqwDY2ZdOO/qg8tXtbd7qgY9h8OdwBkj1lc11lZkbg9vAMAzzwr9bQdeZfXQFGo24cQaga3kPn+hXHurC+o1n0qrnte3YHA4P+FAZpWVE+Z08HueThW611b2RDHOAcDkAcLi1rC5pvFJ7XBzhgeuUNW0rvc7fO9rQXbueYQeq0zqHTLeuKdd1UkuAGxktWk6bUZdEOY5uOACsTu9MqWtWgHODjWyC3tkf1WxdJ6Eyya2q+pUq1IHPCD0e1waf0SRGY80hJBjVnTc/WKrgMCo7J+K2Xp59KrQYKdPaA0DjkrLmuZ/bNd9QCXVSYGBytZ6c8Kpbs2CIGYQd0UgYa8AiMzlUb7pvSr0zVs6RJHIELpxIAykwnfAmEHgr77KdKq1vFtH1LepyHU3QQudX6P6t00TputVKzW/hZUMn9QVqzXexlGIjhBjNe/wCsrem6lfaZRuWDBeKWfq0/8Ln0bm88KpVudIy7yhx3N2n14W5Gix+SwT8FE+zoPw5gg9oQYfQdXqAkaa8jkEnH6hWm31K1p7q9mQ49twWxnSrRwg0mR6Qq1XpvTKsb7Sk4e7UGT0upKbGBtPTzIMkl3/Snb1HfPaG21nTbnEy5abS6W0umZba0gf8A8qzS0a0oxspMb8Gwgz2zo9TatTDXPfSp8SAKY/quzZdEUjtdqFzUrOmSG8fUr2jLZjOwUpZHCDjWmi2dpAo29NsHmJP1V002NBEK1sQOb9UENRojj5Bcq8sq93bspvc0PZcCpuA5a10j9F16ghuVX3Tn6oODeaU839e8YQTVosplkcbS4gz/AJlm/Weg3Nv4uoQXHxWuIA4aIEf8rY3F0QQqd1aUrmm6lWYHseIcD3CDAdWc11ahWNGoHMMR7YK5eq3FOpWc9tNzakbZ9IPK32v03pT532dNw7yD7f0XPq9MaE52dNty7nLUGFanqTr6pQIBaaTS0cZ4z+i1H7ML+/r2FwL81ngVB4bqo/LHZeg/sXS7Yl1Gyt2Gfy0xhWGljA3wyBB4iEF6pUHYe8pKh44cwtJz7JIO9daVp0h/3C13T+LwWzz8FesKFFgeGUqbR6BoCSSC2WjbwFGAAAQAkkgnZwoGucbm5buMNLYE8JJIJKbjByeT3RkmRkpJICpuJ5J+qMExykkgRJ9Sga4knJ+qSSCST6pOJ3cpJIB7qKsTPPZJJBC7POUbWN2t8o+iSSBgxsnyj6I30qf8jfokkgEUaR5psP8AlCjfbUCRNGn/AKAkkgB9rb7P/RS/0BCLS2Izb0jn+QJJIEbO18P/AOajwf7sJJJ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82952" name="Picture 8" descr="https://encrypted-tbn2.gstatic.com/images?q=tbn:ANd9GcSUmBl8cvMFLY9Vntv3NhN-uw3v14V_zt-EYpH7Z3GmATohHEjR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75099"/>
            <a:ext cx="2066191" cy="2286000"/>
          </a:xfrm>
          <a:prstGeom prst="rect">
            <a:avLst/>
          </a:prstGeom>
          <a:noFill/>
        </p:spPr>
      </p:pic>
      <p:pic>
        <p:nvPicPr>
          <p:cNvPr id="82956" name="Picture 12" descr="https://encrypted-tbn2.gstatic.com/images?q=tbn:ANd9GcQLwE-Jxa_Fi60WR3sAJtbQwwgNfvNvdruTSSSFqNSQW8ysF_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759875"/>
            <a:ext cx="2368248" cy="1676400"/>
          </a:xfrm>
          <a:prstGeom prst="rect">
            <a:avLst/>
          </a:prstGeom>
          <a:noFill/>
        </p:spPr>
      </p:pic>
      <p:pic>
        <p:nvPicPr>
          <p:cNvPr id="82958" name="Picture 14" descr="http://www.wired.com/images_blogs/gadgetlab/2010/11/shoe.ray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2899317" cy="1981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8600" y="3657600"/>
            <a:ext cx="34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“</a:t>
            </a:r>
            <a:r>
              <a:rPr lang="lv-LV" dirty="0" err="1" smtClean="0"/>
              <a:t>Shoe-Fitting</a:t>
            </a:r>
            <a:r>
              <a:rPr lang="lv-LV" dirty="0" smtClean="0"/>
              <a:t> </a:t>
            </a:r>
            <a:r>
              <a:rPr lang="lv-LV" dirty="0" err="1" smtClean="0"/>
              <a:t>Fluoroscope</a:t>
            </a:r>
            <a:r>
              <a:rPr lang="lv-LV" dirty="0" smtClean="0"/>
              <a:t>”</a:t>
            </a:r>
          </a:p>
          <a:p>
            <a:r>
              <a:rPr lang="lv-LV" dirty="0" smtClean="0"/>
              <a:t>Kurpju pielaikošanas </a:t>
            </a:r>
            <a:r>
              <a:rPr lang="lv-LV" dirty="0" err="1" smtClean="0"/>
              <a:t>fluoroskops</a:t>
            </a:r>
            <a:endParaRPr lang="lv-LV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1066800"/>
            <a:ext cx="456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Tiek lietotas kurpju veikalos no 1930- 1950.g.</a:t>
            </a:r>
            <a:endParaRPr lang="lv-LV" dirty="0"/>
          </a:p>
        </p:txBody>
      </p:sp>
      <p:sp>
        <p:nvSpPr>
          <p:cNvPr id="24" name="TextBox 23"/>
          <p:cNvSpPr txBox="1"/>
          <p:nvPr/>
        </p:nvSpPr>
        <p:spPr>
          <a:xfrm>
            <a:off x="5336516" y="1430739"/>
            <a:ext cx="4029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Rentgenstaru aparāts ar</a:t>
            </a:r>
          </a:p>
          <a:p>
            <a:r>
              <a:rPr lang="lv-LV" sz="2400" dirty="0" smtClean="0"/>
              <a:t>50kV apstarošanu.</a:t>
            </a:r>
          </a:p>
          <a:p>
            <a:endParaRPr lang="lv-LV" sz="2400" dirty="0" smtClean="0"/>
          </a:p>
          <a:p>
            <a:r>
              <a:rPr lang="lv-LV" sz="2400" dirty="0" smtClean="0"/>
              <a:t>Mūsdienās </a:t>
            </a:r>
          </a:p>
          <a:p>
            <a:r>
              <a:rPr lang="lv-LV" sz="2400" dirty="0" err="1" smtClean="0"/>
              <a:t>mamogrāfijā-</a:t>
            </a:r>
            <a:r>
              <a:rPr lang="lv-LV" sz="2400" dirty="0" smtClean="0"/>
              <a:t> 20kV,</a:t>
            </a:r>
          </a:p>
          <a:p>
            <a:r>
              <a:rPr lang="lv-LV" sz="2400" dirty="0" smtClean="0"/>
              <a:t>krūšu kurvja rentgenā-150kV</a:t>
            </a:r>
            <a:endParaRPr lang="lv-LV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71212" y="3861098"/>
            <a:ext cx="3997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Lielākā problēma bija pārāk</a:t>
            </a:r>
          </a:p>
          <a:p>
            <a:r>
              <a:rPr lang="lv-LV" sz="2400" dirty="0" smtClean="0"/>
              <a:t>bieža apstarošana gada laikā.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9017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534400" cy="2743200"/>
          </a:xfrm>
        </p:spPr>
        <p:txBody>
          <a:bodyPr>
            <a:normAutofit/>
          </a:bodyPr>
          <a:lstStyle/>
          <a:p>
            <a:r>
              <a:rPr lang="lv-LV" dirty="0" smtClean="0"/>
              <a:t>Gan jonizējošā, gan nejonizējošā radiācija var būt bīstama organismiem.</a:t>
            </a:r>
          </a:p>
          <a:p>
            <a:pPr>
              <a:spcAft>
                <a:spcPts val="1200"/>
              </a:spcAft>
            </a:pPr>
            <a:r>
              <a:rPr lang="lv-LV" dirty="0" smtClean="0"/>
              <a:t>Jonizējošā radiācija vienādos  enerģijas  daudzumos ir bīstamāka. Tās radītajiem joniem, pat ļoti nelielā radiācijas daudzumā, piemīt spēja izraisīt šūnu bojājumus.</a:t>
            </a:r>
          </a:p>
          <a:p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21398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Radiācija</a:t>
            </a:r>
            <a:endParaRPr lang="lv-LV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284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Nejonizējošā </a:t>
            </a:r>
            <a:endParaRPr lang="lv-LV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63713" y="2795605"/>
            <a:ext cx="2281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Jonizējošā </a:t>
            </a:r>
            <a:endParaRPr lang="lv-LV" sz="3600" dirty="0"/>
          </a:p>
        </p:txBody>
      </p:sp>
      <p:sp>
        <p:nvSpPr>
          <p:cNvPr id="9" name="Down Arrow 8"/>
          <p:cNvSpPr/>
          <p:nvPr/>
        </p:nvSpPr>
        <p:spPr>
          <a:xfrm rot="3085086">
            <a:off x="2682841" y="1820113"/>
            <a:ext cx="354134" cy="896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Down Arrow 9"/>
          <p:cNvSpPr/>
          <p:nvPr/>
        </p:nvSpPr>
        <p:spPr>
          <a:xfrm rot="18605887">
            <a:off x="5156489" y="1809414"/>
            <a:ext cx="354134" cy="896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Radiācija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7803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smtClean="0"/>
              <a:t>Radiācija</a:t>
            </a:r>
            <a:r>
              <a:rPr lang="lv-LV" sz="3200" dirty="0" smtClean="0"/>
              <a:t> ir process, kurā viļņi vai daļiņas </a:t>
            </a:r>
          </a:p>
          <a:p>
            <a:r>
              <a:rPr lang="lv-LV" sz="3200" dirty="0" smtClean="0"/>
              <a:t>izplatās telpā izstarošanas ceļā.</a:t>
            </a:r>
            <a:endParaRPr lang="lv-LV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8313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smtClean="0"/>
              <a:t>Radioaktīvās vielas </a:t>
            </a:r>
            <a:r>
              <a:rPr lang="lv-LV" sz="3200" dirty="0" smtClean="0"/>
              <a:t>ir objekti, kas patvaļīgi </a:t>
            </a:r>
          </a:p>
          <a:p>
            <a:r>
              <a:rPr lang="lv-LV" sz="3200" dirty="0" smtClean="0"/>
              <a:t>sabrūk un šī procesa rezultātā izdala radiāciju.</a:t>
            </a:r>
            <a:endParaRPr lang="lv-LV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105400"/>
            <a:ext cx="8372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Radiācija ir radioaktivitātes procesa  rezultāts. </a:t>
            </a:r>
            <a:endParaRPr lang="lv-LV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Nejonizējošā radiācija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lv-LV" sz="3000" dirty="0" smtClean="0"/>
              <a:t>Nejonizējošā radiācija satur zemas enerģijas elektromagnētiskos viļņus</a:t>
            </a:r>
          </a:p>
          <a:p>
            <a:pPr lvl="1"/>
            <a:endParaRPr lang="lv-LV" dirty="0" smtClean="0"/>
          </a:p>
          <a:p>
            <a:pPr lvl="1"/>
            <a:r>
              <a:rPr lang="lv-LV" sz="2800" dirty="0" smtClean="0"/>
              <a:t>Mikroviļņi</a:t>
            </a:r>
          </a:p>
          <a:p>
            <a:pPr lvl="1"/>
            <a:r>
              <a:rPr lang="lv-LV" sz="2800" dirty="0" smtClean="0"/>
              <a:t>Radioviļņi</a:t>
            </a:r>
          </a:p>
          <a:p>
            <a:pPr lvl="1"/>
            <a:r>
              <a:rPr lang="lv-LV" sz="2800" dirty="0" smtClean="0"/>
              <a:t>Siltums </a:t>
            </a:r>
          </a:p>
          <a:p>
            <a:pPr lvl="1"/>
            <a:r>
              <a:rPr lang="lv-LV" sz="2800" dirty="0" smtClean="0"/>
              <a:t>Redzamā gaisma</a:t>
            </a:r>
          </a:p>
          <a:p>
            <a:pPr lvl="1"/>
            <a:r>
              <a:rPr lang="lv-LV" sz="2800" dirty="0" smtClean="0"/>
              <a:t>Ultravioletie stari</a:t>
            </a:r>
          </a:p>
          <a:p>
            <a:pPr lvl="1"/>
            <a:r>
              <a:rPr lang="lv-LV" sz="2800" dirty="0" smtClean="0"/>
              <a:t>Ultraskaņa</a:t>
            </a:r>
          </a:p>
          <a:p>
            <a:pPr lvl="1"/>
            <a:endParaRPr lang="lv-LV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lv-LV" sz="3000" dirty="0" smtClean="0"/>
              <a:t>To enerģija ir samērā zema, izraisa tikai molekulu vibrāciju un sildošu efektu.</a:t>
            </a:r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322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lv-LV" dirty="0" smtClean="0"/>
              <a:t>Jonizējoša radiācija </a:t>
            </a:r>
            <a:r>
              <a:rPr lang="lv-LV" dirty="0"/>
              <a:t>nozīmē, ka tai ir pietiekami daudz enerģijas, ka saskarē ar atomu tā spēj atraut elektronus no atoma orbītas, liekot atomam palikt uzlādētam </a:t>
            </a:r>
            <a:r>
              <a:rPr lang="lv-LV" dirty="0" smtClean="0"/>
              <a:t>(negatīvi lādēti elektroni) vai jonizētam (pozitīvi lādēti joni).</a:t>
            </a:r>
            <a:endParaRPr lang="lv-LV" dirty="0"/>
          </a:p>
          <a:p>
            <a:r>
              <a:rPr lang="lv-LV" dirty="0" smtClean="0"/>
              <a:t>Jonizējošā radiācija ietver daļiņas un augstas enerģijas elektromagnētiskos viļņus.</a:t>
            </a:r>
          </a:p>
          <a:p>
            <a:r>
              <a:rPr lang="lv-LV" dirty="0" smtClean="0"/>
              <a:t>Izņemot rentgenstarus,  kas izstarojās no elektronu mākoņu ierosināšanas, lielākā daļa no jonizējošās radiācijas veidojās no nestabila kodola sabrukšanas. Lai sasniegtu stabilitāti, tie atdod, rada vai izstaro enerģiju-radiāciju. 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Jonizējošā radiācija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5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Jonizējošās radiācijas veidi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/>
              <a:t> </a:t>
            </a:r>
            <a:r>
              <a:rPr lang="lv-LV" sz="3600" dirty="0" smtClean="0"/>
              <a:t>Visizplatītākie jonizējošās radiācijas veidi </a:t>
            </a:r>
            <a:r>
              <a:rPr lang="lv-LV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dirty="0" smtClean="0"/>
              <a:t>Alfa daļiņas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dirty="0" smtClean="0"/>
              <a:t>Beta </a:t>
            </a:r>
            <a:r>
              <a:rPr lang="lv-LV" dirty="0" err="1" smtClean="0"/>
              <a:t>daļinas</a:t>
            </a:r>
            <a:r>
              <a:rPr lang="lv-LV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dirty="0" smtClean="0"/>
              <a:t>Pozitrons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dirty="0" smtClean="0"/>
              <a:t>Gamma-stari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dirty="0" smtClean="0"/>
              <a:t>Rentgenstari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dirty="0" smtClean="0"/>
              <a:t>Neitroni</a:t>
            </a:r>
            <a:endParaRPr lang="lv-LV" dirty="0"/>
          </a:p>
        </p:txBody>
      </p:sp>
      <p:pic>
        <p:nvPicPr>
          <p:cNvPr id="5" name="Picture 2" descr="http://www.cyberphysics.co.uk/graphics/Tables/radparttabs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6" y="4876800"/>
            <a:ext cx="360901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78" y="2362200"/>
            <a:ext cx="148023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8400"/>
            <a:ext cx="2819400" cy="18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0582" y="135619"/>
            <a:ext cx="8229600" cy="830262"/>
          </a:xfrm>
        </p:spPr>
        <p:txBody>
          <a:bodyPr/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914400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Alfa daļiņu radiācija</a:t>
            </a:r>
            <a:endParaRPr lang="lv-LV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542871"/>
            <a:ext cx="9131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Alfa daļiņas ir samērā lielas un pozitīvi lādētas daļiņas, </a:t>
            </a:r>
            <a:r>
              <a:rPr lang="lv-LV" sz="2400" dirty="0" smtClean="0"/>
              <a:t>kas</a:t>
            </a:r>
          </a:p>
          <a:p>
            <a:r>
              <a:rPr lang="lv-LV" sz="2400" dirty="0"/>
              <a:t>sastāv </a:t>
            </a:r>
            <a:r>
              <a:rPr lang="lv-LV" sz="2400" dirty="0" smtClean="0"/>
              <a:t>no 2 </a:t>
            </a:r>
            <a:r>
              <a:rPr lang="lv-LV" sz="2400" dirty="0"/>
              <a:t>protoniem un 2 neitroniem (identiskas hēlija kodolam). </a:t>
            </a:r>
          </a:p>
          <a:p>
            <a:endParaRPr lang="lv-LV" sz="2400" dirty="0"/>
          </a:p>
        </p:txBody>
      </p:sp>
      <p:pic>
        <p:nvPicPr>
          <p:cNvPr id="5124" name="Picture 4" descr="http://2.bp.blogspot.com/-VICFIedL52w/Uh8Y3vCkagI/AAAAAAAAC2o/HqFAnQIvKEA/s1600/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2481943"/>
            <a:ext cx="3326342" cy="17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943" y="5292687"/>
            <a:ext cx="857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Smagie atomi (ar atomu skaitu virs 82) tiecās emitēt alfa daļiņas</a:t>
            </a:r>
            <a:endParaRPr lang="lv-LV" sz="2400" dirty="0"/>
          </a:p>
        </p:txBody>
      </p:sp>
      <p:sp>
        <p:nvSpPr>
          <p:cNvPr id="7" name="AutoShape 6" descr="data:image/png;base64,iVBORw0KGgoAAAANSUhEUgAAAUQAAACbCAMAAAAtKxK6AAACE1BMVEX///8AAADKysp5eXnR0dHCwsKwsLB+fn77+/v/nJfZ2dn/nJjz8/P29vb/nZL/nJTi4uL/o4nr6+v/oYuUlJT/pYb/npDk5OT/oI6NoP/s7Ow6OjpHR0dBQUFjY2OSqP//qIGEkv9+iv9UVFSJmv+hoaH//wBqamq6urqEhIROTk4mJiZ4gf+Qpf+u0v9aWlr/rXr/q32NjY0xMTGBjv//tW6pqamhvv/o5/GZmZn/xlWkw/9xeP+duP+Wrv93gP//t2vj4u4ZGRlma///wVxOSJhqc///vGS85/+02/+Yk8IwH5TX1eh7dLMRERGjn8n/kI//0kP/6QD0foTFwtzqhI//2jX/lwDNibvW1/+AcPH/yk/B7/+1tf9bYf+wftP/zQCyr9FHPZpQSpgzJ5HChMZ1cK0jDo7/0wDKy/9nX6k3Lo/0hH3XeJ6iYqh0dejylaCZm+PXYHiuiMu6V4ezgM+HXtLolKLWbIX0mmCWctnqy1WwgdTUjLXbpbuvYaDknJrfw9P0kHHgsMPEjKzHpMb61NebXLbdgXKenuHbgZ3Ac6LBj8W9wP/7v8KwYaiBT8HoprSyVZCQfuDwcHXScHieXZDbqI7svW51WtVtS9aAe+F1PbOaZM35trnakazTtonJeK6Igrj/Mgv/h3T/Z2fgqon+Rzr/swj/iQD+gDv+ilj/awDVwG//W1b/SQD7blWd6wKdAAAgAElEQVR4nO19i18T177vynuembwT8iLPnSckBAgJBEIcGRRRRsNYDFULCm4RlVItKae22qrthr3t6bU9+3r3tVxpu7vPuT137z/x/tYEBBUUMFFs+X40JJPJmjXf/J5r/dYKQgc4wLuO0YsMQiOrtRfMTOmZN0cmBwYGRl/dCDt9ZfNZzGQOjj3XFr7WKrFVDy5MDrGoNDM5xCDm+OQqu+UlcjO5V/fjbWF6cgShoeO1F7mBZ298aGZ4ePTiq1nMXSptpoe5lMNtDb9w2gtH5M9ODM+MsJMjwzNDaHV1eHpky0uUBvYvibkLuHcjx9H06oULJebC8QuToyAVA1cm8LtDWEKHL7C5mYHJEmJXByaH0cTkwExuYgjEFN8tHAMhnLkky8nxgUn522CO1UgcnplZzcltjQzNTK4So0MsnFc6jmZWQcBnatcoQTMTM2hCfpwZXdOKVfjACLE6CgKdI+Aaw9DN3HGsFnBZYnV4eGBgZiuxfitYHUEXhjGJV6ZzIwPEhdXcxBXgLjeKNbImoUAJSMroJDsyU5q4krswDC9LlxCaxBxMDOSGL5ZGj40SmO3c8JVh9JTEEghxaQTaupIbujhcujg8Mc1cKqHhAeLSUG56slS7Bj4fN4XPQcOTQ5OyuE7P5EYvMdNA4qXSxCQ0MTrAHB+CvyCsQOzo6iozswM780YA4pKbuIBJxAI4OQyElo4RTGlidTOJpUurq0OXhrF1ZEAnR64MsRdGh2X9ugDHBkZzx7AhI0qjq5c2kTg8OgPPoS0gEcRrcnR0GtrCJAJdIHDsxRwAThnAwpcrHZ9Bq8cnZmR1np5AuYsyicdKmC2mdGF48vjq6sXRIZnEiYsjpf0iiaNXpqenjzE1EuG2ayQOTY5M1EiU724yd2lkYmKUxc6DyE1OT0wPoZGZmh3FcjMDJDK4sWNDI7IcrdnEEiYRtwUkDm1N4sz0EFHCVpmAz5UuYQHP4Q8/QyI2rkTuwujk0MTEBAN9IoBW+L4m3iJxm4B7Q4D9weo8gUBjBzCJuSslYHdNEgkWROMY3MYqe3wI5aaHJoE1eHLxmKx2mOaLayQeX0Wgs/CEvQB2a/QSNnIMsDp8cY1ErM5gVC9skEgQiAC5ZgnshkYv5S4x+Gz0lMQRzCy+xsDEhdzABCKGWOhT6croKrQzs7Uff9MoyR0evrAKknhlenKCBe9cusiuXjkOJgveGbl4YWByiIA4aPriEAghhCHwMDMDQjhzUb6F0sA0nJC7WJPE6RnZUIJpm7xyDL4VLInQ1pUSJnFgdPQ4AS9nZgiwnCNDiJW/qIlLF49dAsdy5ThIOjxOyqYOk3gFWjw+c7GUw9cAxwJqMzkNX/IMnDl66dmo6i2CrVn2ElimgYkS0JYDyQA3XBpmZYuTK5VK8inwhFh7zA2XiBx2n7Um8Ev8GbmdYdnG1c7P1ZpnSyVoCx/OsfCagJfgoAnkxEfWTpVPhg+j9Ud8MsJXgXdytUvik2u9wFeBuLL0Qhj69rG775UZvbIP7+GtY5jZzdnMyFZx8wEOcIADHOAABzjAAQ5wgAMc4AAHOMABDnCAA9QP6uD+mBd5h3Dm8nNDt6w7ckDibkBcPsfzfPHM5mOZqIpAJplHxvR2uvVu4fK5YqAjUBA2ldDYFap2pd0dxc+zwbfVsXcJfNHf3NvcIYQ2HSNMXoY6ocVP8+1vqV/vEnLnAn2tR3takkWU2xBGQomoQxskUmHtrubHGgu1Vht1bvnOVp1U2xvbG4xhTOKR1uaksFRdWrqz8QZ1KMsyDGFxgYlMeNrdhsb3ZYdQqcIZ11Ys2iNbHIxoG90fkLlzyaaunq5Q8bqepunyl0/foBIJF+CQB6kPqaHn8cb3ZYdQqbHrQxlvjGCyOo1JF1EjjTaSR5lDYMbZcDalRlE7ihpQNKVDKi3SRjIsoyXYMKJSkYao1Fk+4G/yJ/kVm9loI8tPVZpK6KKgNxEXUnksmYxK0YiL7wm6rFoTp8IqpTdsUGQ1qagmbojENe1qS0ID4piwZF1MUIliGo1LE8uootGI0qKye1iTB3myYUtD+tTMCwWhMmbzDQ626elv1w+v2cRwO4q4Il5vxNuQi+8Fsfa4O4vs2ZjHYvAig8IbadeCvMWUBhxJ2EFlXKYUkKjMZ0EwVVGVO5JqN8RZkxupgqqGmMjc8tLU+bGrtC198nS/jf4BHyPUzk2ORRV0Esj5BuzzDoHVGWydLqrCJFIug0lrUkWBNGqDxKAaqZT5MPiVSFQVNlFRu4ewe5BBaWlvxI3cFTmz1VgV9SCJaT39AA6xKZ3XtEEipbBQ6lSiAdfeG1RKeGCDsfyhDJDodOny7XZwHzENdQLesbsRajfFgjGFUtkejqgi0WgC/jjbY5ETKA6q3ggSq6SjbTDNSbTNaHWQZez1WCXKU5Qii9+2AHlahULhohpw7b0hKtPgtOQNWid80Uw4Q2EvoqGQFkSPgW5nGTYchUNULIyiFFJmsiyiMsosMlks9c7ACAoyu3naOHhq3FeVSJImpQe1d9TeZ50YtXVc9ruHQWvxhgksiebO8UEjLS1L0nKlVohHHYw/7AhBUNE8frIi20Q9d6urqy8kNONDTkWm7lL/WwTjVShqEVOuSpMkyUl/Onqkp6WQxIdYjUazj9K8fQpn3h3NxNZeEAs0Pff59V6ZxMBb7de7hHA8yyD7xvIShinxRUj++kL8X95it+qA3L2Ve29i3QwRjVte1NWzfNEf8hcC+3dh3k5wp1qmRemzhrOo8eq2HI85y/P8ucC7XSVfqpKkTU+KnzX2MpRXtd2QVu7M5dx+WUC2R9wV9dZ0m4OWGnkRgy6ibGT7bxtXSUfnyW4fKZYIlm2MQLAxj/IdF7WXgThTusqZO09jEper8/NLDTBNbD6l3SuFagYxiGA3v97+OoiSU1vijcr8vaWPAkIBj+d1ps10WYTIV5Tq7iSzwfDe09+sXR1GefXT15HtByPsKhSVT2Rce77crpFbLk/xhUCgyI/p9XpaLHMOn5GjF+p7lag7tksKDfkMhShlTKOOaRDFxrxUMM8oM/BNmPLaFCaRUFLIALLNKLMZE7Jb4Dx71BJuV9tNRFQXBRLxnzeSg98trwhFf3Ozv1iZo4FDabaze9BM0vW8OLjk3Y5jER5t1INUcc0JnTZhUlFed9Sl07rVFhWbyoQVuDldNqrFo92UwpIPOt1hTTubdUVViWheq00p27NulPVSqnAd72M75Kr6KcHf29ra6xc+L8/O6snyJ6fGfST95Zf366TSlCq1+6FAZcLrTWh0ShSHf3YVpcwgHWVxe1OHKDeLvKCwlBsRbh1uP4WIuJNSWhL2rA4ZgiifjZsQ4fSglDcVDL6BHNw5r78phLqOHOkKFcbMvrTVJn7R3W+mJaksLdVjbSOjC2r28DFNSq3WECo1CqpZN5CoySAVlcmo1UpmjcRoHBHyt4NJTBniMaXbno0hKl4jkVV6UFCjVqtfeanXR676/TXB39fa2ucvrPgOnwb+ylYHR5f1HEe+vntx5j3RPX2QTYSjh5wqJXIrWQ8mMc7q8tF2TT7OpPJZrM5M3GlIgFkEdQ6Hg/aEMq+gQBKphMGiBT0OZjwo7FFHYq++1uuCuFsVl4RkqK8vVKyQvu6TmESSpsvz1jarXvzy1S28FGF3dq/aZLBkNEhrB8dMhJmo3RTTUDGDJpY3IJMlnMeDjUqLxZDHJMazFhOK6rRZtTqK2HBYSRFalZbJI/iTbfywJHFXJDnbFF8MJAvCMuloS1tBCMVyWRS/Hu90cLdzub0LIxt15xvqG9eiTlDnt4pclXT4fNaxRZ5Pdt0TSb1Nz11dmjVaIf3rHjQuLBaEYvMeI2RNKvZmCj+ce7G5dcSdMtc2Pp62kY+Lza1H7kqiSEuVW9bBw2kb/UXbQkVIJou8fy/ipPY2ZpK6HoioXgPe5yINIndnlkufPN1p474qhHp7eh+ev/kRhIvpk6f6HXTZtigEWvqaAvzlXXeT2tcDDbrX+bDyGXefaykWKlOctbPfypFP+KQ/5E/ygYAAh/qxJJaXhWRLT2tXUyG0XYPbgNG59/VAw2uRqNlMYgnMYLHAn9c7bHq6TN8VhILA8wIvXCX1ZrCJZXFF6Og7+n5Pc7FjV4w4X2Og4c2gfiSG+I6mllBSuIUDmvL3J/9+69MnC3dv/1l4JNE0SYuz5hUh0Ny6jSQ+uL/dRbJ7j2reFOpG4nAh2dTT2hsqPC6Ls8DZJ2mjrcxZ28xjlUdVUbQdHm+TbWJzU0DgNwuWSabvO3HrS0Tdmf0/X1w3Es/UdLWluEgb0z6wgOa5xUrl/ALHSQtV0dZ5+mTasXJOHt0pnNtMIvELLtv657+2uoDaq9s/BTPbo34kFpLNrUe7QsXzxv6Th600Hg8rFgX+Vlmf/loEd5M2kuLX5yuF4sefV6ufbRqkpX+dZZj3/vPF5inv8+5/n2JbEjMRRLW/guLNJBIdhVBfb0uHcMs4eLrbR//EF/xNTf6iMGccPDlLc2bIn79os0kPb5Y50HZpYyzi/nsf/Dz3wX++kMno4vs4qnkG29IUizCJFOHM5Iksw0a3Nu2bScydxSOxSeExhwe0HfRVPtDX09PrF6bM6e5P8PC2WPY5aPG7Kqc3mm3kktwkc/+B47/e+8OpX//wwXc0rf/h/ib/sv9t4Tq2l8R2lxeZFCmPK65SblPdvInEMwWIZiCimfpeom1mIOsbwd915EhPU2FR7/BZxSffXLu5AIfLNOQ0g/1Gsgz5xw/i/33vgz/+oYYP/vjBrz/+/KDud/gGsD2JCoWX0ChUqROZE+FtZhc2SDzDFzr8/iK/oqerkkhDQDMmBPpasbe+KUKAs8gLgsBPffGJlRPFfnAyNvEOWMOf/+sffzy1RuIf/vHLXP3v741gexJTphMWjSKSSkQTim2G8DZIbOH9zb19/uLibBlDEmf1fBFsJOR4Y+Xy7Hmh6A91FPn/Pu3Ti2K6+3AbV5YV9/6DuZ9+fe+DNVl8T9w2Wtw12NKbqx95iU1EUUVYofIqWK9im9HcpySyxWJL69HWlkBlzmY06mnp/MeLi/JslXCzunD775UizqRDhY86rXpJAvV20PS6mSXY+7+c+sMHp/74408//fxznYa62LvVcnnpTdG4LYnaPCQLMWUkQhGq1Da3tkFiAQ/aHG0OVGjfIKTOUqVQ4PlKpfBoaqzC8wVwMq3vtzYHrtP01GLl/Jie3ixzD97743v/+PHUi/55z2CWwaTQdP3nabfGDuLEYK1efAs8JZEICaE+ELXiogNH1dzspy2hQGGRnqOrII8dQCJw3NqSrCxU+ALwuyht4vD+r7+KP7/34F8f/FS3DPlemXNYjZxY53na7bADEtXbhmubHIvwVfW775cfrdjA4Pk48aMPe1qSwoKRI6/5+5pDAo4h+0KFxfNCIAT88uc3xUz/75cH6P4/zcRP/6yba75K2tKHOyEEqFeDL0edMpbcf+A6B7IscWZs8MqStNznF/7aaSaXsI/u4Isd/o6icKtSbOpt7WoqfrxRK3ZfnpH+F6R9P/9SL1GsknLET4r37i6sNH771DqR+GWZxPpDf7e0eH3xpgSMcssdhf8e9+HKacio5Sjy4e3bFdk49gWE5xXthx/hobb46bWQuzN8ufnsN7S583C/kS5XIbwqN7i4r14ksisi6M+gUT/GC5AwV263mTnx8fXuw+BjPmw9Cn6Zv7Vy+/DJv1eSLV3NIX+y8nzB3f0fnWBan0+MlLtdlHxnaUmAkJRfpI1WIx7W5Bz6zQtNG4M6kbhEG8Gj+BbkhLlD+Gg8bSafjH39tSSVq1MfNiV54VNHW/fp/odC4RwWyvMvxNU/byWFdkskFdNSO4577pTnKoVAKBQQFkm8TLdKyyloo4P4Okpi96DvptDR19PVnLz+b51m+mpVkqRqlRarAh+ACNKc7jTSPJ/sAMddufN8Wz9sM6BoUmdTQdXOJuxzS9wYRFNdXU2BylWI+SHL7D992ErSDR7V3SCRuHf37pe7s+wbNvGOxOm/JmcXi009R472+vm7Pg50idRztCRx5HJf3/VHS9KN6vz8V0KotwvUu+WFxuiXXSiWCmaUr5wwzVW584VQF/QgJIw5jFYbLaVPHjbS0o0b1TsNnLF+SuKdKh5oqb4gIS/DBonsigRyV34Mt3D0aJ+f5xccsyJptlr19LyDm/vw2lUskzRNip/3yRFjcbcdpTQZrzf28kIYZ1n/6TqJt9ZmxzrT2DRC4NDACvx1EpkbIDd6kl7azYc3jeLkbkCOwI3hOdG+pqSA85UpR+dJHDN+oZeqJElXab3Raia5j54hkdjNrRHRSCoSpradf75zY/4bvqOvC1L2Ct128jSep4V7KktGI9BZv7z8eayTeE8krZ2dVnKbahnVllZlE4l3RdJhdJAVIeD3J3l/gE8W+Js4VuPoL7iyRDrMEg47Oh3kLTmL9q99TrnLcj9CHdUFVfkt4/87ENCAY+nAjmWKsw52Y0nEs2aS75kV+HXHOokrtD598mSnjXwawDHKrBZRWS0bthDRQ2omHGYNmvAzFn5TsL1EOjq7O41zeMyr2AeBYAvI47f96SqALs+b04MSZ+0+fdhIgmm8cV2oTQ8wdm0EIQMWLbuBQITBwOIwx/ly8SSYLEhk1MCsLxSuoVQl9UbjQkUoCELTEq03W22cWC2XcZBzGoLGW2eb/tKYZHqdxLs0lx4f76ytU5dBKeLtKp0i4vK4vTpFuD3uUsUU3mdGxTZIHJY4I1Bk5ZYKgSbwjsmOo10hYUqqYkmoimV5isAINDuwbJDlP8s02d1ujwplXJ48ofW4IvCsXccAq6lXF4wwyrDKGwt7XBv9uVPmfP2DvrlbjwotR0clnEGJ11aM6bSVEz/p1J+XJ8F3X3yxA6yTeKdMm9vajNyG5aAUKNoeCRsSTqTQBrVuwn4iEkOqzVtfbJJEUNb+cZzl8clQKJTkP7/1J0juqhDs2sAclh3pwa9FkA0zOG0HGKja+EpEizIqTdxAxakExcaomN3udnqjlHdnhpIxZBQKRUq9dvZdEW/6kLZxi8nmnqN/WpbmlhYrC+nxk/DNzVpv4pKMQKHQiCRwnUTiMxFcGC1uhLyYRI8qSiUYdCKLSTQlIhYU25pEtEJy2G2Is1O48kGY0pPlz4V/F0kQBDg6P+ew6ssLKyscCGUnGChRNlBxNYrqsp5IRGUPAhNExp1ymTSZnZdFaw6BLLsyEPsM/+UvH0m2tu7DbXryseBv6Wvp4K/7C+e5dDcYKXp+SZDXS/qFs6/H15Z4GuKwX0pggR9sRFOUIuZRgax4vSqX8oS2XRX0qjJIl9l8D5u885JIcuAIOcfc2OLUnN7sILmvvhHB0I4DZY+FytRcRRCEyhLXNn560FFbTKCqSSLjzNgTFMpYgna1y866Du04NmacDMDJomY8wVNZMPt8YC+W5OIzAXybUOXMbWlwl+ITIdAnr9z1v7rVXWNTxoL7s+kdIDHLZtWIycScKJM1xCysJoqim2v3npnt+3YOAkV9W2ebrco5fP1pByn9D6xgJ4HEh8kiWKRkIFAQVnz9YBlJWRLtQXdchWLtrhgLNjFlirsjHjXK7L7G8uy5ItbVyhyejZ0vH/6oUllc/Nun1wvXRDlwK+vHcG0BJvHFKP/1sX3ap371BkbP1OIQzB28g8XpQWMV7OPpcZ9+7uObHMRNRnLuw+amAg8hZIu/cN1sBdO7NrDN2BknIux4obLJzoKRY0wsEdl1jWWuWAz19rb4+SkSF+V+391PzpVt1vTtinANz5p90WldEJJNvV3NfqERa8i3J5F9dVmq5tkEIodJhDSrSjsg27JyEO+cJ202knzS09pTwMlMT3OAl6Xl9vauQ7X7va/O1HS1qbBYnjU69OL3RvLW1NiCw0HfXLxRnv0El7B8KoBj6YAkYLeN7wD1qwoDXKX1vrTPJomcMd1mI6VQgF8g8XqgofdbC4WmnveP9nYIS2Wx/MNLElnn7pPcM3xHjcTzEAWkjXQZvj4wkee58mzbPHyj45A40Y/xrK3w6H/fq38SvWkAotnv32U59fMkliQaexepKtIcpMkTXaHCtdlZUU/PjnQV8Qqhnr7AOZSre/5VguC0B+vqlHHw1GEfXQbPAomT8Bg0YxBSKZ+Vo2fTc1P+hzdmOXH+y3rT+JTEMzyPZ+jOvOzk5/E8iejOvAiCdz+38J1erI6+L8uGrxOijmXQ42KopcUvdNSl28/hLB/AdT+VOWP/eL+VlngwgH0tAX7F2H/6a5rWc7Tos+rFzyGHxyFEvQdpn5JYEDpCTYFt7a4ztoWleoFEhO7fkeVs+H/9rU9emTZmPQy5HrckCB2CAD761VsyRHe9eC7XhEtyC8J10ACzz0hy1wQ8mAR6cBO8i29ekhaWZh3yUhDSh9exl+u8O9M6iWfO4foj0LanET2jjuYppM4oCcqE1JaEUh1WGvJRQq20rLvPLUhch1AItTSHkiAb2F+TS4HLxJmmQvHssxxSGa28mFhDGDJZxKo1GQMb2a1jyXXwBRwWjpGOKg12hJ5drNUBAYl6zma+9ejRo8pNWpy1AY3ywFKjSDzL++X1eMLTHVAoheKEO3rCrQh7sginV/A/cUiROaFwKdbKBl9C4hmQu6QgjJHY1ei3mYGKBrORWDSFDEG1K6yLQEoU8xiCrl2Wg2FdxvW3UxwtzYuiWJ69xQeae7v6OoQnZVG8VatWq3SP++Q6oPE2rlznke51Ev8CJIIG+DeWR1AKg6Y9dSjSHndpkSISV7crLUEiqkhknIk1UXwJiWg4BEHNmTtlUm/jttOfVMSS8djjTCari1tiClM7geJOyy7VmU0WmrrwNGxlFigTxfmFqwsVbJv8hY8l8xfWSsHf3Acc/3UcrOKsrxO8t9ggEnPnkk19vc2BcxubhyoQkJiwuIPt0RqJasglNIqE0plYG857GYlr461fSnBf9Db+OGhRQhKkCgftqphSozV59kJiTig2t76PS1jmILCCPKmCp/uEQkFYXLm2+HCoEGiGMLWp+NDnmLs1tUDqSfH1Z2afxVPHcpbHUQG/kZ9jEl0WRfCEKt7uVsQUkUNKShFURBRK06EdSOI6Sg8e3N/OBIXjGksELhREUZcmnDK5gERTZpf7y+Fiqp6jPU3JirxxByc+7AgU+PNTU0+uVgQccEAg/n5rM5jnKaCXX5wTf6j3vNVTEomz/DmeP7sRKNpVYPedWlWeUassOsoSixlQVGVhdBQTe7VN3BEIbVBlQqwKvhOtN2JgdASKMXb3LtO+FuFv15Y/XxSmHJ2ncbXAh3KNn83GSY8CeFQOYkgsiYtTfLED+K3ce71Ob4FNGUvuzJlnfCfxwuPzeF0S64Pc4ypHkuI3kC7hRF26+ucR8Cnf+mzck6aunuaiAH4HcqepCi6YbA4Jj+u+M0pd0763gzsSOC8brmReWFmZg1hQLD/0C/8HkveFPx050huCLCJZ4D+SlyIdAVIXV+rdg0aRGNZRSBtTI7Vuu7q8eoFYEfV45I2rfgwJM/+N2ciR0vXr/9Zt5ebw5n+hAr+4+Olfu28DiUePtIID2tWM5k7QIBI1EbtX7TV4kdew+5Gt3YFZwiNvQFlFKOLfvvh20MqJXz3sT9vo6rW+ruYO/twKlz55Kl1Jhrp6esE41r2qpFGSSDAphLIqlFF5GrwDrkwi5CE3cYTdGyo+PCmXsMxfrVbLZPlmADz0og2vuP4zZO9N4Gie1H2FQqNIZPFiKEpl0FEZDVPbmi/cmLWixGegzp1p22Ih1HO0tS9Q/J8gg/MSrjae52jxUQBXkuO6gQWBLxQL/FS9Q+2GkcikNAQVg+DFy2rzBoUcnMcjjSnkKEm0dPVq9eP1OqBFo02USwk4et5BLvQ8fPwfVYkmx3AAzgsrLxvL3CMaRGL+UCrGqNx5lE15WapGYrBBJKL7N6qQFi0W/L2tXS0Bnl88v0w70uBr6DI4l2tVkRaleYmXa+4K1xvQgTcR4jSaxHtlWu/Qr0DK1RIKCMkkHsK+ffjUeK2EBbJ3h54WrwnPD1PVD78BEtklPCthNU/hETG+ozkgdHQUrneeHDRKVTNdrtp8nW0Oemlt2yihARv1/gZIHJZI4+HTg0b9Mo+lrSmZxHHNmO/7arlclcplYz+ugacr8jBVRyN2O/ZqXwOvKBdcB1VbkdUoEiFjsWISyWU86NXSISx24XmJG5K8Hkgqm3G1LEc/Srb09rUkzzWgpolSvg5eESwwrFzMztQk0dOgXbZyS7SjrdOnF6WKkAwkheu0tPyw8Fhez6Cny9/Z8AwkKdc8BzYPU70bUHsjdibiVSIF3pVQue3CrNfFl+BY9ECXOHfzeuX61BxHc+XKN6Q+3Y2Tl29ujtE2UvwI0j/+XPHy/t7X5EV41VQ+mmVSRFThCrpPbLdC8LVBfIt3ghJFo9U4d3XOZvRZ9eSNz2m874SPExcFobIiTbRCBHn5NTYqe1uIaDQRkEDQYnvYkt/bjn07Q+nBZ9/Rxv7uTluVNHaOHzaSc1/N2dLyWs2HIX+B75WHc941VcagvCodUjcqOnwWw9/RPjw5ixeknRq36qVHlRWz1Wgjn/R19fkFP97PcQ/ba719RKNaLdX+6pUT9QAxj0vC07YqbWvDFWlzfyvgLW1pcbn1SE9TUWhu8hffyZ8hMOksKBtRhd+IKK7UCnGlMmnDtZFjfQEerwcSxaUjrU1JPpkUdlfd8bsEs1LGgvftZ5LIkeLK0Z5QYcoGrobk/ozVOdRxdr9vlrUfwN6fk+buE+j+Z8vLf8LbHAljRnnNx1U//pXidy20ecvAU+i9vS0BfgGv+TBzVwX/u/17Im8Ffr620JSWJZFeOHMghbtHroXn+ULzZyJnNjroOm4T8/vCmcuXz+BVXjRH171m5HcGdoGew9hUAQQAAAKcSURBVK4G4Gx3x10vTjtqVPgx+pIFXEywQZ17d8Csh9cmD+VUJgyI1SjlndycBKLUDBGNGNSIwexqKDhogLyAcNo18vvwz6QxsW68ZbQdf4hw1k773cLkhigxr3WmUvEM8tpRyhB1eRNaTSLlymoVbsbrTVmQO6jDP+Pg9ejwbxGo7Eq3N6GOI3UwEowSXsIQR6qU5w38VPp+hUyiJuPUOsNBFLejuMEDNIU1QWRIEUF7Nq7RJkxu+dcbEgi52LgaRQwRJVJGgTmdJh80BQnKxbRHf5uiiFeBySvBXrr8XCbRorV7g/EgCppQnHIZUCasiSCnlw0aMimdLuYMYttIuRDysEEgkYqDdjvdrFel01lMKcLgQmp3o0aW3yqy3pSacquyiFDlX3KabBPbTXkdC5Lo1qgPGbxZe3CNxLgymmKoDJbQGokgiVkqYdflnWFVEOH1eFmmncoeYnTQyG/wJ421DGVhKKcKaU68rMLWecjj9kSR2uVRuZ3ZhNdjoILB9qxMIhFrt8dciTCqSaIHJJGJJlIeuz3ocVNx5Ax62pVI5fK2o4zL9SZ+GOiNg4hQyOTVmlLhLKJqMKAd7KQTi9pT+6IycB+A0GmQyU5EvAl3XJM4cSiROKHwohOvpoeKuzKvPOl3Aq9KY9d4oxA0a8MgiWpXxEDZkeJd2Rd5f0CpiRrgAay9HVs0wiPnIAr1TufED/Ai2DUSFanUdhvhHuBVWCcRojn3bzGieyNYJ1GJF58fDCPuDZtJVB2QuBswUQoRGrw/zgGJe4bKEjPkY3hh1oE67xWsF2myXoYCT8KmZHeSgPgmEzsgcTfQZbz5GokH2DPUVDgasastrz7zANsiH4kw0dQ78jNC+xUs5UTE9ht8HuAAB9gJ/j8lAwPkivBu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AutoShape 8" descr="data:image/png;base64,iVBORw0KGgoAAAANSUhEUgAAAUQAAACbCAMAAAAtKxK6AAACE1BMVEX///8AAADKysp5eXnR0dHCwsKwsLB+fn77+/v/nJfZ2dn/nJjz8/P29vb/nZL/nJTi4uL/o4nr6+v/oYuUlJT/pYb/npDk5OT/oI6NoP/s7Ow6OjpHR0dBQUFjY2OSqP//qIGEkv9+iv9UVFSJmv+hoaH//wBqamq6urqEhIROTk4mJiZ4gf+Qpf+u0v9aWlr/rXr/q32NjY0xMTGBjv//tW6pqamhvv/o5/GZmZn/xlWkw/9xeP+duP+Wrv93gP//t2vj4u4ZGRlma///wVxOSJhqc///vGS85/+02/+Yk8IwH5TX1eh7dLMRERGjn8n/kI//0kP/6QD0foTFwtzqhI//2jX/lwDNibvW1/+AcPH/yk/B7/+1tf9bYf+wftP/zQCyr9FHPZpQSpgzJ5HChMZ1cK0jDo7/0wDKy/9nX6k3Lo/0hH3XeJ6iYqh0dejylaCZm+PXYHiuiMu6V4ezgM+HXtLolKLWbIX0mmCWctnqy1WwgdTUjLXbpbuvYaDknJrfw9P0kHHgsMPEjKzHpMb61NebXLbdgXKenuHbgZ3Ac6LBj8W9wP/7v8KwYaiBT8HoprSyVZCQfuDwcHXScHieXZDbqI7svW51WtVtS9aAe+F1PbOaZM35trnakazTtonJeK6Igrj/Mgv/h3T/Z2fgqon+Rzr/swj/iQD+gDv+ilj/awDVwG//W1b/SQD7blWd6wKdAAAgAElEQVR4nO19i18T177vynuembwT8iLPnSckBAgJBEIcGRRRRsNYDFULCm4RlVItKae22qrthr3t6bU9+3r3tVxpu7vPuT137z/x/tYEBBUUMFFs+X40JJPJmjXf/J5r/dYKQgc4wLuO0YsMQiOrtRfMTOmZN0cmBwYGRl/dCDt9ZfNZzGQOjj3XFr7WKrFVDy5MDrGoNDM5xCDm+OQqu+UlcjO5V/fjbWF6cgShoeO1F7mBZ298aGZ4ePTiq1nMXSptpoe5lMNtDb9w2gtH5M9ODM+MsJMjwzNDaHV1eHpky0uUBvYvibkLuHcjx9H06oULJebC8QuToyAVA1cm8LtDWEKHL7C5mYHJEmJXByaH0cTkwExuYgjEFN8tHAMhnLkky8nxgUn522CO1UgcnplZzcltjQzNTK4So0MsnFc6jmZWQcBnatcoQTMTM2hCfpwZXdOKVfjACLE6CgKdI+Aaw9DN3HGsFnBZYnV4eGBgZiuxfitYHUEXhjGJV6ZzIwPEhdXcxBXgLjeKNbImoUAJSMroJDsyU5q4krswDC9LlxCaxBxMDOSGL5ZGj40SmO3c8JVh9JTEEghxaQTaupIbujhcujg8Mc1cKqHhAeLSUG56slS7Bj4fN4XPQcOTQ5OyuE7P5EYvMdNA4qXSxCQ0MTrAHB+CvyCsQOzo6iozswM780YA4pKbuIBJxAI4OQyElo4RTGlidTOJpUurq0OXhrF1ZEAnR64MsRdGh2X9ugDHBkZzx7AhI0qjq5c2kTg8OgPPoS0gEcRrcnR0GtrCJAJdIHDsxRwAThnAwpcrHZ9Bq8cnZmR1np5AuYsyicdKmC2mdGF48vjq6sXRIZnEiYsjpf0iiaNXpqenjzE1EuG2ayQOTY5M1EiU724yd2lkYmKUxc6DyE1OT0wPoZGZmh3FcjMDJDK4sWNDI7IcrdnEEiYRtwUkDm1N4sz0EFHCVpmAz5UuYQHP4Q8/QyI2rkTuwujk0MTEBAN9IoBW+L4m3iJxm4B7Q4D9weo8gUBjBzCJuSslYHdNEgkWROMY3MYqe3wI5aaHJoE1eHLxmKx2mOaLayQeX0Wgs/CEvQB2a/QSNnIMsDp8cY1ErM5gVC9skEgQiAC5ZgnshkYv5S4x+Gz0lMQRzCy+xsDEhdzABCKGWOhT6croKrQzs7Uff9MoyR0evrAKknhlenKCBe9cusiuXjkOJgveGbl4YWByiIA4aPriEAghhCHwMDMDQjhzUb6F0sA0nJC7WJPE6RnZUIJpm7xyDL4VLInQ1pUSJnFgdPQ4AS9nZgiwnCNDiJW/qIlLF49dAsdy5ThIOjxOyqYOk3gFWjw+c7GUw9cAxwJqMzkNX/IMnDl66dmo6i2CrVn2ElimgYkS0JYDyQA3XBpmZYuTK5VK8inwhFh7zA2XiBx2n7Um8Ev8GbmdYdnG1c7P1ZpnSyVoCx/OsfCagJfgoAnkxEfWTpVPhg+j9Ud8MsJXgXdytUvik2u9wFeBuLL0Qhj69rG775UZvbIP7+GtY5jZzdnMyFZx8wEOcIADHOAABzjAAQ5wgAMc4AAHOMABDnCAA9QP6uD+mBd5h3Dm8nNDt6w7ckDibkBcPsfzfPHM5mOZqIpAJplHxvR2uvVu4fK5YqAjUBA2ldDYFap2pd0dxc+zwbfVsXcJfNHf3NvcIYQ2HSNMXoY6ocVP8+1vqV/vEnLnAn2tR3takkWU2xBGQomoQxskUmHtrubHGgu1Vht1bvnOVp1U2xvbG4xhTOKR1uaksFRdWrqz8QZ1KMsyDGFxgYlMeNrdhsb3ZYdQqcIZ11Ys2iNbHIxoG90fkLlzyaaunq5Q8bqepunyl0/foBIJF+CQB6kPqaHn8cb3ZYdQqbHrQxlvjGCyOo1JF1EjjTaSR5lDYMbZcDalRlE7ihpQNKVDKi3SRjIsoyXYMKJSkYao1Fk+4G/yJ/kVm9loI8tPVZpK6KKgNxEXUnksmYxK0YiL7wm6rFoTp8IqpTdsUGQ1qagmbojENe1qS0ID4piwZF1MUIliGo1LE8uootGI0qKye1iTB3myYUtD+tTMCwWhMmbzDQ626elv1w+v2cRwO4q4Il5vxNuQi+8Fsfa4O4vs2ZjHYvAig8IbadeCvMWUBhxJ2EFlXKYUkKjMZ0EwVVGVO5JqN8RZkxupgqqGmMjc8tLU+bGrtC198nS/jf4BHyPUzk2ORRV0Esj5BuzzDoHVGWydLqrCJFIug0lrUkWBNGqDxKAaqZT5MPiVSFQVNlFRu4ewe5BBaWlvxI3cFTmz1VgV9SCJaT39AA6xKZ3XtEEipbBQ6lSiAdfeG1RKeGCDsfyhDJDodOny7XZwHzENdQLesbsRajfFgjGFUtkejqgi0WgC/jjbY5ETKA6q3ggSq6SjbTDNSbTNaHWQZez1WCXKU5Qii9+2AHlahULhohpw7b0hKtPgtOQNWid80Uw4Q2EvoqGQFkSPgW5nGTYchUNULIyiFFJmsiyiMsosMlks9c7ACAoyu3naOHhq3FeVSJImpQe1d9TeZ50YtXVc9ruHQWvxhgksiebO8UEjLS1L0nKlVohHHYw/7AhBUNE8frIi20Q9d6urqy8kNONDTkWm7lL/WwTjVShqEVOuSpMkyUl/Onqkp6WQxIdYjUazj9K8fQpn3h3NxNZeEAs0Pff59V6ZxMBb7de7hHA8yyD7xvIShinxRUj++kL8X95it+qA3L2Ve29i3QwRjVte1NWzfNEf8hcC+3dh3k5wp1qmRemzhrOo8eq2HI85y/P8ucC7XSVfqpKkTU+KnzX2MpRXtd2QVu7M5dx+WUC2R9wV9dZ0m4OWGnkRgy6ibGT7bxtXSUfnyW4fKZYIlm2MQLAxj/IdF7WXgThTusqZO09jEper8/NLDTBNbD6l3SuFagYxiGA3v97+OoiSU1vijcr8vaWPAkIBj+d1ps10WYTIV5Tq7iSzwfDe09+sXR1GefXT15HtByPsKhSVT2Rce77crpFbLk/xhUCgyI/p9XpaLHMOn5GjF+p7lag7tksKDfkMhShlTKOOaRDFxrxUMM8oM/BNmPLaFCaRUFLIALLNKLMZE7Jb4Dx71BJuV9tNRFQXBRLxnzeSg98trwhFf3Ozv1iZo4FDabaze9BM0vW8OLjk3Y5jER5t1INUcc0JnTZhUlFed9Sl07rVFhWbyoQVuDldNqrFo92UwpIPOt1hTTubdUVViWheq00p27NulPVSqnAd72M75Kr6KcHf29ra6xc+L8/O6snyJ6fGfST95Zf366TSlCq1+6FAZcLrTWh0ShSHf3YVpcwgHWVxe1OHKDeLvKCwlBsRbh1uP4WIuJNSWhL2rA4ZgiifjZsQ4fSglDcVDL6BHNw5r78phLqOHOkKFcbMvrTVJn7R3W+mJaksLdVjbSOjC2r28DFNSq3WECo1CqpZN5CoySAVlcmo1UpmjcRoHBHyt4NJTBniMaXbno0hKl4jkVV6UFCjVqtfeanXR676/TXB39fa2ucvrPgOnwb+ylYHR5f1HEe+vntx5j3RPX2QTYSjh5wqJXIrWQ8mMc7q8tF2TT7OpPJZrM5M3GlIgFkEdQ6Hg/aEMq+gQBKphMGiBT0OZjwo7FFHYq++1uuCuFsVl4RkqK8vVKyQvu6TmESSpsvz1jarXvzy1S28FGF3dq/aZLBkNEhrB8dMhJmo3RTTUDGDJpY3IJMlnMeDjUqLxZDHJMazFhOK6rRZtTqK2HBYSRFalZbJI/iTbfywJHFXJDnbFF8MJAvCMuloS1tBCMVyWRS/Hu90cLdzub0LIxt15xvqG9eiTlDnt4pclXT4fNaxRZ5Pdt0TSb1Nz11dmjVaIf3rHjQuLBaEYvMeI2RNKvZmCj+ce7G5dcSdMtc2Pp62kY+Lza1H7kqiSEuVW9bBw2kb/UXbQkVIJou8fy/ipPY2ZpK6HoioXgPe5yINIndnlkufPN1p474qhHp7eh+ev/kRhIvpk6f6HXTZtigEWvqaAvzlXXeT2tcDDbrX+bDyGXefaykWKlOctbPfypFP+KQ/5E/ygYAAh/qxJJaXhWRLT2tXUyG0XYPbgNG59/VAw2uRqNlMYgnMYLHAn9c7bHq6TN8VhILA8wIvXCX1ZrCJZXFF6Og7+n5Pc7FjV4w4X2Og4c2gfiSG+I6mllBSuIUDmvL3J/9+69MnC3dv/1l4JNE0SYuz5hUh0Ny6jSQ+uL/dRbJ7j2reFOpG4nAh2dTT2hsqPC6Ls8DZJ2mjrcxZ28xjlUdVUbQdHm+TbWJzU0DgNwuWSabvO3HrS0Tdmf0/X1w3Es/UdLWluEgb0z6wgOa5xUrl/ALHSQtV0dZ5+mTasXJOHt0pnNtMIvELLtv657+2uoDaq9s/BTPbo34kFpLNrUe7QsXzxv6Th600Hg8rFgX+Vlmf/loEd5M2kuLX5yuF4sefV6ufbRqkpX+dZZj3/vPF5inv8+5/n2JbEjMRRLW/guLNJBIdhVBfb0uHcMs4eLrbR//EF/xNTf6iMGccPDlLc2bIn79os0kPb5Y50HZpYyzi/nsf/Dz3wX++kMno4vs4qnkG29IUizCJFOHM5Iksw0a3Nu2bScydxSOxSeExhwe0HfRVPtDX09PrF6bM6e5P8PC2WPY5aPG7Kqc3mm3kktwkc/+B47/e+8OpX//wwXc0rf/h/ib/sv9t4Tq2l8R2lxeZFCmPK65SblPdvInEMwWIZiCimfpeom1mIOsbwd915EhPU2FR7/BZxSffXLu5AIfLNOQ0g/1Gsgz5xw/i/33vgz/+oYYP/vjBrz/+/KDud/gGsD2JCoWX0ChUqROZE+FtZhc2SDzDFzr8/iK/oqerkkhDQDMmBPpasbe+KUKAs8gLgsBPffGJlRPFfnAyNvEOWMOf/+sffzy1RuIf/vHLXP3v741gexJTphMWjSKSSkQTim2G8DZIbOH9zb19/uLibBlDEmf1fBFsJOR4Y+Xy7Hmh6A91FPn/Pu3Ti2K6+3AbV5YV9/6DuZ9+fe+DNVl8T9w2Wtw12NKbqx95iU1EUUVYofIqWK9im9HcpySyxWJL69HWlkBlzmY06mnp/MeLi/JslXCzunD775UizqRDhY86rXpJAvV20PS6mSXY+7+c+sMHp/74408//fxznYa62LvVcnnpTdG4LYnaPCQLMWUkQhGq1Da3tkFiAQ/aHG0OVGjfIKTOUqVQ4PlKpfBoaqzC8wVwMq3vtzYHrtP01GLl/Jie3ixzD97743v/+PHUi/55z2CWwaTQdP3nabfGDuLEYK1efAs8JZEICaE+ELXiogNH1dzspy2hQGGRnqOrII8dQCJw3NqSrCxU+ALwuyht4vD+r7+KP7/34F8f/FS3DPlemXNYjZxY53na7bADEtXbhmubHIvwVfW775cfrdjA4Pk48aMPe1qSwoKRI6/5+5pDAo4h+0KFxfNCIAT88uc3xUz/75cH6P4/zcRP/6yba75K2tKHOyEEqFeDL0edMpbcf+A6B7IscWZs8MqStNznF/7aaSaXsI/u4Isd/o6icKtSbOpt7WoqfrxRK3ZfnpH+F6R9P/9SL1GsknLET4r37i6sNH771DqR+GWZxPpDf7e0eH3xpgSMcssdhf8e9+HKacio5Sjy4e3bFdk49gWE5xXthx/hobb46bWQuzN8ufnsN7S583C/kS5XIbwqN7i4r14ksisi6M+gUT/GC5AwV263mTnx8fXuw+BjPmw9Cn6Zv7Vy+/DJv1eSLV3NIX+y8nzB3f0fnWBan0+MlLtdlHxnaUmAkJRfpI1WIx7W5Bz6zQtNG4M6kbhEG8Gj+BbkhLlD+Gg8bSafjH39tSSVq1MfNiV54VNHW/fp/odC4RwWyvMvxNU/byWFdkskFdNSO4577pTnKoVAKBQQFkm8TLdKyyloo4P4Okpi96DvptDR19PVnLz+b51m+mpVkqRqlRarAh+ACNKc7jTSPJ/sAMddufN8Wz9sM6BoUmdTQdXOJuxzS9wYRFNdXU2BylWI+SHL7D992ErSDR7V3SCRuHf37pe7s+wbNvGOxOm/JmcXi009R472+vm7Pg50idRztCRx5HJf3/VHS9KN6vz8V0KotwvUu+WFxuiXXSiWCmaUr5wwzVW584VQF/QgJIw5jFYbLaVPHjbS0o0b1TsNnLF+SuKdKh5oqb4gIS/DBonsigRyV34Mt3D0aJ+f5xccsyJptlr19LyDm/vw2lUskzRNip/3yRFjcbcdpTQZrzf28kIYZ1n/6TqJt9ZmxzrT2DRC4NDACvx1EpkbIDd6kl7azYc3jeLkbkCOwI3hOdG+pqSA85UpR+dJHDN+oZeqJElXab3Raia5j54hkdjNrRHRSCoSpradf75zY/4bvqOvC1L2Ct128jSep4V7KktGI9BZv7z8eayTeE8krZ2dVnKbahnVllZlE4l3RdJhdJAVIeD3J3l/gE8W+Js4VuPoL7iyRDrMEg47Oh3kLTmL9q99TrnLcj9CHdUFVfkt4/87ENCAY+nAjmWKsw52Y0nEs2aS75kV+HXHOokrtD598mSnjXwawDHKrBZRWS0bthDRQ2omHGYNmvAzFn5TsL1EOjq7O41zeMyr2AeBYAvI47f96SqALs+b04MSZ+0+fdhIgmm8cV2oTQ8wdm0EIQMWLbuBQITBwOIwx/ly8SSYLEhk1MCsLxSuoVQl9UbjQkUoCELTEq03W22cWC2XcZBzGoLGW2eb/tKYZHqdxLs0lx4f76ytU5dBKeLtKp0i4vK4vTpFuD3uUsUU3mdGxTZIHJY4I1Bk5ZYKgSbwjsmOo10hYUqqYkmoimV5isAINDuwbJDlP8s02d1ujwplXJ48ofW4IvCsXccAq6lXF4wwyrDKGwt7XBv9uVPmfP2DvrlbjwotR0clnEGJ11aM6bSVEz/p1J+XJ8F3X3yxA6yTeKdMm9vajNyG5aAUKNoeCRsSTqTQBrVuwn4iEkOqzVtfbJJEUNb+cZzl8clQKJTkP7/1J0juqhDs2sAclh3pwa9FkA0zOG0HGKja+EpEizIqTdxAxakExcaomN3udnqjlHdnhpIxZBQKRUq9dvZdEW/6kLZxi8nmnqN/WpbmlhYrC+nxk/DNzVpv4pKMQKHQiCRwnUTiMxFcGC1uhLyYRI8qSiUYdCKLSTQlIhYU25pEtEJy2G2Is1O48kGY0pPlz4V/F0kQBDg6P+ew6ssLKyscCGUnGChRNlBxNYrqsp5IRGUPAhNExp1ymTSZnZdFaw6BLLsyEPsM/+UvH0m2tu7DbXryseBv6Wvp4K/7C+e5dDcYKXp+SZDXS/qFs6/H15Z4GuKwX0pggR9sRFOUIuZRgax4vSqX8oS2XRX0qjJIl9l8D5u885JIcuAIOcfc2OLUnN7sILmvvhHB0I4DZY+FytRcRRCEyhLXNn560FFbTKCqSSLjzNgTFMpYgna1y866Du04NmacDMDJomY8wVNZMPt8YC+W5OIzAXybUOXMbWlwl+ITIdAnr9z1v7rVXWNTxoL7s+kdIDHLZtWIycScKJM1xCysJoqim2v3npnt+3YOAkV9W2ebrco5fP1pByn9D6xgJ4HEh8kiWKRkIFAQVnz9YBlJWRLtQXdchWLtrhgLNjFlirsjHjXK7L7G8uy5ItbVyhyejZ0vH/6oUllc/Nun1wvXRDlwK+vHcG0BJvHFKP/1sX3ap371BkbP1OIQzB28g8XpQWMV7OPpcZ9+7uObHMRNRnLuw+amAg8hZIu/cN1sBdO7NrDN2BknIux4obLJzoKRY0wsEdl1jWWuWAz19rb4+SkSF+V+391PzpVt1vTtinANz5p90WldEJJNvV3NfqERa8i3J5F9dVmq5tkEIodJhDSrSjsg27JyEO+cJ202knzS09pTwMlMT3OAl6Xl9vauQ7X7va/O1HS1qbBYnjU69OL3RvLW1NiCw0HfXLxRnv0El7B8KoBj6YAkYLeN7wD1qwoDXKX1vrTPJomcMd1mI6VQgF8g8XqgofdbC4WmnveP9nYIS2Wx/MNLElnn7pPcM3xHjcTzEAWkjXQZvj4wkee58mzbPHyj45A40Y/xrK3w6H/fq38SvWkAotnv32U59fMkliQaexepKtIcpMkTXaHCtdlZUU/PjnQV8Qqhnr7AOZSre/5VguC0B+vqlHHw1GEfXQbPAomT8Bg0YxBSKZ+Vo2fTc1P+hzdmOXH+y3rT+JTEMzyPZ+jOvOzk5/E8iejOvAiCdz+38J1erI6+L8uGrxOijmXQ42KopcUvdNSl28/hLB/AdT+VOWP/eL+VlngwgH0tAX7F2H/6a5rWc7Tos+rFzyGHxyFEvQdpn5JYEDpCTYFt7a4ztoWleoFEhO7fkeVs+H/9rU9emTZmPQy5HrckCB2CAD761VsyRHe9eC7XhEtyC8J10ACzz0hy1wQ8mAR6cBO8i29ekhaWZh3yUhDSh9exl+u8O9M6iWfO4foj0LanET2jjuYppM4oCcqE1JaEUh1WGvJRQq20rLvPLUhch1AItTSHkiAb2F+TS4HLxJmmQvHssxxSGa28mFhDGDJZxKo1GQMb2a1jyXXwBRwWjpGOKg12hJ5drNUBAYl6zma+9ejRo8pNWpy1AY3ywFKjSDzL++X1eMLTHVAoheKEO3rCrQh7sginV/A/cUiROaFwKdbKBl9C4hmQu6QgjJHY1ei3mYGKBrORWDSFDEG1K6yLQEoU8xiCrl2Wg2FdxvW3UxwtzYuiWJ69xQeae7v6OoQnZVG8VatWq3SP++Q6oPE2rlznke51Ev8CJIIG+DeWR1AKg6Y9dSjSHndpkSISV7crLUEiqkhknIk1UXwJiWg4BEHNmTtlUm/jttOfVMSS8djjTCari1tiClM7geJOyy7VmU0WmrrwNGxlFigTxfmFqwsVbJv8hY8l8xfWSsHf3Acc/3UcrOKsrxO8t9ggEnPnkk19vc2BcxubhyoQkJiwuIPt0RqJasglNIqE0plYG857GYlr461fSnBf9Db+OGhRQhKkCgftqphSozV59kJiTig2t76PS1jmILCCPKmCp/uEQkFYXLm2+HCoEGiGMLWp+NDnmLs1tUDqSfH1Z2afxVPHcpbHUQG/kZ9jEl0WRfCEKt7uVsQUkUNKShFURBRK06EdSOI6Sg8e3N/OBIXjGksELhREUZcmnDK5gERTZpf7y+Fiqp6jPU3JirxxByc+7AgU+PNTU0+uVgQccEAg/n5rM5jnKaCXX5wTf6j3vNVTEomz/DmeP7sRKNpVYPedWlWeUassOsoSixlQVGVhdBQTe7VN3BEIbVBlQqwKvhOtN2JgdASKMXb3LtO+FuFv15Y/XxSmHJ2ncbXAh3KNn83GSY8CeFQOYkgsiYtTfLED+K3ce71Ob4FNGUvuzJlnfCfxwuPzeF0S64Pc4ypHkuI3kC7hRF26+ucR8Cnf+mzck6aunuaiAH4HcqepCi6YbA4Jj+u+M0pd0763gzsSOC8brmReWFmZg1hQLD/0C/8HkveFPx050huCLCJZ4D+SlyIdAVIXV+rdg0aRGNZRSBtTI7Vuu7q8eoFYEfV45I2rfgwJM/+N2ciR0vXr/9Zt5ebw5n+hAr+4+Olfu28DiUePtIID2tWM5k7QIBI1EbtX7TV4kdew+5Gt3YFZwiNvQFlFKOLfvvh20MqJXz3sT9vo6rW+ruYO/twKlz55Kl1Jhrp6esE41r2qpFGSSDAphLIqlFF5GrwDrkwi5CE3cYTdGyo+PCmXsMxfrVbLZPlmADz0og2vuP4zZO9N4Gie1H2FQqNIZPFiKEpl0FEZDVPbmi/cmLWixGegzp1p22Ih1HO0tS9Q/J8gg/MSrjae52jxUQBXkuO6gQWBLxQL/FS9Q+2GkcikNAQVg+DFy2rzBoUcnMcjjSnkKEm0dPVq9eP1OqBFo02USwk4et5BLvQ8fPwfVYkmx3AAzgsrLxvL3CMaRGL+UCrGqNx5lE15WapGYrBBJKL7N6qQFi0W/L2tXS0Bnl88v0w70uBr6DI4l2tVkRaleYmXa+4K1xvQgTcR4jSaxHtlWu/Qr0DK1RIKCMkkHsK+ffjUeK2EBbJ3h54WrwnPD1PVD78BEtklPCthNU/hETG+ozkgdHQUrneeHDRKVTNdrtp8nW0Oemlt2yihARv1/gZIHJZI4+HTg0b9Mo+lrSmZxHHNmO/7arlclcplYz+ugacr8jBVRyN2O/ZqXwOvKBdcB1VbkdUoEiFjsWISyWU86NXSISx24XmJG5K8Hkgqm3G1LEc/Srb09rUkzzWgpolSvg5eESwwrFzMztQk0dOgXbZyS7SjrdOnF6WKkAwkheu0tPyw8Fhez6Cny9/Z8AwkKdc8BzYPU70bUHsjdibiVSIF3pVQue3CrNfFl+BY9ECXOHfzeuX61BxHc+XKN6Q+3Y2Tl29ujtE2UvwI0j/+XPHy/t7X5EV41VQ+mmVSRFThCrpPbLdC8LVBfIt3ghJFo9U4d3XOZvRZ9eSNz2m874SPExcFobIiTbRCBHn5NTYqe1uIaDQRkEDQYnvYkt/bjn07Q+nBZ9/Rxv7uTluVNHaOHzaSc1/N2dLyWs2HIX+B75WHc941VcagvCodUjcqOnwWw9/RPjw5ixeknRq36qVHlRWz1Wgjn/R19fkFP97PcQ/ba719RKNaLdX+6pUT9QAxj0vC07YqbWvDFWlzfyvgLW1pcbn1SE9TUWhu8hffyZ8hMOksKBtRhd+IKK7UCnGlMmnDtZFjfQEerwcSxaUjrU1JPpkUdlfd8bsEs1LGgvftZ5LIkeLK0Z5QYcoGrobk/ozVOdRxdr9vlrUfwN6fk+buE+j+Z8vLf8LbHAljRnnNx1U//pXidy20ecvAU+i9vS0BfgGv+TBzVwX/u/17Im8Ffr620JSWJZFeOHMghbtHroXn+ULzZyJnNjroOm4T8/vCmcuXz+BVXjRH171m5HcGdoGew9hUAQQAAAKcSURBVK4G4Gx3x10vTjtqVPgx+pIFXEywQZ17d8Csh9cmD+VUJgyI1SjlndycBKLUDBGNGNSIwexqKDhogLyAcNo18vvwz6QxsW68ZbQdf4hw1k773cLkhigxr3WmUvEM8tpRyhB1eRNaTSLlymoVbsbrTVmQO6jDP+Pg9ejwbxGo7Eq3N6GOI3UwEowSXsIQR6qU5w38VPp+hUyiJuPUOsNBFLejuMEDNIU1QWRIEUF7Nq7RJkxu+dcbEgi52LgaRQwRJVJGgTmdJh80BQnKxbRHf5uiiFeBySvBXrr8XCbRorV7g/EgCppQnHIZUCasiSCnlw0aMimdLuYMYttIuRDysEEgkYqDdjvdrFel01lMKcLgQmp3o0aW3yqy3pSacquyiFDlX3KabBPbTXkdC5Lo1qgPGbxZe3CNxLgymmKoDJbQGokgiVkqYdflnWFVEOH1eFmmncoeYnTQyG/wJ421DGVhKKcKaU68rMLWecjj9kSR2uVRuZ3ZhNdjoILB9qxMIhFrt8dciTCqSaIHJJGJJlIeuz3ocVNx5Ax62pVI5fK2o4zL9SZ+GOiNg4hQyOTVmlLhLKJqMKAd7KQTi9pT+6IycB+A0GmQyU5EvAl3XJM4cSiROKHwohOvpoeKuzKvPOl3Aq9KY9d4oxA0a8MgiWpXxEDZkeJd2Rd5f0CpiRrgAay9HVs0wiPnIAr1TufED/Ai2DUSFanUdhvhHuBVWCcRojn3bzGieyNYJ1GJF58fDCPuDZtJVB2QuBswUQoRGrw/zgGJe4bKEjPkY3hh1oE67xWsF2myXoYCT8KmZHeSgPgmEzsgcTfQZbz5GokH2DPUVDgasastrz7zANsiH4kw0dQ78jNC+xUs5UTE9ht8HuAAB9gJ/j8lAwPkivBuZ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07" y="2743200"/>
            <a:ext cx="4831387" cy="23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39070"/>
            <a:ext cx="8229600" cy="1813730"/>
          </a:xfrm>
        </p:spPr>
        <p:txBody>
          <a:bodyPr/>
          <a:lstStyle/>
          <a:p>
            <a:r>
              <a:rPr lang="lv-LV" dirty="0"/>
              <a:t>Alfa daļiņas viegli jonizē vielas un zaudē savu </a:t>
            </a:r>
            <a:r>
              <a:rPr lang="lv-LV" dirty="0" smtClean="0"/>
              <a:t>enerģiju.</a:t>
            </a:r>
          </a:p>
          <a:p>
            <a:r>
              <a:rPr lang="lv-LV" dirty="0" smtClean="0"/>
              <a:t> </a:t>
            </a:r>
            <a:r>
              <a:rPr lang="lv-LV" dirty="0"/>
              <a:t>Alfa </a:t>
            </a:r>
            <a:r>
              <a:rPr lang="lv-LV" dirty="0" smtClean="0"/>
              <a:t>daļiņu radiācijai ir īsu distanču iedarbība. Pārsvarā  gadījumu tā nevar iziet cauri papīra loksnei vai cauri cilvēka ādai.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94" y="153166"/>
            <a:ext cx="8229600" cy="838200"/>
          </a:xfrm>
        </p:spPr>
        <p:txBody>
          <a:bodyPr/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297477" y="892739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Alfa daļiņu radiācija</a:t>
            </a:r>
            <a:endParaRPr lang="lv-LV" sz="3600" dirty="0"/>
          </a:p>
        </p:txBody>
      </p:sp>
      <p:sp>
        <p:nvSpPr>
          <p:cNvPr id="2" name="AutoShape 2" descr="data:image/jpeg;base64,/9j/4AAQSkZJRgABAQAAAQABAAD/2wCEAAkGBxASEhMUEBQVFhQWGBcYGBcVFxwZHhcbGh8dGBwXGRceKCggGCYmHBcWJDEhJykrLjouHh8zODMsNygtLisBCgoKDg0OGxAQGi0lHyQ4MjcsLCwxNCwvLCwsMjAsLCwsLSw0LCwsLDQsLSwsLCwsNDQsLCwsLCwsLCwsLCwsLP/AABEIAHgA3QMBEQACEQEDEQH/xAAbAAACAwEBAQAAAAAAAAAAAAAABQMEBgIBB//EAEoQAAECAwQECQUOBAYDAAAAAAECAwAEEQUSITEGE0HRFiIyM1FTYZGTFBVUcXMjNFJydIGSobGys7TBwhdCYtIHJDVDgvElouH/xAAaAQEAAwEBAQAAAAAAAAAAAAAAAQIEAwUG/8QANxEAAQIDBAYJBAIDAQEAAAAAAQACAwQREiExURMUQVJhoQUVIjNxgZHB0TKx4fAjQyRT8XJC/9oADAMBAAIRAxEAPwD60A866+EvKbS2pKQEpQc0JWSSpJOajBFL5vf9Kd+g1/ZBEeb3/SnfoNf2QRHm9/0p36DX9kER5vf9Kd+g1/ZBEeb3/SnfoNf2QRKdIZ9UmlCnZiYUFqui42wcaVxqkdEaJeXdHJDSLs1mmppku0OcD5JHw3b66b8KX3Rq6ri5jn8LB11AyPL5Rw3b66b8KX3Q6ri5jn8J11AyPL5Rw3b66b8KX3Q6ri5jn8J11AyPL5Rw3b66b8KX3Q6ri5jn8J11AyPL5XnDhvrpvwpfdDquLmOfwp66gbp5fK94bt9dN+FL7odVxcxz+FHXUDI8vlHDdvrpvwpfdDquLmOfwnXUDI8vlHDdvrpvwpfdDquLmOfwnXUDI8vlecOG+um/Cl90Oq4uY5/CnrqBunl8r3hu31034Uvuh1XFzHP4UddQN08vlHDdvrpvwpfdDquLmOfwnXUDdPL5Rw3b66b8KX3Q6ri5jn8KeuoG6eXyjhu31034Uvuh1XFzHP4UddQMjy+UcN2+um/Cl90Oq4uY5/CddQN08vlHDdvrpvwpfdDquLmOfwnXUDdPL5Rw3b66b8KX3Q6ri5jn8J11AyPL5Rw3b66b8KX3Q6ri5jn8J11AyPL5Rw3b66b8KX3Q6ri5jn8J11A3Ty+UcN2+um/Cl90Oq4uY5/CddQMjy+U80etBU4lampiYSEEJN9tgZiuFEmMsxLOgEBxF+S3ys0yYaXNB8020fmVuMkuG8pLsw3WgFQ2842kkDCt1ArTbGdaUWbz037RH4TcETKCIgiIIiCIgiw/+KvMse0P3THqdFd47w914/TXcjxXzaPbXzKIIiCIgieWFPMtNOKcF5WsbISEoUVpAVeSb44qTgCRjGSYhve8BuFDnd6bV6klHhQoLi/GouuqfXYmjcnIFAUNSaXAuqlgBKimpAqSVUvgeoYDCM5fHBpfw/csFsbClS212eN/7fiqc6iz0tKLVFK1ZCAompJKBVYB5QvOHYMMsMerDMF9HXCt/PDhgs8Rso2GSyhNLvzx/dizcbl461ks/J3EB5Td0IKaISCo+5KSSOKFNqvUzUoE4ikea5sa0S0GtffxNR5DzXvMiS9hoeRSnseAIPjW9RWv5FqKN6su6vlIvYKStNAkZUKVOZ1OAxwi0HT6S+tK/cH8LnNatoqNItU+xHtVI7JeSh5tSwCgKF6oqLp4pwPYTGyM0uhkDFebKPayM0uw2rSOzMgpN1CWr1SkXwUpIaVcSpSk8bjNqUrtUkVjAGRwamvljffhwPJexpZRwsinnhddefDmuEos4K4mqIBGrK1L42V8vDZTj3KYZViazBF9eNKeVOVVUCTBFmnC/1rzos5aq0qedLdLpWspoKClTSg2YRugghjQ7Gi8iZLTGcW4VWhLkopQvLZ1NBqm7nGSQ3/uqF00v5gqNTQ1AjFSKBcDa2mvHZjs9F65dLvIqW2dgyu2+fqh3zbyEhF0149VXk1DpJGNMChkDD+bbAaz9RrXL0+T6Kv8Ah3tupntvr9qCnivVps0K4twgkJJJVgmjhvAV5XFaBr05CsBrBF9f2nLFKSbXXUpd73+OCQWwpBfeLd24VqKbmV0mop0YbI2QARDaHY0XlzZaYzi2lK7FTjqs6+kf4Vc0/wC0H3RHidK/W3wX0vQvdO8VotF+ZX8onPzLseWvaKls3npv2iPwm4KEygiIIiCIgiIIlFsyLTzjKHkBafdDQ9IAofrMd4UR0NjnNNDcs0aG2I9rXiovUfBWQ9Hb7jEa7H3imoy+4EcFZD0dvuMNdj7xTUZfcCOCsh6O33GGux94pqMvuBHBWQ9Hb7jDXY+8U1GX3AjgrIejt9xhrsfeKajL7gVNWjclr0o1Dd3Vk0ptrSJ1yPjbKnUpen0BXOCsh6O33GI12PvFRqMvuBHBWQ9Hb7jDXY+8U1GX3AjgrIejt9xhrsfeKajL7gRwVkPR2+4w12PvFNRl9wI4KyHo7fcYa7H3imoy+4Ek0gsKUbUgIZQK02f1D9IzTE/MgijytUv0fKkGsMFL7HsqXXONtraQUFh5RTTNSXG0g/MFHviIHSEyXULyusbo2UEEuEJtaj7Fas6KyHo7fcY1a7H3ysGoy+4Ek8xS1a6lulMrpz6a1+qkTrcffKtqUt/rCFWHKqTxWmxUYKu1+fPGGtx98pqUv/rHohyw5a6brLV6mFQaV6Ya3H3ympS3+sL3R6wZVxyaDjKDcdCUimCRcSaD5yYa5HH/ANlQZGX3AnXBWQ9Hb7jEa7H3io1GX3ApLHkWmXXkMoCE0bNB0m8K/UImJEdEY1zjU3pBhthvc1goLvdGi/Mr+UTn5l2OC1FS2bz037RH4TcFCZQREEXilAAkmgGJJ2QRY9GmCytkFAo5fN3kqKVXNQoXyKAhZqcqg0yx16uKHh+arhpbx+5UV2X0qCgoltWJOroUi8AEkggnAi/6qYgxR0Cm1WbFrsSzTvSZcs1KTLASdYTS+MkrRe2HPARljvdChOpmF6XRcmybmwx9aUJu8lQ0i05mWJaRdQlq9MNrWu8DQEXKXcf6jGOLHc1rSNq9iT6Igxo8aG4mjCAOePorlt6XTDM7KS6A3ceEuVEg190WUKpj0DCJfGc17WjbRcZboyFFlYsZ1attU8hUIY0vmDa3kVG9VfUmtDeoGyvOvSOiJEZ2msbEd0ZCHR+s1Nqg8MaLnR/TCYffnG1hsBhLpTQGpuKIFcegRDIznOcDsqpm+i4UKDCe2tX0r5hYR7TmcVMJmUqShYbS2UpBurAKlUUknE1WYyGZfatL329Dy7YJgkEitanEXAXHyX1OwJ959bbj7KmFlpVUE1qLwoobQD0EAj649OG4ubUii+LnIMODFLIb7Qz9svRaKJWZEERBFVctFoOBoqF87M6YVx6IoYjQ6zW9XENxbapcrUXVFnNJOdR2IJ+etN8ZY/1Ba5f6SlVgj/yKOyXf+tbR3xWX+ui7R+4PiPsVtzGwLzVnEoArQZmp7SYurLkNggpKQE5UwoRnWmzGChdKrhjQbR04ZA7Mcfmgi70V52d9uPuJiChWhiqKlLe+Hvit/ujR/U3z9lnb3rvAe6r6L8yv5ROfmXY5ruVLZvPTftEfhNwUJlBEQReKSCKHEHMGCKvN2ey7TWNoVSmYByNQPVUZZRZr3NwKq5odiFIuVbIoUJIOwpBGw5esDuERaOamgVGel0KeYSpKSkBygIBAoBkIvSsN1eCpacyK2yaXHDyVpck0QAptBCRQApBAHQBsjNQZLSIsQEkON/FerlGyQooQVClCUgkUxFDsocoUCCI8CgJp4oEq3ev3EX/hXRXozzyhQVqmkfZs1NMq3IRKNJJKUIBNakJArXOvTCgQxHkUJPqqibClQ8HgyjWBISDdHFAJOAyBqTjnlEWG1rS9dTORzD0RebOK6X76T7I/ejpsWdX4qiIIqdpTZbACeUcuztirnUXaBCtm/ALIPG5MIVnxkKPaa1JjC7sxAfBbnN7JC3cegvKWd0o5SfiEfXT9YyzGIWyWwKVWCr/PtfJXvqW0IrL/AF14LtH7g+I+xW2MbAvNWbXQcahJAOWOGdANuQi6suiKgYkZHDDtpBQvFYnEZYg9Byw7YIu9Fednfbj7iYgoVoYqipS3vh74rf7o0f1N8/ZZ2967wHuq+i/Mr+UTn5l2Oa7lS2bz037RH4TcFCZQREERBFRmbVabcDSyQohByNBfUUJqchVQIEXENxFoKhe0GhXSrVlwQC63iCa3hSiSEnHLAkCGjdkptDNVLXnW2lsOLPE44qBWtQCMvUY4xpmHBhkPNK02LpClYkeIDDGANeS6mLel0JbWoqo4CU8UnAUzGzMRlfNwmNa5xuOFy1Mkoz3OaBe3G9E5bsu1cvlXHTfTRJOH6RMSbhQ6WjjfgkKSjRK2RgaG/au562WWbmsJF8Xk0SThh0ZZiJiTMOHS0ccFEKUixa2RhjevLQtphhYQ4SFEBWCScCSMx6jCLMwoTrLzf4JBk4sZtpgu8V5OW4w0vVrKgri5JJ5WWMREmoUN1hxv8M1MKTixGW2i7xyVaYtNpM4lKia3Q3keUsgpx+cYxZ01Da/Rk3+GahkpFdD0gF15xyx+ytee2Nbqam/eu0umlaVzyiutQtJo63+CnU4uj0tLscV0m2GS9qATrKkUumlQL2eWUSJmGYmir2v0qplIohaWnZ8eNEkt62W9aEgE3byV4UoQdleVtjNHnGMfZxpjw+V6EpJv0ZcdtCP3YlNorCuMk1FMx2bD0RSI4O7TTUI5pa6jgt5LLvISelIP1R6QNQCvIcKEhINJ8XGx2V+YGu6M0xiFqlvpKVaP/wCoNfJpj8VqKy/1eq7R+4PiPsVtzGwLzVnEFWNaZ8WmdO3tzi6sgmmZrUimGVcKd+2CIWuhAoTU0qNnaYIu9Fednfbj7iYgqCtDFUVKW98PfFb/AHRo/qb5+yzt713gPdV9F+ZX8onPzLsc13Kls3npv2iPwm4KEygiIIiCJVPWE068l5RVeSEjCmSVFYoaXk4k1ukVGBjq2KWtsqhYC60oGNF2UJCUKcSB0KzwQkAnPBLaBEmO4mp/f2qgQwMFFbFkhaZaXSq6Eg0URewQkJAph05xhnJXWWVtUocq414hbJSd1aJSzWozphTgV5PaNlxthGtpqklNblb1aY0rhl2xjiyOkYxtqlkUwxw48FshdIaN732fqNccOSLU0bLwaGtu6tu5yK17cxTLKJmJHShvapQUw/KS/SAhFxs1qa4/hS2xYBf1Xul3VpKeRWuWOYplF5iU0pabVKcPyqS09obXZrU1x/C8tvR4zDgXrLlEBNLl7IqNa1HworMyemiB9ql2VdpOYzUyk/oIdizW+uNMuHBc2po6XntbrbuCBduV5JrnUZ+qIjyWli6S1TDZl5qZef0ULR2a431z8lDOWRfnQu/TkO0u15BSLta7budIvEkrcbTWtouplxr7KIc/YgaGzsIrXOuynHNczli3ZgPa3FSyoJu5YZXq/pFDJ/z6W1trSnvVdYU5agaKzgKVrxyovLOs3/Nh0uVIvKpdzqm5yq9tcoNlf8jS2vKnCmNVMaY/xtHZ4Y8a4UVO2rFOuUQsUWSs8Wl2pOAx431RxjyJdELrWPDDneu8rODRAWcLvH4VaYk0ISAkZ5k5mLGAyGKNHmucWK55vWxshVWGj/Qn7I9CH9DfBeTF+s+KUaSD3RJ/oP21jhHxC0S/0lKbAH/kWz0yzp/92axWX+vyXaP3B8R9ituY2Beas7dGBpiMj0eqLqy8cKgOKKmo20w2nugi6MFC90V52d9uPuJiChWhiqKlLe+Hvit/ujR/U3z9lnb3rvAe6r6L8yv5ROfmXY5ruVLZvPTftEfhNwUJlBEQREERBEQRUJrn2fU59iY6Du3eS4u71vn7K7GdaEQREERBEQRUF++k+yP3otsRcW4nipPb9v8A1HKJgtUqe0QqlkH3UeoxVmK7TPdotdXunqA/U/rB+KSw/jSqbEZ4i6OxWnsge4NfET9kaof0DwXnRPrKT6UnjJ7U071UjhMYhaJbApVo/wD6g12S0wO5xoRWX+ryK7R+4PiPsVtyc42rzVmzS8McaEgV2ZE025iLKy9XeqmgFK8ap2dnzwRDoFMRWmNKVxGIp2wRSaLKq5O9jw+4kxBUFaCKoqUt74e+K3+6NH9TfP2Wdveu8B7qvovzK/lE5+Zdjmu5UTjK1i0UN8tXFTjTEsIAx2YxeGQHAlUeKtIVDzTOt3y0vG622njYlDetCM8AeOgqONcc9vbSQziP00VLLtn7ipTZ87rXF1z1YBChiEqeKtWP5KpcQMdtfXEW2WQP3Ypoa1QmSnVONFzkJUhRBWDS7ShqAKmhXXijHpzgXMANEo7aumLLm0vlaFNoQpRICklzVovVUhPGTQu4KvY3SKUUMhiMLaH9/wCKA01r+/pVZbdpti9UqutpwvBWscojimg4tVawE0oAQcchasI/vj+FHbCZWjLvVl0NuhLoSr3RSL9aBNSUVGfrisNzA1xcKi66tPlUihxe0NNDfxyUplJy80RMookJ1g1HOEGqiDe9zqnDbTOOduDQ9g8L8OV662YlR2rtt35QJSc91/zKOMDq/cObNcCeNx8MNkLcG7sHjfjyuSxEv7Xhd+V6/KThQ2ETKErTW+osVC+iibwubdpg18Gpqw02X4cr0LIl1HeN35XSZWa1i1GYSWyFXEanFJPJJXe41OigrEW4VkCzftNfaiWYlT2rtlyiElO6q75UjWXq6zycUu0pduX+mprXspFtJAtVsGmVfeiixFp9V/h+VEph/wAsbOuTdDXGTquVQkGiq8WpIORyptituFYIs3519qK1mJWtq7KnuuZ+WmQysOPpUorFxQau3B0FN43/AF4RWI+FUGxdtFcfOly7S7ItSA6/YaYeVb0slWpi82EvpSqpClFkEGuQu3hTozirIkC2TYNDh2sOV/stEWFHMMC2KjHs487ualn0ul9xWtFw1CU6vIgAA3q44gnKKuiQqUsGu01x8qXKYMKML7YpS4WcK8a3qg7LzFyheTerytVhSnJu3unGtYpEiS9uuiNKYWtudaeVFBhTFmmkFc7OzKlea0knKzFWVJfTqQhIU3qqlWBqQ5e4uJGzZ2x3a+Fo6Bl+w1w5XrG9sS3W143fm5I7blpkLCXH0qJF5KgzduAKyIvG968Mo4TESBbZ/GaCtRaxyvpdffxwXeXZGsOo8AnDs4Z7b7ruaoWO26Z5pKXEhwNOlS7lQpGsbJSEV4tajjVNKZYxEvEgW3fxnh2sBlhffeukeHH0A/kGIr2cTfQ43UF1NuKYzlj2gqfLrbwSi6OPdoLt5RDRRX3QgHlGmeyPWZHlxL2HNvy967F4cSBMGZttdQU+bqK7fxA6a7Oj7I89eouUpKQcSrM7K440H6QRdFQGeHr7dkEXWivOzvtx9xMQUK0MVRUpb3w98Vv90aP6m+fss7e9d4D3VfRfmV/KJz8y7HNdypbN56b9oj8JuChMoIiCIgiIIiCKhNc+z6nPsTHQd27yXF3et8/ZXYzrQiCIgiIIiCKgv30n2R+9FtiKO23cEp6TXuw/WOUQ3UWqVbeXJRHJbV4IKELGEUeubzen9jqJZRXYCO4kD6hGiGasCwRRR5SnSUcdJ/oP2xwmMQtEv9JSywlf59rDOWdNf+bQisAduvBdY4/hPiPsVtDGwLzlnAvG7jlWtMPVXpi6sgKoKroKVJOynTU9kFC9VTCtMcq7duH2wRdaK87O+3H3ExBQrQxVFSlvfD3xW/3Ro/qb5+yzt713gPdV9F+ZX8onPzLsc13Kls3npv2iPwm4KEygiIIswvSBaVqvKbwKwWaEFNFBKVKcqSmoNalFKKFDhjo0QI91ytmq6ltKVLLdGRdWBjrBhi0FYXcaF5NMcaHLCowAK34fn4UCKTS7H8fK4Rpaq6CplKSRVNXcDghRqbuHFdTjTMEdBMmXGw8vH4TS5hdW5byWUSsyW1qSpJJSmlUpWkG8dmGA+eKWTZc3wXCZjiEWxCCccPumMrpBKON6xLyAmlTeUEkdhScRGcsK7smoLm2g4USB7TVxalmTlVvtN8typT67oodmPT2RewBiVjd0g5xOhYXAbfhaGwrZZm2g40exSTmk9B3xRzSCtkvMMjstN/4qGkOlCZdaWWUF6YVk2k5dqiK06adHQMYlrK3lcpmcEIhjRacdiXtaXvsrSm0JYspXk4k1APQRj9teyLFgOC4tnnscBHZZB27E6mpttDodUoBsMlRVXClRjXbFKbF6Dnta20TcslM6RTcyS6xLjVDBN44qAJqRl9Vfng+GwHtG9Zpefm3sLoEIFtdpvPgrFkWwh+ooUODlIOY9XTHKJCLPBelI9JQ5oEUsuGLTivbYtZEuMeMtXJQMzsqegREOGXqZ/pCHKNvvccG7Slzk9PtJDrqEKb/mQnlJHT2fX2xcshONkG9eZEmukIIEaK0Fu0DEBa6yrekxLpXrkAAYhRAUCcSLueZiWwy0AFdjOQXgxA4UWUtK3JmcUVy6EoZTVKVLzXjQnv2DLpisZsJtNJXyWeXmZyYqZYANG121caP2mWp1szd1sBlxoK/lUVKQQa5DkEd0RDhM+uGajLJdusorP8ebbZcSCHDA0r8rZaSaQtSjV40UtXNoB5RO3DIdv6x2a0lVmZpkBtTeTgM1kFi1Eo1xWg0F4sXch0Upn2VrF+xhzWR2vtbpSR/5p+3qJ3S9oBC20lRWfdWyTxcAOKrL6seyJEMqkTpmEGtc0VzGXmn1nT7EykLbxu7CKFBOz/qKEEG9elAmIcdtqGfwr2ivOzvtx9xMVK7FaGKoqUt74e+K3+6NH9TfP2Wdveu8B7qvovzK/lE5+Zdjmu5Utm89N+0R+E3BQmUERBEQREERBEvnAC+yDkUu/YmOg7t3kuL+9b5+yWP6FWetd4tUOdEqKR3DARyEQri7o6Xc60Wp5KyyG0hDaQlKckpFAIqTVbGsa0WWigWctLQtpbpdYdcl1q5WqNAa54ChFew07IuIl1CsMXo9rnl7HFpONFf0f0aYlKlFVOK5Ti8VHafVj/8AYhzyV2l5SHAvF5OJOKY2hItvtqbdSFIVmD9RB2EdMVBIwXaJDbEbZcKhY7gOzrktF54s0Kw3XAcbKuzM5CvbHTSHGiwdVswL3Wd2t37+1T61JZKA2EABKU3ABkAMh3RmiY1XvSdA0sGxZ607EaeIUaoWP50YHDKvT684lkVzRTYuM30XBmXB5q1w2i4rmzrCaaVfJU458JZqR6t8HRS4UwCiV6LgwH6Qkudm68pwnIxxK2xDeFMdDZBSgssiuFQCQk/8QaRsERwFF4Luj5dz7Vn98FDpI0lJaSkAJAAAAoAArID5oxTOIXryoAaQEjkpBqYm0NPJvIMvMGmVCHGwCCMiKnviJYkPqOP3Vp2CyNLFrxW8fYrRWXodJS69YhBKhyStVbvaBlXtjcXk3LxoMhBhOtNF6hccu8ZRwwFKbSc6wW5U7Tsph2inEXrlTRIAKz0KIxV6qxIJGCzxpWFGILxh+3q4m6kISlNE5AJTQJwriNkQu4AAoMFLorzs77cfcTEFCtDFUVKW98PfFb/dGj+pvn7LO3vXeA91X0X5lfyic/MuxzXcqWzeem/aI/CbgoTKCIgiVMaQS660KhRTiDeSRRTZSkjtrfTdpnXCOphOH7mqB4VhdrMCnHBvE0pjlSpw2C8McsYrYdkrWguBbctSodTTDb04jDacRh2jpENG/JRaGahtCcaS7LrW4hKCHKKUoAGoSRQnA4RYD+Nw8FWw58VtkVuOHkpfPcp6Qx4qN8cLJWrQxN0+iPPcp6Qx4qN8LJTQxN0+iPPcp6Qx4qN8LJTQxN0+iPPcp6Qx4qN8LJTQxN0+iPPcp6Qx4qN8LJTQxN0+ipKteV8oSrXs01ZFdajO9lnE0NE0MTdPoVPOWpJrSU+UMdh1qMD3xUsJFFeGyKx1bJ9EiM+wP95nxUb44WXZL0Q1x2H0R5wY65rxEb4iy7JTYdkfRWZefl6pBfZzFfdUb4Bjq4LLEZENTZPonXnuU9IY8VG+NNkrJoYm6fRIbftOXU6gpeZICTk4nOvr6KxljscXCgWuXhRA09k+iV2JPsJn0KLrYSGHxeK00qpbSgK1zzw7DEQGODrwfRdY8N5gEWTiNnArZG25T0hjxUb412SvP0MTdPokQtJmvPM0p1qa178qRahTQxN0+hXjtos04r7ANRm4nLbthQqdDE3T6Fe+cmK01zVKZ61HdnChUaGJun0KpyOkctK+WurWlQ16KBCklRCghJUkV4wFamnQYBhJpRdYUpFiuDQ0jxBC1tl2mzMNhxhaVoO0bOwjMHsMVc0tNCuMWE+E6y8UK5lvfD3xW/3R2/qb5+yyN713gPdV9F+ZX8onPzLsc13Kls3npv2iPwm4KEygiIIlL+jksvFSTWhFan4etHroupHRUjbHURnj98lQw2lepsBgZXwKFIAUaAKu3qeu4msRpXJYCkTYrIcS5xrySSnjGgJACiB20FYaR1KJYFapbbuj8tMeTS7qSWkBV0BRBF1ISMRicDFmvIa5225dIMzEl47XQzQ0I8rlS/htZfVK8Re+KazEzXpdbTW9yCP4bWX1SvEXvhrMTNOtpre5BH8NrL6pXiL3w1mJmnW01vcgj+G1l9UrxF74azEzTraa3uQR/Day+qV4i98NZiZp1tNb3IKqr/D6zdcEapVCgq5xedadMTrETNOtpre5BWv4bWX1SvEXviNZiZp1tNb3IJdaGglnNqADSqUri4vpPbHN81FBuK1QekJh7al3IKtwMs/qT4i98U1uNvLrrsfe5D4VqU0Ds5agC0rGv+4vo9cWZNxSaErPE6SmWg9rkEw/htZfVK8Re+OusxM1w62mt7kEntnQiz2lC60ql0nFxedfXGeNORmm4rRB6SmXi93IKjZOiMi5NNtKbN1TLiyAtXKQtCa1r/UcIrAnI7nUcdmS6RekJhsMuDto2DitKf8ADay+qV4i98atYiZrH1tNb3IJTwKs7LUmtK845TvrFtO/NOtZve5BeJ0Js8J4zJqBjdccPdjWGniZp1rNb3IL3gVZ2HuKsRWusX3HHPGGnfmnWs3vcgqTegcu+mbQwm44h5CG1KUohKeIVVFeMbpV9WUSJh4N5XWD0vHa8GIajKg8ua2OimiEtICrdVulN1bqsCciQE5JFQMMfWY5RIpeVlm56JMntXDYE0lvfD3xW/3Rf+pvn7Ly2967wHuq+i/Mr+UTn5l2Oa7lcpfUy9MVadUFrSpJQkEUDaE9I2pMFCm87n0eY+gN8ER53Po8x9Ab4IjzufR5j6A3wRHnc+jzH0BvgiPO59HmPoDfBFXmpwLKSWJoFNaFKQM89vZFmvIBCq5gcQVH5QfgTvcN8Tb4BRY4lHlB+BO9w3wt8AljiUeUH4E73DfC3wCWOJR5QfgTvcN8LfAJY4lHlB+BO9w3wt8AljiVxrBevaudvUpWgyzpnC2MgpsXUqV35QfgTvcN8LfAKLHEqJy6o1U1OE9oG+IJacWhXbaaKBxXOrb6mc7hviOzuhWtxN8rtspTk1OD5hvgC0XhoVSHHFxUnlB+BO9w3xa3wCpY4lQvoQvltTh9YG+KODXYtC6NLm4OKiZlGULDiWJwLCVJCgBglRBIz2lIPzQaGNwaFLnvc2yXGit+UH4E73DfF7fALlY4lRUT1U53DfEWhkFahzRRPVTncN8LQyCUOaKJ6qc7hvhaGQShzXMuhCCsoanAVm8qlMTSlc+gCJtjIKC2u0qfyg/Ane4b4W+AUWOJUktOBBUQxNEqpUqSDlkM+0xDnkiilrACSp9G2VpZN9JSVPTK6KzuuPOLTXoqlSTFVY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" y="3352800"/>
            <a:ext cx="1990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24200" y="3657600"/>
            <a:ext cx="5715000" cy="25020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Neskatoties uz to, ka alfa daļiņu caursišanas</a:t>
            </a:r>
            <a:r>
              <a:rPr lang="lv-LV" dirty="0">
                <a:solidFill>
                  <a:srgbClr val="FF0000"/>
                </a:solidFill>
              </a:rPr>
              <a:t>  </a:t>
            </a:r>
            <a:r>
              <a:rPr lang="lv-LV" dirty="0"/>
              <a:t>spēks ir vājš, to jonizējošais spēks ir liels.</a:t>
            </a:r>
          </a:p>
          <a:p>
            <a:r>
              <a:rPr lang="fi-FI" dirty="0" smtClean="0"/>
              <a:t>Tā ir bīstama, ja to ieelpo vai norij.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3049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4658971" cy="42178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1030069"/>
          </a:xfrm>
        </p:spPr>
        <p:txBody>
          <a:bodyPr>
            <a:normAutofit/>
          </a:bodyPr>
          <a:lstStyle/>
          <a:p>
            <a:r>
              <a:rPr lang="lv-LV" dirty="0" smtClean="0"/>
              <a:t>Beta daļiņas ir  liela ātruma elektroni </a:t>
            </a:r>
          </a:p>
          <a:p>
            <a:r>
              <a:rPr lang="lv-LV" dirty="0" smtClean="0"/>
              <a:t>Ir daudz mazākas par alfa daļiņām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066800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Beta daļiņu radiācija</a:t>
            </a:r>
            <a:endParaRPr lang="lv-LV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00400"/>
            <a:ext cx="3429000" cy="19848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Daudzas radioaktīvās vielas emitē beta daļiņas sabrukšanas laikā.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486400"/>
            <a:ext cx="457200" cy="5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2137282"/>
          </a:xfrm>
        </p:spPr>
        <p:txBody>
          <a:bodyPr>
            <a:normAutofit/>
          </a:bodyPr>
          <a:lstStyle/>
          <a:p>
            <a:r>
              <a:rPr lang="lv-LV" dirty="0" smtClean="0"/>
              <a:t>Beta  daļiņām ir liels caursišanas spēks. </a:t>
            </a:r>
          </a:p>
          <a:p>
            <a:r>
              <a:rPr lang="lv-LV" dirty="0" smtClean="0"/>
              <a:t>Beta daļiņas gaisā </a:t>
            </a:r>
            <a:r>
              <a:rPr lang="lv-LV" dirty="0"/>
              <a:t>pārvietojas dažu decimetru </a:t>
            </a:r>
            <a:r>
              <a:rPr lang="lv-LV" dirty="0" smtClean="0"/>
              <a:t>attālumā. To var apturēt, piemēram, dažu milimetru bieza alumīnija loksne.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188648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Beta daļiņu radiācija</a:t>
            </a:r>
            <a:endParaRPr lang="lv-LV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43667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58" y="1824293"/>
            <a:ext cx="8229600" cy="4389120"/>
          </a:xfrm>
        </p:spPr>
        <p:txBody>
          <a:bodyPr>
            <a:normAutofit/>
          </a:bodyPr>
          <a:lstStyle/>
          <a:p>
            <a:r>
              <a:rPr lang="lv-LV" dirty="0" smtClean="0"/>
              <a:t>Gamma un rentgenstari ir līdzīgi, bet atšķīrās to izcelsme. </a:t>
            </a:r>
          </a:p>
          <a:p>
            <a:r>
              <a:rPr lang="lv-LV" dirty="0" smtClean="0"/>
              <a:t>Gamma stari tiek emitēti no nestabila atoma kodola sabrukšanas laikā.</a:t>
            </a:r>
          </a:p>
          <a:p>
            <a:r>
              <a:rPr lang="lv-LV" dirty="0" smtClean="0"/>
              <a:t>Rentgenstari tiek emitēti no elektronu mākoņa elektronu ierosmes rezultātā.</a:t>
            </a:r>
          </a:p>
          <a:p>
            <a:endParaRPr lang="lv-LV" dirty="0" smtClean="0"/>
          </a:p>
          <a:p>
            <a:endParaRPr lang="lv-LV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096000" cy="1143000"/>
          </a:xfrm>
        </p:spPr>
        <p:txBody>
          <a:bodyPr/>
          <a:lstStyle/>
          <a:p>
            <a:r>
              <a:rPr lang="lv-LV" sz="5400" dirty="0"/>
              <a:t>Gamma radiācija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3948" y="1143000"/>
            <a:ext cx="4897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Gamma un rentgenstari</a:t>
            </a:r>
            <a:endParaRPr lang="lv-LV" sz="3600" dirty="0"/>
          </a:p>
        </p:txBody>
      </p:sp>
      <p:pic>
        <p:nvPicPr>
          <p:cNvPr id="8194" name="Picture 2" descr="http://www.jlab.org/div_dept/train/rad_guide/text/pic201/gamm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64915"/>
            <a:ext cx="3293857" cy="29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4389120"/>
          </a:xfrm>
        </p:spPr>
        <p:txBody>
          <a:bodyPr>
            <a:normAutofit/>
          </a:bodyPr>
          <a:lstStyle/>
          <a:p>
            <a:r>
              <a:rPr lang="lv-LV" dirty="0" smtClean="0"/>
              <a:t>Gamma un rentgenstari ir augstas enerģijas elektromagnētiskie viļņi (fotoni). </a:t>
            </a:r>
          </a:p>
          <a:p>
            <a:r>
              <a:rPr lang="lv-LV" dirty="0" smtClean="0"/>
              <a:t>Līdzīgi redzamai gaismai, bet ar augstāku frekvenci un enerģiju.</a:t>
            </a:r>
          </a:p>
          <a:p>
            <a:r>
              <a:rPr lang="lv-LV" dirty="0" smtClean="0"/>
              <a:t>Tiem nav masas un elektriskā lādiņa. </a:t>
            </a:r>
          </a:p>
          <a:p>
            <a:endParaRPr lang="lv-LV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223527" y="1066800"/>
            <a:ext cx="4897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600" dirty="0" smtClean="0"/>
              <a:t>Gamma radiācija</a:t>
            </a:r>
          </a:p>
          <a:p>
            <a:pPr algn="ctr"/>
            <a:r>
              <a:rPr lang="lv-LV" sz="3600" dirty="0" smtClean="0"/>
              <a:t>Gamma un rentgenstari</a:t>
            </a:r>
          </a:p>
          <a:p>
            <a:pPr algn="ctr"/>
            <a:endParaRPr lang="lv-LV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7" y="4572000"/>
            <a:ext cx="3448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" y="3448050"/>
            <a:ext cx="4724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9"/>
            <a:ext cx="8229600" cy="1921161"/>
          </a:xfrm>
        </p:spPr>
        <p:txBody>
          <a:bodyPr>
            <a:normAutofit/>
          </a:bodyPr>
          <a:lstStyle/>
          <a:p>
            <a:r>
              <a:rPr lang="lv-LV" dirty="0" smtClean="0"/>
              <a:t>Gamma stariem ir visīsākais elektromagnētiskā viļņa garums, to ir grūti apturēt. </a:t>
            </a:r>
          </a:p>
          <a:p>
            <a:r>
              <a:rPr lang="lv-LV" dirty="0" smtClean="0"/>
              <a:t>Šī ir visbīstamākā radiācija</a:t>
            </a:r>
            <a:r>
              <a:rPr lang="lv-LV" dirty="0"/>
              <a:t>. Tā spēj iziet cauri ķermenim un nodarīt lielus bojājumus šūnām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146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762000"/>
            <a:ext cx="3537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Gamma radiācija</a:t>
            </a:r>
            <a:endParaRPr lang="lv-LV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3849544"/>
            <a:ext cx="3733800" cy="26069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Gamma starus var apturēt tikai biezs svina slānis vai vairāki metri dzelzsbetona. </a:t>
            </a:r>
          </a:p>
        </p:txBody>
      </p:sp>
    </p:spTree>
    <p:extLst>
      <p:ext uri="{BB962C8B-B14F-4D97-AF65-F5344CB8AC3E}">
        <p14:creationId xmlns:p14="http://schemas.microsoft.com/office/powerpoint/2010/main" val="31380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Q2dihfYh3re8foiqWxsGVQREnoD6p0fVLIRHbtNRrUzJfjI5dU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176337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1905000" cy="1143000"/>
          </a:xfrm>
        </p:spPr>
        <p:txBody>
          <a:bodyPr/>
          <a:lstStyle/>
          <a:p>
            <a:r>
              <a:rPr lang="lv-LV" dirty="0" smtClean="0"/>
              <a:t>Atoms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143000"/>
            <a:ext cx="5487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400" dirty="0" smtClean="0"/>
              <a:t> Visas molekulas sastāv no atomiem.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 Katram atomam ir kodols , kuram </a:t>
            </a:r>
          </a:p>
          <a:p>
            <a:r>
              <a:rPr lang="lv-LV" sz="2400" dirty="0" smtClean="0"/>
              <a:t>apkārt riņķo negatīvi uzlādēts elektronu</a:t>
            </a:r>
          </a:p>
          <a:p>
            <a:r>
              <a:rPr lang="lv-LV" sz="2400" dirty="0" smtClean="0"/>
              <a:t>mākonis. Atoma elektronus pie kodola</a:t>
            </a:r>
          </a:p>
          <a:p>
            <a:r>
              <a:rPr lang="lv-LV" sz="2400" dirty="0" smtClean="0"/>
              <a:t>piesaista elektromagnētiskais lauks.</a:t>
            </a:r>
          </a:p>
          <a:p>
            <a:pPr>
              <a:buFont typeface="Arial" pitchFamily="34" charset="0"/>
              <a:buChar char="•"/>
            </a:pP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3276600"/>
            <a:ext cx="4022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Atoma kodols sastāv no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 pozitīvi lādēta </a:t>
            </a:r>
            <a:r>
              <a:rPr lang="lv-LV" sz="2400" b="1" dirty="0" smtClean="0"/>
              <a:t>protona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 elektriski neitrāla </a:t>
            </a:r>
            <a:r>
              <a:rPr lang="lv-LV" sz="2400" b="1" dirty="0" smtClean="0"/>
              <a:t>neitrona</a:t>
            </a:r>
            <a:endParaRPr lang="lv-LV" sz="2400" b="1" dirty="0"/>
          </a:p>
        </p:txBody>
      </p:sp>
      <p:sp>
        <p:nvSpPr>
          <p:cNvPr id="1030" name="AutoShape 6" descr="data:image/jpeg;base64,/9j/4AAQSkZJRgABAQAAAQABAAD/2wCEAAkGBxAPDRANDxAPDwwODw8ODA0NDw8PDg4QFBIWFxYUFxQYHSggGBolGxQTITEiJSk3Li4yGB8zRDMvOigwLisBCgoKDg0OGBAQFzQlHBwsLC0sLC0sLjcxNzcrLSwvLCwsKywsMCwsLDc3LCwuLjcsLDc3Nyw3KzA3LC4sLCwtLP/AABEIAOEA4QMBIgACEQEDEQH/xAAcAAEAAgMBAQEAAAAAAAAAAAAAAwYCBQcBBAj/xABDEAACAgECAwQHAgoIBwAAAAAAAQIDBAUREiExBhNBUQcUImFxgZEyQhUjJDNDUmJjoaIWRVOCkpOxsjREcrPB0fH/xAAaAQEAAwEBAQAAAAAAAAAAAAAAAQIDBAUG/8QAJBEBAQACAQQCAQUAAAAAAAAAAAECEQMEBRIxIUFxIjJCUfH/2gAMAwEAAhEDEQA/AO4gAAAAAAAAAAAAAAAAAAAAAAAAAAAAAAAAAAAAAAAAAAAAAAAAAAAAAAAAAAAAAAAAAAAAAAAAAAAAAAAAAAAABWO0Or3159GJVkYeLXbi5ORO7MplcnKq2mChFK6vbdWt9X9ks5W9e0rJnn0ZlFOJkRqxcnGnVmX2U87baJqcXGmzfbuWui+0Bjj666r8mOTdXKijF0+cbKamlZbfK2L7uKcpPjlGCjHdvmlu9z7l2mxe6na5WR7u2OPOmVN0clXSipRr7nh43KUZRa2XNPc0uq9lsjJldZL1eqc4aZOqqNls6lbi2WTnXKSjFqtqaipLmuu3LZl2av4Kr66cTGzsfMjlQrWVkZNGTFUTpcbLZ1xnB8NtiTUXttF8+gGyy+1UK7sSr1fLfrjtSbx74yr7uLfOHDvu2vdy59DNdrsPe5Kdj9XtlRa1Re136sdfcxfD7djkuUY7tpp9GmR5mDmWzwspwxY5GNdc7qFkWypdVkJQbjb3Sbkk4vZwSfNb+J8T7MXqjeEqfWqdXydUxVKU+5mrLLdq7Go7xbrukt0nwvZ+1tzDZy7VYkaLL5znCFFtVF8LKboXVWWyjGClW48S3c47PbbZ7n2aVq9OV3iq41Oiarurursptrk4qS3hNJ7OMk0/Er2T2cyr1dkXPHryb8rS7HVVZZOirHwsmNu3eOCc5td49+FLnFdFufHkdsNPwdQzJ2ZVd1mT6sqsbDVmTkJ1VtSUowi1F7tbc/oBfAUN9vMu1J4mjZk4vpLNtowlt57Nyl/A9Wva5Lph6bUvK3Mvm184VlphlfoXsFElreur/ltJn7oZOUn/ADVhdstTrf4/RpTglzswc2m5/wCXNRZN48p9C9gpeH6TdOlJV5LyNPubaVeo0ToXL9vnD+Yt+PkQtgrK5wsrlzjOuSlFr3NciglAAAAAAAAAAAAAAAAAAAAAAAAPk1bUqsTGtyr5cFFFcrLJbbvZLwXi30SPrKj6V6JT0PL4Y8Xd+r3ziv7OnIrssfyjCT+RbGS2SinX+lbOnJypxcaqr9HDIlbZa15ycGlF+5b7eZssT0rSurVFWn3W6u99sauSeNw7fnXe9uGG/Lmt9/qcxnHj4ZRslGPX2O7amn8Yv+BaPRtW56pbZFbwpw512yXRTstqlCPx2rmz6Lru19PxcPlhuWa+d+9s8crasdvZ/N1DeWr5k5VS/q3BlKjEin92cl7VnzZvtL0fGxI8GNRVRHx7qEYt/GXV/M+9Iy2PKxxxx9LMdhsZ7HvCTsR7DYk4RwjY+bJxoWwddsIWVtbShZGM4te9PkVi3sVGmcrtLyLtMyG+JrHlx4tj2+/RLeLXwLdsebEWTL2K9hdvMjCnGjW6FTBtRr1TFUp4djfJd4vtVP48vgi/0XQshGyuUZ1zSlCcGpRkn0aa5NFdvojZB1zjGcJLhnCaUoyXk0+pUFhZWhzlk6ap5GluTnl6Q3xSrT5ysxm+aa5vg8efu258+HXzE7dVBrtA1vHz8aGXi2Kymfj0lCS6xlH7sl5GxMEgAAAAAAAAAAAAAAAAAAHMO0OoT1zLs06ibhouJNQ1LIre0s25c3jQkukFy4n4/wCu69JOt2whTpWHLh1HUnKuM1v+TY6/O3Pbpst0vf8AAk0TSqsPGrxaI8NVUeFecn1cn5tvd/M24uPyu76RWks9H2myk3GmypPrCjIvqr+UYy2RvtJ0qjEqVOPXGqpPdxju3KT6yk3zk/ez7EiRI67lfX9IeJGSR6kZqJS0YbHvCZqJkkV2IuEbEvCecI2ImjFom4TFomUQtGLRK0YtFpRS9Uot0jKnrGDFyxZtPWMCP2bIeORWvCyPV+f1Olabn1ZNFeTRNWUXQU65x6SizSyj4dV0afiVXsvd+B9V/BkuWl6nKVunPnw42V9/H90ZdUvPl5nPzcev1RMdNABgkAAAAAAAAAAAAADGyainJvaKTcm+iS6syKh6VNQnTpNlNT2yM+yrT8fwfFe9pfSCm/kBXuyDedlZeu2L/ipyx9O4uteFVLhW265cck5MtyR8mmYMMfHqxq1tXRXCqHwjFLf48j7Yo78cfHHSr1IzSPEiSKItHqRmkIokSM7UsVEy4TJIy4SuxHwhxJeE8cSNiBxMWidowaLSiBowaJmiOSLyoQyRou2OivNwbKYPhyYbX4die0q8ivnBp+HPlv7ywNEbRf3NCTsRry1HTaMzbhtnHgyIbbOu+D4bI7eHtJ/Jo3pz7sPL1TWdS07dKnJjXquLDbo5vu7/AOZQZ0E4bNXSwACAAAAAAAAAAAAoXbhu7WdIxfuU+t59qfnCCrr/AJrH9C+lA1FOXaeTf2adHrjFe+3Kk3/2i/HN5Qb1GcTCJLE7aqziSRRhFEsTKpZRRJFGKRLFGdoJGt1btHhYclDKyqKbJLeNc5rvGvPgXPb5Gv7f67PBwHKnZZeRZHGxXJbqE5pt2bePDGMpbeOxySmhRcpbuds3xW3TfFbbJ9ZSk+bZyc/UTj+Pt63be1Z9ZvLesZ9uz6b2q0/Js7mjMx7Ln0q41GyXwjLZv5G4aPz3FQyKoylHeL5x4vtRafJpro+XVHUvRjr1uTRdiZE3Zk4UoJXSe87sexN1yl+0nGUW/Hh38SOHqPO6s1U9w7Vl0uE5McvLG/a4NEbRO0RyR1yvIQSRHJE0kRSNJRDIjkTSIpGkQrGrt0a3o+UntGyzJwLvOSur4q18pVv6nRjnPbmLVeDavtU6tp80/Le7gf8ACZ0Y5uafqWgADIAAAAAAAAAAAKHlz27S5EPGWlYkl8I5Fyf+5F8KD2kSq7SYVj5et6dl4y98qrK7dvpuX4/3Qb2JJEjiSROyqpYkkSKJLEzqUsSWJFElTMqKL6XoP1XDt2/F1Z0e8l+r3lNlcX/ilFfM5zk47nttZZXtvv3fBz+O6Z2ieZp+p02YXfU5ELqnx1QmuKVe+3HHx5Pb2l0exzvUuwWpY0+GiEdQx99q5xtqoyYx/eRscYN+9S5+SPP6nhyysyxfR9l7hw8PHlw811Ldy/5+FN0XFkqq5u21pcX4t8HB1kv1d/4nRvRFBvL1CxL8XGrEocv3ids3H5RnD6mnw+xOq3z7uVEMKHLivybqbpJPxjXTKXE/i0jqXZvQqdPxY4tO7SbnZZPZ2XWS5ysk/Nv6cl0RHBxZefnknunXcF6edPw3y9bvz9flsWRyJJEcjvj5tFIikSyIpGsEUiORJIjkaxCs9uZ7Y+OvGepabFfH1qD/APB0Q5x2sXeZuj4nLe3U4XuPi4Y1crJfT2To5zc37kwABkkAAAAAAAAAAAovpWi6acLU1/V2fVO5+WPanVZ/uj9C9Hwa9pkMzDvw7PsZFU6pPy4lyfxT2fyJl0NZF79Oa8H5kkSr9gdQnbgqi/lmYE54OXHdtqyl8KfPziovf4lnizu3ubVTRZJFkMSSLKUTpmbfsv4P/QiizNMysS5xh4+T+AaNQ7yqpafouXZgujjlfKc8RqM5zkko7KO/Ct93s9+Rts3MdN7ozNSyMWlYVd2LkOdNc8rJsnb3uzcdpygo1cNKXSfR8tromZ7mfilzWrNyq7snKnKyGrW6Dg5FWI3JqeQo5HfKGO/t8DcZcC6OXvJdQ1qca8hYGoW5eOsKNl2Xx1WvFyvWKow2mo7Kc4ytbrfJcC5LfZ9F3PGPEV/R5216lmYcr7b6YY+Hk1u9xlOE7ZXwmlJJey+5i9vBt7cuRvZMNmEmXkQ8kyKRlJkcmaSDCRHIzbPk1DMhRTZfa+GqmErLJeUYrdmkQ0emR9a7TbrZ1aVgvd9eHIypcl/lwOhlK9FWBNYNmoXrbK1W6WbYn1hVLlTD4KCT/vF1OPK7tqwACoAAAAAAAAAAAAAObdrqvwXq1erLlp+o8GJqe32ab1ypvfkn9lv/ANloiza6xplWZjW4l8FOi+Drsi/J+Kfg09mn4NI552azLcHJehZ0nK6tOWmZU+mbirot/wC0guTXXl83vw5/xqKuSZJFkCZImb2ITRZIpECZmpFLEpkzJSIVIy4imhJxByI+I84hoZtmDZi5GLZMgNmEmGzBs0kQ8kym9pYvU8+nQqt+59jL1iyO+0MeMk407rpKb2+WzNp2s7QLCqiq4O7OyZdzgYsOc7rX0+EV1bNt2E7MvT8aUrpK3Ucuff6hkdXO1/dT/Ujvsl8fMz5c9TUTFkhBRSiklFJKKXJJLojIA5kgAAAAAAAAAAAAAAABou13ZmnUsbubG67q5d7iZNfK3GuX2Zxf03Xib0Ac10bX7qMhaXqqVOoJfk+QuWPqEFyU65dFPpvH/wCFrTPr7Rdn8bUcd42VWrK3zhLpZVLwnCXWMiiXR1LRfZvjZqukx2UMqqPFn40f3sP0kUtvaXk/gdGHL9ZI0uSZmmanRdcxs2vvcW6F0OXFwP2ob+EovnF/FGyUjb2hKpHvERcR7uRoS7nnER7jiGhnxGLZi5EOVlQqhK22cK6oLedlklCEV5uT5InQmbND2m7S1YUYQ4ZX5t74MTCp9q++b93hHzkzVvtLk6jN4+iU97FPht1TJjKGFTz2fB42y5dFy6dSz9kuxdOBKWTZOeXqdq/KM+/nZLfrGC/Rw/ZRlnyyfETp8nYzspbXdLVNRcbdWujwxjHnVg1P9FV79usvHn727mAcyQAAAAAAAAAAAAAAAAAAAAAAAFU170f4OXZ6zGM8PO6rMwZdxc3+1tyn0XVGnlo+vYf5u3E1Whb8r1LDy/cuKO8H8WdDBMys9DnH9KsirZZmk6ljy+9KmqOZUn/11Pn9DF+kLTYvay+dL8VkY+RU1/igdJBpObJGnNpekTSukctWP9Wqq6yX0UTL+mcbOWNgaplN9HXhWV1v+/Zwo6OBebI053Ba9lbKvFxNNrb2dmZd61eo+arrXDv7mz6sL0a0znG/VMi7Vb484xyNq8SD/Zx48vHxbL0Clzt91LCmmMIqEIxhCK2jCCUYxXkkuhmAV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032" name="AutoShape 8" descr="data:image/jpeg;base64,/9j/4AAQSkZJRgABAQAAAQABAAD/2wCEAAkGBxAPDRANDxAPDwwODw8ODA0NDw8PDg4QFBIWFxYUFxQYHSggGBolGxQTITEiJSk3Li4yGB8zRDMvOigwLisBCgoKDg0OGBAQFzQlHBwsLC0sLC0sLjcxNzcrLSwvLCwsKywsMCwsLDc3LCwuLjcsLDc3Nyw3KzA3LC4sLCwtLP/AABEIAOEA4QMBIgACEQEDEQH/xAAcAAEAAgMBAQEAAAAAAAAAAAAAAwYCBQcBBAj/xABDEAACAgECAwQHAgoIBwAAAAAAAQIDBAUREiExBhNBUQcUImFxgZEyQhUjJDNDUmJjoaIWRVOCkpOxsjREcrPB0fH/xAAaAQEAAwEBAQAAAAAAAAAAAAAAAQIDBAUG/8QAJBEBAQACAQQCAQUAAAAAAAAAAAECEQMEBRIxIUFxIjJCUfH/2gAMAwEAAhEDEQA/AO4gAAAAAAAAAAAAAAAAAAAAAAAAAAAAAAAAAAAAAAAAAAAAAAAAAAAAAAAAAAAAAAAAAAAAAAAAAAAAAAAAAAAABWO0Or3159GJVkYeLXbi5ORO7MplcnKq2mChFK6vbdWt9X9ks5W9e0rJnn0ZlFOJkRqxcnGnVmX2U87baJqcXGmzfbuWui+0Bjj666r8mOTdXKijF0+cbKamlZbfK2L7uKcpPjlGCjHdvmlu9z7l2mxe6na5WR7u2OPOmVN0clXSipRr7nh43KUZRa2XNPc0uq9lsjJldZL1eqc4aZOqqNls6lbi2WTnXKSjFqtqaipLmuu3LZl2av4Kr66cTGzsfMjlQrWVkZNGTFUTpcbLZ1xnB8NtiTUXttF8+gGyy+1UK7sSr1fLfrjtSbx74yr7uLfOHDvu2vdy59DNdrsPe5Kdj9XtlRa1Re136sdfcxfD7djkuUY7tpp9GmR5mDmWzwspwxY5GNdc7qFkWypdVkJQbjb3Sbkk4vZwSfNb+J8T7MXqjeEqfWqdXydUxVKU+5mrLLdq7Go7xbrukt0nwvZ+1tzDZy7VYkaLL5znCFFtVF8LKboXVWWyjGClW48S3c47PbbZ7n2aVq9OV3iq41Oiarurursptrk4qS3hNJ7OMk0/Er2T2cyr1dkXPHryb8rS7HVVZZOirHwsmNu3eOCc5td49+FLnFdFufHkdsNPwdQzJ2ZVd1mT6sqsbDVmTkJ1VtSUowi1F7tbc/oBfAUN9vMu1J4mjZk4vpLNtowlt57Nyl/A9Wva5Lph6bUvK3Mvm184VlphlfoXsFElreur/ltJn7oZOUn/ADVhdstTrf4/RpTglzswc2m5/wCXNRZN48p9C9gpeH6TdOlJV5LyNPubaVeo0ToXL9vnD+Yt+PkQtgrK5wsrlzjOuSlFr3NciglAAAAAAAAAAAAAAAAAAAAAAAAPk1bUqsTGtyr5cFFFcrLJbbvZLwXi30SPrKj6V6JT0PL4Y8Xd+r3ziv7OnIrssfyjCT+RbGS2SinX+lbOnJypxcaqr9HDIlbZa15ycGlF+5b7eZssT0rSurVFWn3W6u99sauSeNw7fnXe9uGG/Lmt9/qcxnHj4ZRslGPX2O7amn8Yv+BaPRtW56pbZFbwpw512yXRTstqlCPx2rmz6Lru19PxcPlhuWa+d+9s8crasdvZ/N1DeWr5k5VS/q3BlKjEin92cl7VnzZvtL0fGxI8GNRVRHx7qEYt/GXV/M+9Iy2PKxxxx9LMdhsZ7HvCTsR7DYk4RwjY+bJxoWwddsIWVtbShZGM4te9PkVi3sVGmcrtLyLtMyG+JrHlx4tj2+/RLeLXwLdsebEWTL2K9hdvMjCnGjW6FTBtRr1TFUp4djfJd4vtVP48vgi/0XQshGyuUZ1zSlCcGpRkn0aa5NFdvojZB1zjGcJLhnCaUoyXk0+pUFhZWhzlk6ap5GluTnl6Q3xSrT5ysxm+aa5vg8efu258+HXzE7dVBrtA1vHz8aGXi2Kymfj0lCS6xlH7sl5GxMEgAAAAAAAAAAAAAAAAAAHMO0OoT1zLs06ibhouJNQ1LIre0s25c3jQkukFy4n4/wCu69JOt2whTpWHLh1HUnKuM1v+TY6/O3Pbpst0vf8AAk0TSqsPGrxaI8NVUeFecn1cn5tvd/M24uPyu76RWks9H2myk3GmypPrCjIvqr+UYy2RvtJ0qjEqVOPXGqpPdxju3KT6yk3zk/ez7EiRI67lfX9IeJGSR6kZqJS0YbHvCZqJkkV2IuEbEvCecI2ImjFom4TFomUQtGLRK0YtFpRS9Uot0jKnrGDFyxZtPWMCP2bIeORWvCyPV+f1Olabn1ZNFeTRNWUXQU65x6SizSyj4dV0afiVXsvd+B9V/BkuWl6nKVunPnw42V9/H90ZdUvPl5nPzcev1RMdNABgkAAAAAAAAAAAAADGyainJvaKTcm+iS6syKh6VNQnTpNlNT2yM+yrT8fwfFe9pfSCm/kBXuyDedlZeu2L/ipyx9O4uteFVLhW265cck5MtyR8mmYMMfHqxq1tXRXCqHwjFLf48j7Yo78cfHHSr1IzSPEiSKItHqRmkIokSM7UsVEy4TJIy4SuxHwhxJeE8cSNiBxMWidowaLSiBowaJmiOSLyoQyRou2OivNwbKYPhyYbX4die0q8ivnBp+HPlv7ywNEbRf3NCTsRry1HTaMzbhtnHgyIbbOu+D4bI7eHtJ/Jo3pz7sPL1TWdS07dKnJjXquLDbo5vu7/AOZQZ0E4bNXSwACAAAAAAAAAAAAoXbhu7WdIxfuU+t59qfnCCrr/AJrH9C+lA1FOXaeTf2adHrjFe+3Kk3/2i/HN5Qb1GcTCJLE7aqziSRRhFEsTKpZRRJFGKRLFGdoJGt1btHhYclDKyqKbJLeNc5rvGvPgXPb5Gv7f67PBwHKnZZeRZHGxXJbqE5pt2bePDGMpbeOxySmhRcpbuds3xW3TfFbbJ9ZSk+bZyc/UTj+Pt63be1Z9ZvLesZ9uz6b2q0/Js7mjMx7Ln0q41GyXwjLZv5G4aPz3FQyKoylHeL5x4vtRafJpro+XVHUvRjr1uTRdiZE3Zk4UoJXSe87sexN1yl+0nGUW/Hh38SOHqPO6s1U9w7Vl0uE5McvLG/a4NEbRO0RyR1yvIQSRHJE0kRSNJRDIjkTSIpGkQrGrt0a3o+UntGyzJwLvOSur4q18pVv6nRjnPbmLVeDavtU6tp80/Le7gf8ACZ0Y5uafqWgADIAAAAAAAAAAAKHlz27S5EPGWlYkl8I5Fyf+5F8KD2kSq7SYVj5et6dl4y98qrK7dvpuX4/3Qb2JJEjiSROyqpYkkSKJLEzqUsSWJFElTMqKL6XoP1XDt2/F1Z0e8l+r3lNlcX/ilFfM5zk47nttZZXtvv3fBz+O6Z2ieZp+p02YXfU5ELqnx1QmuKVe+3HHx5Pb2l0exzvUuwWpY0+GiEdQx99q5xtqoyYx/eRscYN+9S5+SPP6nhyysyxfR9l7hw8PHlw811Ldy/5+FN0XFkqq5u21pcX4t8HB1kv1d/4nRvRFBvL1CxL8XGrEocv3ids3H5RnD6mnw+xOq3z7uVEMKHLivybqbpJPxjXTKXE/i0jqXZvQqdPxY4tO7SbnZZPZ2XWS5ysk/Nv6cl0RHBxZefnknunXcF6edPw3y9bvz9flsWRyJJEcjvj5tFIikSyIpGsEUiORJIjkaxCs9uZ7Y+OvGepabFfH1qD/APB0Q5x2sXeZuj4nLe3U4XuPi4Y1crJfT2To5zc37kwABkkAAAAAAAAAAAovpWi6acLU1/V2fVO5+WPanVZ/uj9C9Hwa9pkMzDvw7PsZFU6pPy4lyfxT2fyJl0NZF79Oa8H5kkSr9gdQnbgqi/lmYE54OXHdtqyl8KfPziovf4lnizu3ubVTRZJFkMSSLKUTpmbfsv4P/QiizNMysS5xh4+T+AaNQ7yqpafouXZgujjlfKc8RqM5zkko7KO/Ct93s9+Rts3MdN7ozNSyMWlYVd2LkOdNc8rJsnb3uzcdpygo1cNKXSfR8tromZ7mfilzWrNyq7snKnKyGrW6Dg5FWI3JqeQo5HfKGO/t8DcZcC6OXvJdQ1qca8hYGoW5eOsKNl2Xx1WvFyvWKow2mo7Kc4ytbrfJcC5LfZ9F3PGPEV/R5216lmYcr7b6YY+Hk1u9xlOE7ZXwmlJJey+5i9vBt7cuRvZMNmEmXkQ8kyKRlJkcmaSDCRHIzbPk1DMhRTZfa+GqmErLJeUYrdmkQ0emR9a7TbrZ1aVgvd9eHIypcl/lwOhlK9FWBNYNmoXrbK1W6WbYn1hVLlTD4KCT/vF1OPK7tqwACoAAAAAAAAAAAAAObdrqvwXq1erLlp+o8GJqe32ab1ypvfkn9lv/ANloiza6xplWZjW4l8FOi+Drsi/J+Kfg09mn4NI552azLcHJehZ0nK6tOWmZU+mbirot/wC0guTXXl83vw5/xqKuSZJFkCZImb2ITRZIpECZmpFLEpkzJSIVIy4imhJxByI+I84hoZtmDZi5GLZMgNmEmGzBs0kQ8kym9pYvU8+nQqt+59jL1iyO+0MeMk407rpKb2+WzNp2s7QLCqiq4O7OyZdzgYsOc7rX0+EV1bNt2E7MvT8aUrpK3Ucuff6hkdXO1/dT/Ujvsl8fMz5c9TUTFkhBRSiklFJKKXJJLojIA5kgAAAAAAAAAAAAAAABou13ZmnUsbubG67q5d7iZNfK3GuX2Zxf03Xib0Ac10bX7qMhaXqqVOoJfk+QuWPqEFyU65dFPpvH/wCFrTPr7Rdn8bUcd42VWrK3zhLpZVLwnCXWMiiXR1LRfZvjZqukx2UMqqPFn40f3sP0kUtvaXk/gdGHL9ZI0uSZmmanRdcxs2vvcW6F0OXFwP2ob+EovnF/FGyUjb2hKpHvERcR7uRoS7nnER7jiGhnxGLZi5EOVlQqhK22cK6oLedlklCEV5uT5InQmbND2m7S1YUYQ4ZX5t74MTCp9q++b93hHzkzVvtLk6jN4+iU97FPht1TJjKGFTz2fB42y5dFy6dSz9kuxdOBKWTZOeXqdq/KM+/nZLfrGC/Rw/ZRlnyyfETp8nYzspbXdLVNRcbdWujwxjHnVg1P9FV79usvHn727mAcyQAAAAAAAAAAAAAAAAAAAAAAAFU170f4OXZ6zGM8PO6rMwZdxc3+1tyn0XVGnlo+vYf5u3E1Whb8r1LDy/cuKO8H8WdDBMys9DnH9KsirZZmk6ljy+9KmqOZUn/11Pn9DF+kLTYvay+dL8VkY+RU1/igdJBpObJGnNpekTSukctWP9Wqq6yX0UTL+mcbOWNgaplN9HXhWV1v+/Zwo6OBebI053Ba9lbKvFxNNrb2dmZd61eo+arrXDv7mz6sL0a0znG/VMi7Vb484xyNq8SD/Zx48vHxbL0Clzt91LCmmMIqEIxhCK2jCCUYxXkkuhmAV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34" name="Picture 10" descr="http://www.sciencekids.co.nz/images/pictures/chemistry/hydrogen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4572000"/>
            <a:ext cx="181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ūdeņraža atoms 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19100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baseline="30000" dirty="0" smtClean="0"/>
              <a:t>1</a:t>
            </a:r>
            <a:r>
              <a:rPr lang="lv-LV" sz="2400" b="1" dirty="0" smtClean="0"/>
              <a:t>H</a:t>
            </a:r>
            <a:endParaRPr lang="lv-LV" sz="2400" b="1" dirty="0"/>
          </a:p>
        </p:txBody>
      </p:sp>
      <p:sp>
        <p:nvSpPr>
          <p:cNvPr id="1036" name="AutoShape 12" descr="data:image/jpeg;base64,/9j/4AAQSkZJRgABAQAAAQABAAD/2wCEAAkGBxQSEhUUExQWFhUXGR8bGBcYGBsbIRweHhweHh4cHB4fHighIB0lHBwaITEhJiktMS4uHSAzODMsNyotLysBCgoKDg0OGxAQGywkICYsLC80LCw0LCwsNCwwNCwsNC80LCwsLCw0LC8sLCwsLCwsLCw0LCwsLywvLCwsLCwsLP/AABEIAOAA4QMBEQACEQEDEQH/xAAcAAACAgMBAQAAAAAAAAAAAAAABQQGAgMIBwH/xABDEAACAQIEAgcECAQFBAIDAAABAgMEEQASITEFQQYTIlFhcYEHFDKRI0JSgqGxwfAVcqLRCDNDYvEkssLhU5I00uL/xAAbAQACAwEBAQAAAAAAAAAAAAAAAwIEBQEGB//EADYRAAEDAgQCCQQCAgMAAwAAAAEAAgMEERIhMfBBUQUTYXGBkaGx0SIyweEU8QZCIzNSFUOy/9oADAMBAAIRAxEAPwD3HAhGBCMCEYEIwIRgQjAhGBCMCEn470po6P8A/JqI4za+UtdiO8ILsduQxJrXO0F0Lz7jft0pU0poJJj9pz1a87d7HlpYaHFtlDK7XJRxBUziHtv4g5+jWCJbmwCFjbxLNY27wBiw3o5v+zlzGq1V+0XichBatmFhbsEJ8wgAPmcPFFCOHqo4ioFT0rrpDd6yoJtb/NcfkfHExSwj/X3+EYisIuk9apDCrqARqPppP746aWL/AM78kYip8HtA4kjBhWz3G2Z8w9Va4PqMLNFCeHqjEU+4f7ZuJxgBmhmtf/Mj313OQrqNsKd0ew/aSF3Grjwb28RswFVSsg+3E+fmN1IBtvzOw010rv6PkH25qWMK/wDR/p7w+tsIalM50Eb9h72vYK1s33bjQ92Kj4ns+4WXbqzYWuowIRgQjAhGBCMCEYEIwIRgQjAhGBCMCEYEIwIRgQjAhGBCp3TD2kUXDyyO5kmH+jHqR3Zj8K7g6m9tgcOigkk+0LhIC8U6Ue1qvqyRG/u0fJIjZvWT4ifLKPDGlHQMbm7P2UC4qiyysxLMSxO5JJJ9cXWsDRZosorDHSQMzvewhbFgY7A/lgvbP9fj8qBe0cVtWhfwHmf7YkGut+/jfaoGdi1RRZjYMt/XXy0xWjnY92BpF/H4U3Owi5B9Plb/AOHN3r+P9sWRG/s9fyEr+Qzt34r4aB/A+v8AcYMDtn5C6Khi1NTON1P545Y8Qd+YUxIw8VqxwEHTfomL6DgIvkd78EK19G/aLxCiK5J2kjH+lKS6kWtbXtKNB8JH4m9WSiifoLFSDivZuiHtho6siOf/AKaU/bN42Pg/L7wHKxOMyWkkjz1HMKQcCvRlYEAg3B1BHPFZSX3AhGBCMCEYEIwIRgQjAhGBCMCEYEIwIRgQonFOJRU0TSzyLHGu7MbDy8SdgBqTtjoFzYIXhXT72xyz5oaDNDFsZtpG/l+wD3/F5Y0oKD/aTyUC7kvJyb7+uNMAAWG/x6KCyihLHQXwfcchfe/hRc8N1U2Lh4+sfQYmI+e/H9Ks6oP+oUuOJV2A/fjhgaBpvxSC5ztSsqNKNpmFc86R5OwYArEtfnm5Wv8AhjE6TLusAOllepAMCjVMcZMy0zSNBf6MyABjoL3A0GuJUbZJIHsHh362XJi1sjSp/FeMxTxLDHw6GnkBW8yFs2m++mu+KkVLK54bYjt5Jz5WBt7rXj0u96rKRjqEHHLZb3vjxFhJGDuAfxxxzQ7Ub2VJriNCosvDwfhNvDfEDHy3+fNObUEaqFNTsu407xthZFtf1vkLKy2RrtFqwX3vfBTVz6Ee06q4cVjLGanB1ic7Db6Nt18tvDW+MmrEGIgZO7NFNt10T0S6WU3EYhJTuCbduM2Doe5h+o0Pfii5pbqpp7iKEYEIwIRgQjAhGBCMCEYEIwIRgQknS7pRBw6AzTnwRB8Tt9lf1OwxOONz3YWoJsuX+l/Syo4jMZJ20BPVxj4YwbaKPQXO5tjcgp2xDLXmlE3SJVJNhqcP3v5USQBcphBQAatr4cvXDGx8Tvfgqr5ycmqaBbQaDuwyw0Ve98yi+C64pMFDI/wofM6Dz1/TCzK3hn3fOm+9NbC8qdF0ezD6RhbuFifmdB8jiDwXjC4DxzPrknsgw53WH8EmkkaGhp3neIAyG/whr2FgVGM+pq3RHAz8W9PlOEDDmVK4VSIxdJYck8TFJIyxNmHgSRY/mPXFimlEzLnXvPyumNoOinPwmE/6YHlcfOxxZwDZKiWNPBam4HEdgw9Tp88AaeZ34fKiYmclVaiupw+VHe17ZmUFfPs2Nvuk4pf/ACLA62vbv4Q6kB0U6bhsqbqSLbr2vwGtvTF8Sjf6vv1rOgcNM1FwwEag5JRFtV8Pjg3vfyuBQ56AHVdPDl/6wsx8t78e5WGTkZOUzgfSyooY3gSGnYMxYmWFXa5AWwJ5dn53xgTU0vWHLX8q+x7XC4SrhHFpqORZYJGjkXZl8dwQdCPA6YtubHDCGS574LmZOS6U9mvtIh4mgje0dUq3aPk1t2jvy55TqPEC+M18dhiGY5qd1fMLXUYEIwIRgQjAhGBCMCEYEJJ0u6TwcOpzPOfBEHxO3JVH5nkMTjjdI7C1BNly50v6UT8RqDNOfBEF8qL9lf1PPG7BAIRYa80om6TRxk7ctydhhxIGe/zvRQc4BMqIx7KQTz/Zx2KWJxsx1yqkvWauGSl4sJCLqLZnVA2zNfbvAG/pp44qy1TGcd9/x6J7KdztclOmo4s9OnvCwxy5i1SylguVbgADa5001vz0OKFdMcDcJyPlv2srkUTW8FM4baGo93iqhWRGPOZFVhka5GXta7AHu1HjjnR8zy/AcwmPCdySgbkC+2u/ljU0slpDxrhbuzSwSSRuQA/xIpttc6bDzHlzp1NA6Ul7cj26KTXALZ0bVAriNutkJvI5ZdT46lrb2Nt8NooGgFsZBPE3H7y80OKnz8SSNgjlQx2UMvpva2HPIjcGPIueFx+bKOoW+VrggqwuLXy3tp3C/wC+eJvifaxB99d8kKvw8T4kIf4eroafKU/y4vgJuSWK5xufH5Y8+6jlD8Fvwm4gplREo6mleq91TISahlY3yWAUZdbnfTYWGLlZI+JjY2k9/cotF8yoVNTRmpenFSKtAgZZ1DKb3Fx2tTa/O47sLoZnucWk8L33quSsaRmFjW8JePbtL3jf1H9r418dj9XmqT4CNM1ABvtbDMikWWE0IYWOOOAIz3vkuteWm4WnhfEGoZTIIKecMpS08QkTUg3Ck6Npa/cTjFrqd5eHAXWjDK1wWifi8jVJqUCQSZgyiBerVCAACgG21/nidJTWYesGvBTceS6P9lnT8cTiKS5Vqox21GmddusUeehHIkd4xSqacwutwUwbq+YrLqMCEYEIwIRgQjAhROLcSjpoZJ5myxxrmY76eA5knS2OgEmwQuUOmvSmXiVS08nZG0cd7hF7h4ncnmSdtAN2mgETbceKUTdI4YixsMWQL5De98FB7g0XKZSRBFFlzhWDMpPxgakHzwqtjc6EhmarRSf8l3KZxXi8NU0YpqCOlKsSzRs7lgRbKQf078ZNGx/WhwytqVbmIwW5p1wzg/1pR5J3efj4fPw3CcWuQ9d9n9JEcOHM6rRWVyUtRNJU0KVaSZOrZ2cBMoIIGXmSdj3Dvxi18bxKXHRW26LXQxoYZnmiVImkaRIje0QJ0AY6juA3Itob4tU0P/Aet01z4ePPs181EnPJHBq6kAZYbh8pIXVc1gTbNe5PqPDnixSvpLEMvitppf1/PdxXHYlompOqp/fE4nC0xVCadb5+0wuhG3ZzEkeBtjHZVzMfja6x3wU8ITvjeZ6dW6tmF0aSIaFkuCyAi9j4i+2PS9ICSWl+kG+RI4927pTLByVU00E1RCaGikpAjN1zNM8oYadk5gMp0PzHdjE6MilNQC24A1P4THkWWhZ6WNXiqeHSzVLM9puvkW5N8pCBbNbQ+OK9RBKJSHA3JPj8qQIsrDw0yRUimS7OkZJHPQXC+YFhj1NPjipQX5kDY/CQ6xOSS8QQimFX/EqeSSyP7oMxILEAplOnZBN/I63x5k9ITufiLvDh5J2EWWXH66n6mMShiXVXCKb5bi99dQL6WuPzxqVklN1Tcd7uF7DO3mfL4uoNBut3RaWn6s9UuU6Byxub8rnx1tsN7X1xCk6rATGO/wDfL2/A691YMXN+qiqbxvitMXOQtmucxA0J9eZ7/Pvvika6JjrDPmoSU+LPitA/elt9eeNBrw4XaqDgWmxXx0BFjtjpFxZAcQbhJ6mAobcuR/fPCDkc97ur8bw8LbwviElPKk0LFJI2zKw/eoIuCOYJGFvibI3CQmA2XVvQTpXHxKlWdNHHZlTXsOBqNdwdCD3HvvjAliMbi0poN1YsLXUYEIwIRgQjAhc8+3Tpj7xUe5xMepgP0lrWaUaH0TbzzaaA41KCD/7D4KDjwXlqrcgDc40ksmwunFNDkW3Pn54c1thve7qhI/GbrcPD0/T/AIxImwuoAEmyc8C6kNlzq0wvcX28ByJsNSL21GKrZ2PeQDny3qfZX44sIzT4nv2w66mk1d0hgSQRuzAfWsDp58x6Any5oNVAx4ZIfT3478+4SRkpvEoDJEjQZCVZZEUgFHym+Vu9Ti7WQfyKfDEe0cjv3UWmxzSirqqqtngaangp1gbOTFEsV7lTZtbfU0JtbXyxg01HKyVrniwBBzTHyNATPh/RellPWp1ZF/qMXAN+64APhYjTbnjTbT073Y2NHnf00VV9Q4ZW81Y14anPMx8WI/BbD8MXTc6k77lXMzysxw+L7CnwOv4HES0HVR6x3NVv3KvrGkbh9JGYYZWjZs0SlmUDMCGdTbUHT57jGJUV72yFsYsAfNX4ofpuSc1upeK07UnvTZ4xswDMbNsQoJym++22+2NGOsb1PWkkeuaQRKH4Abqu8EpKKqmPVqQ+rCOTQG3cU08ctvmMUqf+LNJfDnrY5D0y8Pwnve+MXdp2JzVzV9HM0tC3VtMFV1KRNfIDlymQFbWvoLH9GV9G6aTHHqeBy8uClFK0hYcDpZkM9RVODLM2eTQCxGYknKMupY6AWGLvRtI6mY50nH0Av8oe6+ihRdJ6cuETMATbVRbXQW1uPUW8t8VnV1O9+Flx4Ze+Xl5KWE8VjTVVZFTmiSmpXjZXQTNEpezk3JcnMrDNpcXFhbbGUaGYOw28d5qYcFEq6ymRUgLEyIuXrB8II5Md8t9NAbYvtqY4SI75jXl3b0SXxYwo7LY2O/7P7ONJrg4XCznNLTYrVPEGBB9P0wObcW3vfd1ji03SaRCCQeWEd60GuBFwrP7N+lh4bWLKSepfsTKNbqeYH2lOo57jmcVauDrGXGo3wU2my6ujcMAQQQRcEcwdiMYaassCEYEIwIVU9pnSf+HUEkq261vo4h/vb633Vu3ja3PDYYjI8NXCbLlIm+p1x6ECwsN72UpT+Gw/WPkP7/pibBxO96bCqVD/APUKfhvbve+xVlOWh+iYlgJHQ9UhaxPiL7k8vMd+KdS7GwtB4Gw4m28uauwRYfqKjz1FNKiw0/DXp6lcl6g1ErWy/ExRlAANid9MYTI5C+wBB9lcJCm1vSqOOTIVZ8psxFgLjnbmb8ja3nttHpCKKSzgTY78ezK3el4SQsYq2ZIDDFQ0dRHKHy1MkAeWz31Mmbsut9L7EDfGfJQyudiYLtOYPz2qWMcVLpmkpIYYepkmkylzHHcEDNuxCkgXawsPMjbGgao0cLItT5cd9/YkXMhOE+K1cW4hFMsBnp5kgikb3mBLK6ll+jOoG+upA54pVc/XxBzRocx7H3zREzA8hx1035Ld0ZaA1hkoEmjpRFaXryDd7m1iNNinybvx3owPEhcNLZoqi3Dbirqst/gVn8Ra3oWIB9CcbZlHDNVGwvPBZBZDslv5mAP9OYW9cc6wnhv1UxTO5qqcY6BrNKZRdMzXdUZTfvy5goBJ1uT34zpqFkjseY7lYYZGttkVM4lwl44IRTIY3p3WSPOFZSVvfNYkak3JYW8hciVRAHwiNgtbn+lBge15e7O/JaKJa6sqYaisMQWDOE6tUXMWFvqcuevlbU4RRUUjZA92gRPO0tLRqrO6BhYgEHcHUY2yAVSSjjPBzJFIkZtmUixPhyP6beWFytc6NzL6i2/hPjnsfqVX4jxDiVTAKWdY1gTLdhHGpAj53AzXsMYLOjZibkWbz3n6LQ6wEZIbjzraQ0kyREC0rA5WBtlLXXLrpZr92+2Lr+lI3uthI7b+4/fwuYFpp5aiGBqRaCjlDB1FQ8AMozX7XWZuyy30vtYb2xmvopWuwgXUsQUmTgZWBADeRF1/3c7Dy2HgAPLZhYYWgHOwz32aDsVaZgfmNUmxaBVBQuIQXGYbjfxGFSCwxDh7KxA+xwlLcRv279FcXQnsE6UdfTNRyH6SnsU8Y22H3WuPIr44xKyHA+40KY0r1XFNSRgQjAhc1+3DpKaqvMCsDDTdgWOhcgGQnxB7H3D341qCKzS88d80txXnsMeYgDnjQtc2HFLe7CLp2BbQbYsDsWcTfNS+GUvWSBSOyNW8u71Nh88QkPDn7byTYW3dfkoqtQdU/vPv/wDEO3qhh6rrNervcZ8vw3t425Y8u/HjOLVaatXBg7xRmXcAZvEg6X8tL+I7seqoonvYHSbO/VJcQowr+K0gkho5gtM7M1rQ6Z/iuXUt8jyxlVXRc3WksH0k31081MPFs066L8H6iCMP8QF7a2BOpNu/XntptrjSpozHE1h4KhPNiJA0Wnj3D6sS+80Mxim6vq2s2Ustw1gTpuB3bDFSvonSnGzXkpU84YLOWfRrhU4aWaeTraiW3WSMSQAugA+0dr7DQC+huUdOYAeZ8gmPBmPIKw01AiW0uRtoAB/Ko0H5+JxaDVNrA3RS8SU0YEIwIXzAhaZqRWN9Q32l0PryPqDjluIUXNDtVGkDJ8ViPtD9RyHjr6YmJCPuVWSnI+1Z3w1V0v4vw0TRuBozKR5g8j/f9MQkZiaW88k2KQsKpklLxKWMUslUxpQFUKW0AS1lyb3Ww0O1t8Y8fQ8rn6jDz/XPvWl1gsrC8WTVRoNx4AaEeIsPMeNsb00OV27/AH+PBKBWQPMbYqd3apKtcepMkmYfC5v68/nv88dabG3aqs7P9ksOGKsk1VFlYjly8sVrFptu3gtCN+Jt046EdIGoK2GoU2VWtINdY20cWGu2o8QDY2wiqixxkcRnvNNabFddRSBgGUgqRcEagg7EeGMBNWWBCTdMuNihop6k7xocul7ueygPgXKg4kxpc4NHFC5DqJ2dmdyWZiWZjuSTck+JOuPRsaGgAab7UlTOFx6FvQfr+/DDIxckne8vJVKh2jVOw66rKz8CpckeY7tqfAch8tfXCBmcW7bzV+NmFqlVCC4Nhn2ViASo+sR5D52A547hxEc88+WiYl0cfEnp/fYaYe5KrHMXTVUJVmN3z3GU8u/fGcel5Gv/AOMDCOHYp9WLZp9wVhUKso+CwIB5tof6fz8sbXXiZoLdNf0qc7sP0hOsCqLGKLrNTfJ3fa//AJ/Py3S52LIae6txRZXcpwFhYbDHFZWUMbOSI1zEbk6KPNv0FzrthUkwZlxXbXTGHgf/AMkjHvVOyPn8XqCP0xUdO89ilYKUODQc4lb+e7j5MSMLJJ1KEfwaDlCi+KDIfmtj6Y4CRoULRNwNf9N2Q9x7Y+Ta+gIwxsz28UWCW1VLJFfOtx9tdvvc1/EDTXussqAcjkokLyWs92dJJ56+aOuBk/6cROQrqzBUEgNgCFXXl6YwpZHmQknO6aALK88HLCngdtHaNSyaXOguyiwN7doqPz334JCGNxcRpv1VOaEOzGqR8ZM9TUSQx1tPRpGiG88vVdYWubowUkgWAO344odIVUjZMDDYW3mu08TS25F1hwGqkcTCRllMMpjaZDdJNbB0IAuNN7C6lT34v9F1T3tOPnrv18O1dcAx2EaFazVV08jiipWmSJsruFLdrcjQ6YXV9LuZKWRgWCcI7jNbOC1vWR6rlNyMvdY2IHkdPLLicMokYH2te++79LhHBSa6mEiFefI9x5H9+OGuB4b12VFzQRYqp0XC6qqm93pYs8wUsVuosAcp1YgaHFOsrTFYM1I13xy3wRDThxOJQOOUE0EjQVKdXPHYst1OjAEfCSL6rzxCnqutFnaj2+b2Ter6t2Wh90rxdG96Ji6Z9ifSE1fDlR2LSU56tiea7ob8+z2e/s695wKqPq5SBomtNwvQMV11eVf4huJ5KGGEHWaW5FjqsYuddviKaH9NLlC28t+Wai7Rc942rb2EtOqVLIo8PxOHRg4RvNZ0hu4lSqWHO6p9ogem5t6A45Icu/LfhmuxNu5XK3piOgV9I+K9I46dyCC72sACAAPE8iT4chhb6+OnJuLu5dm/xwsu4SUpoOAQVd5IndbuQYyBcE6ix+za52OgPccVI6OnqAZWOIz0yvf48/RD5CwZpzR+8PGxgrqGmiiLIkM0yLIQnMqykkt54qPrZWOwsNgMh4KIga4XdmSn1Dxjr6Qz5dFiZ5F21UHsg9zFTrroDjV/k44MfZc77UhkFnm+gVelra1YRW/xGiIyq3uqzKXsWHY6rL8QvrrcC+uMb+bNixX+Fdwhel8Fh95VX7SRlQTyNyLlPAjYn0Fje2rJObANULKzQxBAFVQoGwAtiqpLCWoVTl1LH6qgsfOwBIHidNsVqmsgpm4pnho7T7c+4LoaTosgsp2iA/ncL/2hv3vbHnKj/MaGO4jDneFh65+icKdxR1cw3jQ/yyE/mi64XD/mlG7/ALGOb5H8j8oNO5YJUgnKbo32XFie/Kdmtzyk49HR9I0tY28Dw7s4jvGoSnMLdQt1sXVFVXjfRWnzifqUYjcZAco+0NNgeRvbcWsbzjwYhiAXCvIXiomikeqmq14h2/owi5M4v1YudQvw7bcsZUheXnFqpq1P0eWoggNWhErJqwNmBF2sbj6y3JBGhzW5Y2207ZWNEwzt47/aqSlzDiYodFJXe69dS0C/w9Vc5i2pRCwdic9wey19Dr34pjpHB9MbQG+u/NS/jXzcc1CNE7gzU1VJTo4zuAzKNic5swF7Cx5XDa4tuoY6kdc12Hib+/zw1U2PIFisuGcSplAiikJZTfM1+3f4yDz77f7Rvh0c1MGdTE7MevPf4XSDqU+w7U74ripvSzhy9YWNxcZr6eo/C/3vHFOopo5AS42tn4f3dLc9zHZZ3SOgljF017WmY8/TlitRSwtJjF88rn44eveidkhs7lwUfGg04gCU1es/4duIlayeC/ZkizW1+JGFrch2Xa9+4eud0i3JrvBTYugMZamufv8AEVW5q2ni0+jhzE35u5FiOVggP3safRzfuPcoPXlUSXIHecaZFxbmlONgSnmLNlmrYCUjdwSoGVSyjVQzdojxsPxxQrnuaz6d3/XvzVylbqVLlejp5ImoauepZmIkSSLIMlr3FzqQdcZNNM9sgsrpGSbf9dSu09DKFkdAsilY2vY37OdSNyTy/Qa9b0ZJIQ+PM2zHb2JbXgZLRBXtTSPUVRM1TMblY1Au1u4AAWXew+tthTWtoG/Xm48Bvz70qUGX6QotNwyjr5WYiSncdt4zYBl5sNNNd8Kjjp6pxdm06kKLnSwi2qfJNW6w8Oo+tSIgSm1wGIB6u1xay2BPffEZqzqzgYBvgnsZlmonRvovR1eWVYmSTOY2hLllRwbknmQFGa17W01xyOKBzOtA8L5XUiTey9kghCKFUWC6D+57+8nElxReJV6xKzMSqpbO4F8tyAABzYkg7aDU8gcTpjpY0gbFCAZXaA8uJPZlYcz3FXKKjfVSiNmpv8r5wfpFSMwijJVm2zIwzHvJI1PicfM66nrJC6ec4jxNwfTgOwaLZl6IqIIy8gWHIgqwYylnpXxfpBBTMqysczC4VVLG3ebbDFqnoppwSwZDwV2l6PnqQXRjIcTksK/jdKIFlkYNFJ8PZJzeAW17j8MTgpqkTYY7hzeN7W8VxnR08kphDcxryHjooXDeKRygmNy6A2JYEMhOwa41B5N6E33+kdEdNySOFPWWDz9pGjvh3kDwA40K/o2akIxjI+PsmWPTrNVQ4jwiJZwWjQle1ExUEgE7A2+qfkCvfi1Bhd9wzC4UVMOdSu19vAjUH54tEXCgRfIrz89Bsx7FQ6RHeLU217SA5raajUed8Z//AMW1xxNdYcv2k/yi3IjNNOknCf8ApurhBUBOrAHoVBJ7yCvjn1xflh/4jGziLfHx4qFPIcefFV/iE0lZ1cI4bTUmWRWaWGMo1gDcZiSCLG9u8DGNB0fOZQC0ixFzv9q8XiyZ1nEDGERY3llYlUjQElsm50BO1jz3xo1M4pxY5n436qLRdIeNzySx9VUwvTzgBlV1ZMyk2uAwv8QHyPjio2cVLerORO/e3qVGQYfq5LDjXSTiFdGsNVKHiRg4GSJdVBUG6KDsxGvfhMfR8pfZ2Q71F1Sy2WqRVq2dvn89cax1I3z/ACowm7ArN7J6sRcWpGNrFyupt8aMm/3tuZtipXDFCSnN1XVmMRNXL3tpqS/F6gG3YCKLd3VqdfG7HGzQACLxS3aqn0C3cfvli8Bdw3wSJjZhTbD9737qgptJXGOMosJmkldgsYBN1VFJuLG4Fzpba+KFVUCK9xe/BX6dt2LdwXIrsjUxp5jlNmDAlWYKSoYXAvy2wmhkie+wbY5e4T3A2VmWpQsUDrnH1QwuPTHoxKwuwgi/LilWKj1XD6k9TU0knV1ETSFSbah7ppcEXyADUcztjFrqV1R9TTmCd+iU2cMeb6IoOH1c0/vHEJeslKiFfh0Qkk3ygDYsAPHFemonRXc/XRSdM2RwaNNVL450UklmaWCqkgLkF1UtYkADNow1sP8AjHaihEr8QNk8OsrN0C4GtMhUEtk0zHdnbtOflkA9fMwcwRgRjh7ldGeatFTJlUkanZR3sTZR6sQPXFeombBE6V2jQT5ZroFzZLumtMI+HTAaklSSdyTItyfyHcAByx8lp62Ws6SE0pzN+4CxyHYF6foJobWxgdv/AOSvtLwKokkhkqKhXWI5lRUC620ufDFd9ZCxj2QssXZEk3TpK+njjfHBGQXZEk3yTijijE0zJJmdsvWJnByWBy9n6txr44pSOeY2BzbAXsba+PFZ8r5DEwObZovY2tfnnxt6Kv8ASIolWHSrWnmMVmEiXUpfkTpe/LnbGjR4nU+F0Ze3FwOd1q0ON9LgdCXsxcDY3t2Z2UTgVVDBRpNOA5EzmEkBSSx3FzZb2Jveww6qjllqTHFl9IxcdPf8p9ZFNPVmKHL6W4uOnqfynHRynjc1EjSRSyTW61Y2DKq2IVdDrpe5O+uKdXJJH1bWhzQz7ScjfW+9FndJOfhZFgcGNBAxCxPM/rgpdMTqjG7IcpPfoCG9VIJ8b4+s9FVwraRk/EjPvGR9dOxeZe3C4hQekEV4w/8A8bXP8p0a/gB2j/LjUjdheCoFKMaSglyrZnXle4+9qf6rn1xOM6hUqgWddauIreJ7anKSPMaj8QMSfkLpbDZwSWq4hFHbPIq5trm35/nizJURR2xuAvzV4AlLuK0jMwkimaGSM51lViuUMoU9oEWBCjW/f34yukKYTP1tx88vwExpsk8aNMJJair96mVMq5pGkKgG+jMb215aC5xRpIGNOLECezf4RKbtIUPGz2LLS3ii9oHw/XCH/f4DeiuUx+lHBagx1EMi2zJKjC+11YEX8LjCJxeNwPI74qyNV2bjzyauTfabUM/Faxm3ExXTuSyD+lRjdohaEJTtUj4aO36fqMW2feB2H8fKr1H2eKaYcqSb0NFLkimp5TDPGXyOp5NdWGmoNr/PGdU03XAkHMH4H4WjCbMC+1NNUtmnqJmmqshRCSWygKzAC+5vhdPRviBcM3WNrdx9U0uukzycPEKGn9//AIh2NWMRj6y4z2AGex7VhvtfnjKjMnWAs+6/jdTysvTOEZuoizWzFATba5Fzb549XESWAu1WRJ9xUkayRjuJb0ClfzYfjiMuoTaf7j3JhiKuJx0eS0N+bM5P/wBiF/oCj0xmSG7ye1TUybVol75B/SGf/wAfnbHn/wDJper6Nk7bDzIToRd4TOpp0kUo6hlO6sLg2N9j44+Rse5jsTTY9i0o5HxuxMNjzC2gYioLVHTIrM6qoZ7ZmAF2ttc87YkZHOaGk5DRTdI9zQ0k2Gg5LCroIpbdZGj22zKDbyviUc0kf2OI7lKKeWL/AK3EdxssKrhkMgUSRIwX4QyggeWmmwx1k8rCS1xF+1SjqZoySx5BOtic19ouHRQ36qNEvvlUC9tr28zgknkktjcT3rktRLNbrHE25m6W8YrI6d3llcJH1YJY7DKxBv4nOg07sfQP8LnH8eVh4OB8x+lm1IzBVep+mNFXJNDDNdyjgKVZSRlOq5hrp6+GPZCZp0VeyAb642ktQagWl/mQW+6zX/7xjsf3nuVWp0C+SLmBA53GGnMEKtoV50tVRxPJ79QzVEjuDHIsrRDIUXKoABBIsdfTljzdayQzFxBz08slsNIstMNHL7pGrozi6sYwSGMaOSV77kMtv/WtuSGb+K1p15cbA/sKIIxL7UmmqHQcPo5KZkz9Y8krSAgrbLqNDuPXFCmje6T6eF1J2iiA3x6XuWPol3FBqvlhMn3+H5Vun0KiRuVII3BuPTC3gFpB5KyusP43L3r8seaTlzp7Tacx8VrFbczFtO57OPwYY3aI3hCU7VIuGnt+h/T+2Ljcn3796dir1H2Jl1gva4v3XwzrG4sN8+XFVMJteytXAG+hXwJ/Mn9cQbqbc/3+VeizYFv4hUCJesI0S7G38pHPzGDrers88Lk+RU7XSySir4Y14jLRRrSMqtnUxZsshGVgQ2fMcw3HoNcZbOlCJusLBbsAv581PBlZXDhEoaCJhsVFj3i2h+WNqIgsBbosuQWeR2qTtJGe8lT5FS35qPxxGXIgptN93gp+Iq4nHR5vocp3V3HoWLL/AEsuM2QWeQphTZzZom7pB/UCn/lbzIx5/wDyWLrOjZRa9gD5EH2umwmzwqx0e45KlTMszM0ElRJFGzNfJIuoXXUKykADvGnPFHpnoSlqKOF9M0CaOON7gABiY7InLUggk9l78FsyMbgBbra6adFq+f8AhkUio1RL2tGksW+kYas19h+WMPp+hoT0/JBI8Qx2bmG3A+hp+1ttT8qErQJCNArPUMwRigDMAcoJsCbaAnkCeePHwNjdK0SmzSRcjMgXzNuNhwSVWejFROaysSocMUEVlUnIuZS1lB8wL7m2PYdP09C3omklomWDi/MgYzY2u4jmRcC5A0CdIG4GkDml/FuLyy1NO8TstMKlYhlYjrTfttodUFso3B1xp9G9EUtL0bUMnYHTmB0huL4AR9Iz0cfuNsxkFNjQGkEZ28lp4nxIyz1WaSqRYSEUQXtGLEtLJYjMLg6b2G2LPR3RsdLRUuCOBzpQXHrbXcTazGXDrHMcLX70NbZrchnz9ls6b0ElbAOpCzGMQyBT2Vm7RZka+wYBDa488J/xujdGyoOHCesItcG2Hhfsva/FZdQbOsqLS0VRUTpOOHR0CUglaRo1KdZ2fgOa+b4SLgaBm1GmPRRROLkglXkC2PSBJVX6bVbRrcMUX6NXkXeNJHIdwBqT2FAA78U6uR7GEt7M+V/6UC0Oe0HtVXpXpqapg9wrJarrGbrkeNogBbRtT2jue/s+OMyjle2UYeOqZOxpYboo6OarLsOIUdKsUhRY55zGxygdoAIcwPeeYIw2prZhIWtcQGmw8MlNrRZTuj1e08au47QWxP2tTc+uUfjjUhndMxrna2I78/17qBFjZMat8qOw5Kx8yBfE3ZNJ7/RcVMUWw7RZhN0u4puvlhMn3eCt02hUSNCxAG5Nh64hIcLSTve+SshdYfwSXuX548ynLwX200xTi9QTbthGFu7q1GvjdTjboDeLxS3aqm0hIYW53H4f3xbNxpvL5skygFuabGThvu1urrffcvxZo+rz33tbPb8ceds/Fxv63VjK3YrD0VY9UwY6hvzVfwvfHpG4sw7XK/t+FWjthy0zTKuiDRkMAVNrjv1BtjrgCLO0/CYkEPQhFkDGQsgN8pUa+Ba9vw27sQZ0KxsgcXXHK35/S71hsnPEa6YGCmhmhp2kaS80zBEQJdlBYggXUgDxIGE9I1EkP0tyuTv1SWRNc8k9ix4NVTQVHu01RDVgIJRLBJ1oUBrMrOANbXOvPL34rUdVI+7HG9s/JSfG1jg4ZftXzGqpqbwKW0jJycZx5rZW+YK6eB8cUqltnA81IJ1PEGUg+h7iNQw8QdR5YpyxNlY6N4uCCD3FSBI0SbhnR0S0tTDMVLSzu5yj/LYhSLfgfFW8ceF6Y6Zl6P6XgkjBHVRtYb6PaC6/gQeOjh2LXZUYsL28BZT+GcHnp6JIIpUEqk2crddXLHTyNsZNd0vQV3S76yojcYnAfSDY3DQNQeY5rr3hz8RCf48ulpTQcJMdVUzlgRMI7LzGRcpv543arpZkvRlNRtaQ6IvJOVjiJIt+1Nz7tDeV0qr+hMTdSIi6LG4ZgZJD2RyXtdk+Itjbo/8ANqhrZv5LQ5zmkAhrB9XN2WY7DdTbMRe/HuRxXgLo9TJDKiJUqBKHQsQdVuliNTmOhvqfK0ejenYJ4qanqoXvfC67MBAvoQHA30tqLZeN+da0NGLgvMeN5VqnpaniMlDFAkZjyxSyGQugZsxRgSV0QE6WUAAWx7aWR5ccWuptpc5nlxOysuR+NxeeKd9DONyTQTQGQzxRzBIqggqZIxdjdTrsEFib2k8MXKK7yAeCU7JWHGylqrcYnqJZnp6OnWokZSzoxFhGhVCSpIvdyRv3elCqq+qGEAG/Pl3eaX1XWPvySvgsIh95ilpo6ariUAhdfjXs2uzW3F7G2ovgoHxyB1mgO7O1QlY4OaCbhfeI9HYJnDuhB0vY2uByP999BrjWn6PgmdjcM+zinB5ClQoFLBQAq2UAbWAB+Xat6YTKAHkAWAAHl/a6Fq4u1oZOWltbDfS3rt64W8c9578Fx2hVTw/e9/rNSvibdoDuGK7vvNuAVynH03X3gtOZKiGNbZnlRRfQXZgBfw1wmchsbu7fFWRquzceeTVz9/iKostbTy6fSQ5SLc0cm5PO4cD7uNPo4/cO7l+VB68piaxB7jjSOQulOFwQrJwjgNZXPIKOFZOqy5yXjW2e+X42W98p27sUqutdHLhYBlxSoYA5l3Kd0ZmZZJYZBldSVZbg2ZCQ2ouOfI8jvizTTiYBx10PeL/Km1vVkt8VYWQEEHYi3ocWDmLKaSo0lVI6Cup6PqQgPXtk6xjmzFSFNwCLHlqMZ9d0hNjwsJAA8yptYNVs4FEtWJYKnLMEkZVlQ6MV2ZCAN158wq33w2nP8uL/AJhfO198ba9wVee8ZDmopeKcP4ezQLnYklZHtm1A2J003FgN7442alpiYxftO/woFksoxFXjhVUJI1YNm0Azd+gIb1BB9cXGOBGSc03F1LLFSGX4lNx4948iCR64jKzG2ymCrPTzq6hlNwf3Y9xHdjOtbJSX05lbOli1rFSbBh4nvB2NjuRzuMXpvoaPpKENvZ40P4PZ+c+wtjkLCptLWpJoDZhurCzD07vEXB5E4+VV3R1TRPwTtI7eB7jpvNXmvDtFIxSUkYELTVVaRi7m19hqSfJRqT4AYsUtHPVPwQtLj2fk6AdpUXODRcqA7NIQzjKF1VdzexGZvGxtYaDXU6W+ndA/483o8dbIbyHyA5Dt5nwHG9KWXHkNEq6QdG6SrCmqiV8l7MWZbDncqwNueumPRvja7VKuqPxov1iUXDzDSqIiyPK3VqEDAHKWBvI7HMSdbBb664jK91O0NbkT7fPNAF1H4BxmdJp6WpaKaSFVYSxMGVs2Wy3AsdXAv4G98WKKqfJdrsyovs0XWPH+i/vGRllMcijKXA+IE3N7EH4rnfni1U0AmAzsQqMdQWE5apNU8M9whY9aWkkK9ZKVuEF8qm2pIBJbncquE9T/AA4nPbmefoPnvAViN/WuudAoVRUQ0skTU/EzWBnyyI0MsYVftXk0+WKVJWzMlbdxIvnc8FZc0EKzQA5Rfc6nzOpHptjZvfM6m580pLekctowv2yPkpvf55cd423lsJUzrMVdwze9/CopNWPd287Yraknt/XNaEQswKz+yek63i1IptYOX1F/gRn/APHfkbYq1rrQkc9/hObqurMYiYvKv8Q3Dc9DDMBrDLYm50VxY6bfEqan9cXKF+GW3P8AtRdoue8bSWpZohIAwNjax57aYqS0Ils4Gx0PskdeYyWkJnwtRCyEfVNz430P9N9MW44GxR4Wd+9/KUJS6QOKt9dxCOEBpHCg7c7+QH72x2SVkYxOO/6VwC6T1FHSVOeZjcAFiyGxso1BFtxYHXXXuwpsNLO1z3cM7jlx32ou4LXSy1NNEsy0MsdGMriUq2uYgBy50Oa4Fu42vinH0i2P6GMsz1vzv+OWS66PEM1IopKmNCkNBRVMczMyTyQLI4D33csMuXx0B2JxXko5XPu0XB0KiJmgWOoVn6OUJpII1Yk5VtJztqW08FJI8ifAY2IoDDGAeGu+xVmzAvPIqxYarKiRdJoKeUp10WYntxlwNRpe+yvbTXfQdxFOcxF1sQBUhdXGlqVkXMhuL2NxqD3EHUHb8O/FYgg5rq+zQK4swv3HYjxUjUHxBGISRMkaWSAEHgcx5FdBtosVjkHwzPYfVYK49SRnP/2xgT/4t0bLchhaT/5JHobj0TRO8L6yynedh4IqAH5hjfyIxCL/ABLo1mrXO7yfLKyDO8ohp1XUDU7sSWJ82JJPlfTG/BTxQNwRNDRyAA9koknMlZyOFBZjYAXJ7sOQqL006UTAxwU0DSvMWyJZizhBdiVAvYb5dyN7WIPJXdSA4jM8N+yBmqvkaucUvEqZqeoCF4jZkJBNiQrfy+N7HuwRyNq/okGfAhBGHRSaKjoqBgBIEJ0zSPqzC4v3BRdhewFyfDFyFkFOczbvVSdzn/S0KxO4AJOgGpONEmwuqdlUGp+I17ze5UvWIj5JCxj5bJZmHZt/3Ha+Mep6RfG4xtA7b537O5acUQa0JdwKhgIzJHllzlWBObIV+IL4HQX/AN2+HUzKd0WNjbOJtztzt4e+q6b3sVYsWt+y4qvx2fNMRyTs+u5/HT0x1nE73mqlQ65AS6R7Anu1tiTnYRdIaLmyRXxXYLNA3vd1pr1n/Dtw4tWTz27McWW+vxOwtbkeyjXv3j0zukX5Nb47zU2LoDGWppN0y4IK2inpjvIhy62s47SE+AcKTiTHFjg4cELkOogaNmRwVZSVZTuCDYg+IOmPRtcHNuNN9qSpfDJN19R+v6YZGbOtvt/Cq1DdCmBw1VVOpqxVYTTUq1iJGYzEzMuUkgiTs6nsqV/Yxi18D73Gg3vu7VpwSYmqRwyk616iVaf3eKUAJAGJsApDat2rG53+0e4YnQwua1xcNRpvv3kpuIX1OAzOojasmamsPoiz2sDcLlvlsLA7aEbYss6FaXB2O7fXe7LnWditNBMIzk0CnYfZ2A+6fz89NWRgZmNFTmjxZhN8QVVa1coCAbKb5W3CG3Mc1vr4eWyHtI0/pW4ZhbC5eaJ7skLwTcPnlrSHtOJnsWYnI4QDtKLr/N648w6N4dhIN1furNP0vXh6QxMHapSJBIVYC2nwsTfNob5SDvfQ6405Z2Rtax4u4AKAF1dOjvTMVUQkVMwvZspysCORQkgaa/GdxjsbOsbiZ+0HJOU45F9YOp8UJ/FMy/M471bxqN+CLhZPxyIbZ2PcI318LkBfmccEbzwKLqNJxtj8EVvF2H4Bb3+Y5b4YKd51yXMSXzMzkNIcxG3JR/KvLnrqfE4tRwtZnqVy6S9I+BGp6tkmeCaMnJIl7gMLMNCDqO44XU0wnAzsQhrrJDwyiWnkMlTWdbMVy9ZJLsl7lULtmOu7aAXNtb2r01OyE3e4e3l8pcsptZguUjnqaOnlnWvopZ5GlZo5FnaMdWQMigAWIHf4gcsZ1W1zZXYufomwkFgsp1DxUU1HFHUvY2vl1LAXuqW3053sBouNmnmbTwt68+HHY/SR1eKQvG9/tQ63o1FVt18Mtg+p7Oa5+YI8jiUvRsVUeuifYHx+E4PLcim3B6BIUyptyPf3sfM6+VsSjjbGMLNPfmfH2AQTzUiuqhGhb5A8ydh+/HE8xprv+1Euwi5VQZiTqSSdT574a0WyG98VnOOI3Kg8Tk0C9/5D/wB4VKb2an07c8SW4jvf9K4umfYn0eNJw5XdSslQesYE7Lsgtyuvatv2te4YFVL1kpPBNaLBegYrrqMCFzX7cOjRpa8zqoENT2xYaBwAJAfEnt/fPdjXoJcTcB4eyW8LzyJypBHLF43tlqluaHCxTuNwwBHPFhrg4XCznAtNipnC6rq5AxPZ2bXSx5+n9/WLxx32/PhZNhfhdbmt0VNFUda8/FBSyJI6pCY5DoNiCpsL3I79MeennkMhzIse5aYAsp3Ca+U0gkK3Yq1r82ubHyY29fA6blJUyCnuRnnbv/fulOaLpKy0fUe8CvmNblzGLqTlzX1XPe2X0tjz/XyY+svnz3w7E2wtZX/hldoqSHtEC199eR7tdLnfzx6vNtgVmyxWzGirVZHHUTzGo4p7kY5cqRFJG0VRaQFDYXJPjjzlZPL1xFyLFW4I2YAbJr0R4o5o1mlZRqwJkIAYAnUHde4+RNsadK8ugD3G2uvFJc8skwjMLVPNXRzy1HDJkHXhM6ERMxKDKMudWUrY3urd99hilVUrpX42Z333KyyQEJ10W4RJAsrzsGnnkMkpXa5JOgAAGpJNgN+4DFyjpzCzPUocbp5i2oowIXzAhap6hU3Op2Uak+n67DnjlwuFwAuVFdmf4tF+yNz/ADH9Bp4nEwwn7lUknJyavP6yqoo6ioHEqaplkMhMRSQIBF9UAd2+3lvfHnK0PEzsWwr0FsAspPCONCmo1E5sSx6oEFmWPQi+m/cO4ryxqU0whhb1xty5235CyrvixyXGihR8YRJpJ0pIa2OQKtpUZurYXvoNbtvc7/PFOsZ18nWQjE3s1HeNe1WWnCLHJTeAozdc5jEKyvm6pBZUW2yjcE3HkANrjF6hZJDEQcifQfJ9uWS47Mp0Bi1kFFVrjtXnfKD2UJHm3P5bfPHWD/ZVZ3/6hLCbYmchmq2qS1EuZifl5YrD6iSeO+S0WMwtsnPQjo+1fWw06i6s15DrYRrq508NB4kDTCaqTq4yeOm9+SY0XK66ijCgKoAUCwA0AA2A8MYCassCEYEKqe0zox/EaCSJbdav0kR/3r9X7y3XwvflhsMnVvDlwi65SItodxj0INxcb34JSm8OnscpOh28+7EmHC6x479VWnZcYgmOHKop/DoYZWVZo1LD4WOl+5W7/C/lirJTRucCW337clehmLsic1Z7C1rad3hththa2+CaoElCilnWJDJbsMQN+QJt32Gbnt5yYI23OEYs7E8+Gf545ZozVWro+He7Z0nqzXFVLK6qEzkjrO18VrFrHnpfHliXYrm9/VPVuXh8MqxtVRZ2CqS/1gQNmy6st/P+3qX0TXta57bmwvz/AGFScHN/6yo3SZaUSxNUpM9GsTKgpioyyZl3J7IGXS2hvbGV0m03aWj6R6KVLxB1X3oXDE0tS1Okgo2ydWJ7FswHaNx2dDm25FcT6LY4hxI+n8qNW4ZW1VuWIj4XZfAEEegYED0xqmIcMlWEzwsgZBtJf+ZQflly451Z5qf8hyrXEelkyOyxwSyxoSHljQgAr8QF1YHLzvbblvjMmrwx+AZ246fKtMa9zb5DfettXXz1HUR0b5pJ1Mg61kQKigE3Iyi9zaxJGhx2qqcDGlhvfPP9KMQc8kO4cllwSeoiqJKWrWIShBIDEVIIJtqVNr7Yn0fVmQljgL9iVUwhv1BP3cKCSQANydAPXGoSALlVBnokUvHKedurjeNmGlzlPiQgO/idvPkmKWGd2EOH58FaZA4ZuSXjMklPMtSlPDUqEKGOeMyqCTfPluNfHz78U+lqSRxa9guALWHurcZAyWPCJ5ZJZZ2ghpjKFVY4o+rRbC2bJfS+9r6nw1xDo5slO1xcLE5Afk/ganuzXXkFLooKacytVcSelkjlYJCKeWTQAWbMrAAkkjv0vzxl1MrzKcR0KmALLfBxtzTJmt1jA3PhqA3mRt89sbNK58kYLtd/36qvM/BpqluLvcs+6gcSn+oPM/v5YryHEcPnvfBWqeP/AGKX4N7/ALVpdCewTov1FM1XIO3UWCDujXY/ebXyVcYlbNjfhGgTGiwXquKakjAhGBCMCFzz7dOh3u9R75Ep6qc/SbWWU6n0ffzza6jGrQz3HVu8N3UHDivLBjRsN79fVQTajqM4sfiG/wDfDI33yP8Ae+KoSx4DfgpIPdy/d8MIuM0sEg3CsnCeJiQBGP0nyv4jxtuPM7YXpkd7z71ejkDh2pmfnfAmKI8EcbdYypp9YgXA8Db8N+7ux2N7I3Yngd/EIN7LfWVoWF5Vs2VSw8wL4uyThsTpG52BKiBnYqvVNHWRQCuerpnRlRmhWVC5VyvZMeXcX1BvbXxx5P8AnTOficb9nZyTTG0i1k2qemscDKjDPoLhFy5ByBBNr+At6Y2Z62OFwbe/4VQ0pdmCn8HGI3UG7AEXByki3moK29cW2uuLgfn2STA8Ld/EYvtqPM2/E4C4AXOXfkoGN/JVGr99hvDRVtqWQsSgkFkz3LA2BJBvyufzxhzdHudJeM3B9FfjmOH6gbr5JwikmpooFmLPCDlaMEi7ate/ZsT4jbcbYtikimibG03I4j17EsOlDi62R5rDhlA9FlWmjM1TMQiq3O3aayqdrDfMeXkYPi/gR4hm45Z/H7THMMps7Ts3+Fq489dZqesgMUzoXjB+sAdVVQSAbZtd+XPC2Vb6hjo7fVbL8i3Mi6m2JseYUOeooZBGtJRzwzrIhaR5SygA9q4tprrflihTRP60WGhF+y3NNJFla2lLfDoObc/QH8/l3j1MtTfJnn8fKQBzVYjgoZZJhX1U8LpKwjSOLOMmlmv3nnzO+PK1TnGRwdzO/wB8U8aKNSiOSBXqEDzG+QnNdgNAz2I8RrqQMaVPAJmB0guefzpvxSpJQxama+p5/v8AtjTaABYLNc4uNytFVOEF+Z2H75Yi9+EZa736KUbC82ShjfU74SABlvfn3BXwLaK0+zfomeJVixEHqV7czDSyjkD9pjoOe55HFaqn6pmWpUmi66tjQKAoAAAsAOQGwGMNNWWBCMCEYEIwIUTi3DY6mGSCZc0ci5WG2ngRsQdQcdBINwhcodNei0vDaloJO0u8clrB15EeI2I5G/KxO9TziVt+O96pRFkijcggjcYfrpv181EgEWKb004Ydx5jDmuvrrvNUJIy0rcD6fvl44kc9VAEjMJ7wzjF+zKbdz//ALd3LXbCyLb3lvtVuKbFkdVF4w1KakrXtVCIRgxCnEZ7V7G4c2tp54xekS7rADpbIK2zRY8MqYESdkaT3ZWyxGULnItcqQujan4dvxw6imLIi55y07+ztXHC5soPAko5JswRww1VDYjTW9tT6XOxxKjdSOluWkHlqPLXwzQcQCYU/EJqZ5Y46Gjqg8jSCSamErrmt2bk3UC2x5knnivU0kjpnYBiBN8u1da4WTjo9QGCnRGN21J52J1sPL8749LQwGCEMdqlONyofHuqeZIampalgMbN1ixtJme4GQqpBta5v44yumpZGlrBkCD4qcYGqSyvlSphpppKimTIRLlKNY2LgIxJA+Ib/VvscUoJZ300jRcgW/Y7ra/tSIGIKRAtAJ4f4a1a0mf6QTrEF6v63wHy3/O2E9HY/wCQ3B493FdfonvHaESov0hidWujjcG1iBbX5Hxx6TpCnjmjs52G2d970SWkhLeFcJkSXrZJXmZQQpfNZb7ntEtfwsN98ZtJSiCTGPqPDKw+fTxU3G4snixa3Opv4C3kP138cXHEvzdnvfaorPHLhCRcdqIibdWkjg7soOXw21N+W3f3YW6JkmZHic9+3qlyTBmQ1SUknU6nxw8ANFgqTnFxuVrmmCi5/wCccc8NCGMLjYJPNKWNzhOpudVoMaGiwW/hfD5KmZIYVLySNlVR+enIC5J5AE4i+QMbiJyUrXXVvQTorHw2lWBNXPalfXtuRqddgNAB3Dvvjz8spkcXFNAsrFha6jAhGBCMCEYEIwISTpd0Yg4jTmCceKOPiRvtKfzHMYnHI6N2Jq4RdcudL+i8/DqgwzjxRwOy6/aX9RyON2Cdszb8d96WRZJUYg3BscNsOG/fxUSARYprTVYbTZu7+2GskvkdVRkhLc+CkHDUpb4aoqMpAZPsOLr6Dl6fLCnRNcNE5k7m65ppLxDMInhCLNC4dI5ACpIuMtj2T4D8sU6yAvjsMiPJXI5Wu0WXX1lZUxTVUcUQhBAyIqXv3hd/PFSkpJWyYnC1k1zhZOXjDDUA91+WNYgFLWPU22Zh94n8yRiQLgcnHz+bhC0VnDllGWS7C+gOU28jbT0xCRvWizzfvt8IvZRKhFpISYw24sq5RmYmwubX54U+T+NGSzIdlv2u2xHNR04bWULA11MYY5nyq6lU7Z1scjajz+eM+mrXY8LsgeWWfhb1Uy1LaZKaSJ6iXibQVPaIpvd5W1W+RTIDl101I0vrim+eQyF9zdSsFZOE1JlhjkYWZl1/v62vjdgeXxhztSEohZ1nEI4tGOv2Rqfly8zhvGw3v+lFzg3Mqv1vFpJNPgXuB19T/wAeuJ4ee97CqPnJ+1QAO7EhZJK0VFUE8T3Yg6TDkNUxkRf3JXLIWNzhXG5V1rQ0WCzpKV5XWONS7uQqqouSTsAMce8MH1HLe9FJdL+yzoAvDIi8uVqqQdthY5F36tT56k8yB3DGHU1Bmd2JoFlfMVl1GBCMCEYEIwIRgQjAhGBCT9KOjVPxCHqalMy7qwNmQ2tmUjn4bHmDibHuYbtQQuZenHQio4ZLllGaJiRHMNnG+o+q1t1PcbXAvjbgqWzC3HlmlFtlWMWCL5FcUyCvI0bUd43x0PcO33/arvpwftTCKUMLqb4a14doqrmlpsVnieqipHC6eunZ1oY5ZOry58vaAzXtodNbN8sZFXVmN+Bg012MvP0WhTtcW4nFSYekciZ1mQBo2KuNVKsDYg7+WLMNQ2SPrMhbXf6Q5xa7CQpEHSmJtlcnnbL+pB/DDI52SH6Tffguudh1y34qaONwk7nzKnDMxw34b8lHrWc1G4nXQTRmNmax5qpBFjcbjwGFyxCVpaQbeXuu9a0HVJaQKsgaR55sjXQNa1+RN3J8dsVIuj8DsRz34rpqWLOvaKR8/ULm5ksTfzUWv+73xZfRse7E4C++7fPRKNVYZLKavkbdzbuXsjysLaYsiPx3yyCS6d5UbEgABlve+KUSSblYySBRcm2OOcGjNda0uNgoNRXk6Lp44SXudpkN+G+CsspwPuUEnEQLb3vhxVhMuj/Ap62YQ08ZdzqbbKLgFmPJRca4jLK2IXcugXXSns89n0PC0JuJKhx25SNh9hByW+veeewAw56h0pz05JoFlc8IXUYEIwIRgQjAhGBCMCEYEIwIRgQo9fRRzxtFKivG4sysLgj9646DbMIXhfTr2MyxZpqC8se/Un4112T7YA5HtaczjSgr+Enn+t9ygW8l5LLGVYqwKspIZSLEEaEEHYg6WxpNcHC4Nxvf4UFiptqNMdLb737rhAORUuLiBHxC+Ohzx2+6Q6nB0yW6OrYEtDO8Ja2YKzLe17XsRtr88UaimZM7GHYT2jLzUmOfGLEXWSgJkkK9eFkEkisT9JY3IYjXX56nBPS4abDHnY3O/JRjlvLd2SmcW4rHVPEYaKKkEebP1ZY572sDm7rH5nFaigl60OsQAnVD24LL4cb9t7/SzUY4hfMdQg+P444SBmurQ9Yg+tfy1wozM4Z75pgheeCiy8QJ+EW89cRL3nT97809tOBqVDdiTcm57ziOEDPe99ieAALBfMd7d+y6r50M9ldZXZZGHUQH/Uf4iP8AYm58zYeOKU1axtw3M+nnnvipBq6F6L9Gqfh8Ihp0sN2Y2LMe9jbU/lyxkPeXuxOTAnGIoRgQjAhGBCMCEYEIwIRgQjAhGBCMCEYEIwIVb6VdB6PiAPXxdu2kqdlxy+LnbuYEeGGRyvjN2my4RdeL9KfYxWU5LUtqqPuFlcDxUmzfdNz3Y0oq9p+8WUC1ecVdK8TFJEZHG6upUjzBAti81zXC7TffkorTieqF9U2208sQwC91wi+q2LUuNmP5/njoBGhPoVAxMPBZrWv338xjoD+fp+lEwsQa5+8D0GC7+aOoZyWJqnP1j+/LHLHiTvuUhEwcFqYk7m/njmAaqYAGi+Ymur6qkmw1J2GOEgZlCvHRj2VcQqypaI08RveSYZToeUd85PdcAG2+KUldG37cz6e6kGle09EPZdQ0BD5OvmH+pLY2P+xfhXz1PjjNmqHy/cVMABXfCF1GBCMCEYEIwIRgQjAhGBCMCEYEIwIRgQjAhGBCMCEYEIwISrjvRulrVy1MEcuhAZh2lB3yuO0voRiTXOabtNkKh8W9h9DJcwyTQHWwuJFGvc3aIG3xeuLLa6Uam/eo4QqlxD2D1Q/yamB9T/mB005bB7n5YsjpH/01cwKu1fsk4qhAFOHvzSWPTwOZhhwr4jrffn+VzCUvq/ZzxOMgNRSm/wBgK/zKE29cdbWQnj6Iwla4egHEmYKKKe50F0Kj1LWA9cSNZDz9/wBLmEpjB7KOKswBpct/rNJFYednJ/DEDXxdu99q7hKfcO9hla9jLNBELcizsD3EZQvrmOEu6RHBq7gVp4T7CaZbGoqJZTzCBY1221zHfW9xy0wh9fIdLBdwhXro90HoKI5qemRX36xru40tozklfIWGKr5Xv+43XbKxYguowIRgQjAhGBCMCEYEIwIRgQjA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38" name="Picture 14" descr="http://www.chemicalelements.com/bohr/b00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33670"/>
            <a:ext cx="1991600" cy="1981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19400" y="4114800"/>
            <a:ext cx="718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baseline="30000" dirty="0" smtClean="0"/>
              <a:t>238</a:t>
            </a:r>
            <a:r>
              <a:rPr lang="lv-LV" sz="2400" b="1" dirty="0" smtClean="0"/>
              <a:t>U</a:t>
            </a:r>
            <a:endParaRPr lang="lv-LV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4495800"/>
            <a:ext cx="146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urāna atoms </a:t>
            </a:r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4648200"/>
            <a:ext cx="4086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Mazākais  atoms  (ūdeņraža) satur tikai</a:t>
            </a:r>
          </a:p>
          <a:p>
            <a:r>
              <a:rPr lang="lv-LV" dirty="0" smtClean="0"/>
              <a:t>1 protonu.</a:t>
            </a:r>
          </a:p>
          <a:p>
            <a:r>
              <a:rPr lang="lv-LV" dirty="0" smtClean="0"/>
              <a:t>Lielāki atomi , piemēram urāna, satur </a:t>
            </a:r>
          </a:p>
          <a:p>
            <a:r>
              <a:rPr lang="lv-LV" dirty="0" smtClean="0"/>
              <a:t>92 protonus un 146 neitronus.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17" y="1828800"/>
            <a:ext cx="8229600" cy="930561"/>
          </a:xfrm>
        </p:spPr>
        <p:txBody>
          <a:bodyPr>
            <a:noAutofit/>
          </a:bodyPr>
          <a:lstStyle/>
          <a:p>
            <a:r>
              <a:rPr lang="lv-LV" sz="2000" dirty="0" smtClean="0"/>
              <a:t>Visbiežāk sastopama kodolreaktoros  un atombumbās.</a:t>
            </a:r>
          </a:p>
          <a:p>
            <a:r>
              <a:rPr lang="lv-LV" sz="2000" dirty="0" smtClean="0"/>
              <a:t>Neitronu strāvojums sastāv no neitroniem un tas nav jonizējošs.</a:t>
            </a:r>
          </a:p>
          <a:p>
            <a:pPr>
              <a:buNone/>
            </a:pPr>
            <a:r>
              <a:rPr lang="lv-LV" sz="2000" dirty="0" smtClean="0"/>
              <a:t>Ja neitroni savā ceļā trāpa kodoliem, tie var izdalīt gamma staru emisiju.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146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Radiācijas veidi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659828" y="1085165"/>
            <a:ext cx="389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Neitronu radiācija </a:t>
            </a:r>
            <a:endParaRPr lang="lv-LV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5962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lv-LV" dirty="0" smtClean="0"/>
              <a:t>Elektromagnētisko viļņu spektrs</a:t>
            </a:r>
            <a:endParaRPr lang="lv-LV" dirty="0"/>
          </a:p>
        </p:txBody>
      </p:sp>
      <p:pic>
        <p:nvPicPr>
          <p:cNvPr id="57346" name="Picture 2" descr="http://spi4.itvnet.lv/upload2/articles/62/622746/images/_origin_Izglitojie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301229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70416"/>
          </a:xfrm>
        </p:spPr>
        <p:txBody>
          <a:bodyPr>
            <a:normAutofit/>
          </a:bodyPr>
          <a:lstStyle/>
          <a:p>
            <a:r>
              <a:rPr lang="lv-LV" sz="3600" dirty="0" smtClean="0"/>
              <a:t>Kādās mērvienībās tiek norādīta radiācija? </a:t>
            </a:r>
            <a:endParaRPr lang="lv-LV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00200"/>
            <a:ext cx="539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Radiācijas daudzumu norāda </a:t>
            </a:r>
            <a:endParaRPr lang="lv-LV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161550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dirty="0" smtClean="0">
                <a:solidFill>
                  <a:srgbClr val="FF0000"/>
                </a:solidFill>
              </a:rPr>
              <a:t>Rentgens</a:t>
            </a:r>
            <a:r>
              <a:rPr lang="lv-LV" sz="2000" dirty="0" smtClean="0"/>
              <a:t> (R)</a:t>
            </a:r>
          </a:p>
          <a:p>
            <a:pPr>
              <a:lnSpc>
                <a:spcPct val="150000"/>
              </a:lnSpc>
            </a:pPr>
            <a:r>
              <a:rPr lang="lv-LV" sz="2000" dirty="0" smtClean="0">
                <a:solidFill>
                  <a:srgbClr val="FF0000"/>
                </a:solidFill>
              </a:rPr>
              <a:t>Rads</a:t>
            </a:r>
          </a:p>
          <a:p>
            <a:pPr>
              <a:lnSpc>
                <a:spcPct val="150000"/>
              </a:lnSpc>
            </a:pPr>
            <a:r>
              <a:rPr lang="lv-LV" sz="2000" dirty="0" smtClean="0"/>
              <a:t>Grejs (Gy)</a:t>
            </a:r>
          </a:p>
          <a:p>
            <a:pPr>
              <a:lnSpc>
                <a:spcPct val="150000"/>
              </a:lnSpc>
            </a:pPr>
            <a:r>
              <a:rPr lang="lv-LV" sz="2000" dirty="0" smtClean="0">
                <a:solidFill>
                  <a:srgbClr val="FF0000"/>
                </a:solidFill>
              </a:rPr>
              <a:t>Rems</a:t>
            </a:r>
          </a:p>
          <a:p>
            <a:pPr>
              <a:lnSpc>
                <a:spcPct val="150000"/>
              </a:lnSpc>
            </a:pPr>
            <a:r>
              <a:rPr lang="lv-LV" sz="2000" dirty="0" smtClean="0"/>
              <a:t>Zīverts (Sv)</a:t>
            </a:r>
            <a:endParaRPr lang="lv-LV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03647" y="2590800"/>
            <a:ext cx="6440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Šīs vienības attiecās uz radiācijas eksponēšanu, </a:t>
            </a:r>
          </a:p>
          <a:p>
            <a:r>
              <a:rPr lang="lv-LV" sz="2400" dirty="0" smtClean="0"/>
              <a:t>radiācijas devu un radiācijas  aizsardzību.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16051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dirty="0" smtClean="0">
                <a:solidFill>
                  <a:srgbClr val="FF0000"/>
                </a:solidFill>
              </a:rPr>
              <a:t>Kirī </a:t>
            </a:r>
          </a:p>
          <a:p>
            <a:pPr>
              <a:lnSpc>
                <a:spcPct val="150000"/>
              </a:lnSpc>
            </a:pPr>
            <a:r>
              <a:rPr lang="lv-LV" sz="2000" dirty="0" smtClean="0"/>
              <a:t>Bekerels</a:t>
            </a:r>
            <a:r>
              <a:rPr lang="lv-LV" dirty="0" smtClean="0"/>
              <a:t> (</a:t>
            </a:r>
            <a:r>
              <a:rPr lang="lv-LV" dirty="0" err="1" smtClean="0"/>
              <a:t>Bq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3010013" y="5105400"/>
            <a:ext cx="613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Šīs vienības attiecās uz pašu radioaktīvo vielu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248400"/>
            <a:ext cx="424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rgbClr val="FF0000"/>
                </a:solidFill>
              </a:rPr>
              <a:t>Novecojušās radioaktivitātes mērvienības</a:t>
            </a:r>
            <a:endParaRPr lang="lv-LV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702384" cy="762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Radiācijas mērvienības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334422" y="2057400"/>
            <a:ext cx="80228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200" dirty="0" smtClean="0"/>
              <a:t>Starptautiskā mērvienību (SI) sistēmā </a:t>
            </a:r>
          </a:p>
          <a:p>
            <a:pPr algn="ctr">
              <a:lnSpc>
                <a:spcPct val="150000"/>
              </a:lnSpc>
            </a:pPr>
            <a:r>
              <a:rPr lang="lv-LV" sz="3200" dirty="0" smtClean="0"/>
              <a:t>ir iekļauti</a:t>
            </a:r>
          </a:p>
          <a:p>
            <a:pPr algn="ctr">
              <a:lnSpc>
                <a:spcPct val="150000"/>
              </a:lnSpc>
            </a:pPr>
            <a:r>
              <a:rPr lang="lv-LV" sz="3600" dirty="0" err="1" smtClean="0"/>
              <a:t>grejs</a:t>
            </a:r>
            <a:r>
              <a:rPr lang="lv-LV" sz="3600" dirty="0" smtClean="0"/>
              <a:t> (Gy), </a:t>
            </a:r>
            <a:r>
              <a:rPr lang="lv-LV" sz="3600" dirty="0" err="1" smtClean="0"/>
              <a:t>zīverts</a:t>
            </a:r>
            <a:r>
              <a:rPr lang="lv-LV" sz="3600" dirty="0" smtClean="0"/>
              <a:t> (Sv) un bekerels (</a:t>
            </a:r>
            <a:r>
              <a:rPr lang="lv-LV" sz="3600" dirty="0" err="1" smtClean="0"/>
              <a:t>Bq</a:t>
            </a:r>
            <a:r>
              <a:rPr lang="lv-LV" sz="3600" dirty="0" smtClean="0"/>
              <a:t>).</a:t>
            </a:r>
          </a:p>
          <a:p>
            <a:pPr algn="ctr">
              <a:lnSpc>
                <a:spcPct val="150000"/>
              </a:lnSpc>
            </a:pPr>
            <a:r>
              <a:rPr lang="lv-LV" sz="3200" dirty="0" smtClean="0"/>
              <a:t> 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569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4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Mērvienība </a:t>
            </a:r>
            <a:r>
              <a:rPr lang="lv-LV" sz="2800" b="1" dirty="0" smtClean="0"/>
              <a:t>bekerels (</a:t>
            </a:r>
            <a:r>
              <a:rPr lang="lv-LV" sz="2800" b="1" dirty="0" err="1" smtClean="0"/>
              <a:t>Bq</a:t>
            </a:r>
            <a:r>
              <a:rPr lang="lv-LV" sz="2800" b="1" dirty="0" smtClean="0"/>
              <a:t>) </a:t>
            </a:r>
            <a:r>
              <a:rPr lang="lv-LV" sz="2800" dirty="0" smtClean="0"/>
              <a:t>attiecās uz radioaktīvo vielu. </a:t>
            </a:r>
            <a:r>
              <a:rPr lang="lv-LV" sz="2800" b="1" dirty="0" smtClean="0"/>
              <a:t>Bekerels  </a:t>
            </a:r>
            <a:r>
              <a:rPr lang="lv-LV" sz="2800" dirty="0" smtClean="0"/>
              <a:t>parāda, </a:t>
            </a:r>
            <a:r>
              <a:rPr lang="lv-LV" sz="2800" b="1" dirty="0" smtClean="0"/>
              <a:t>cik radioaktīvs ir priekšmets. </a:t>
            </a:r>
          </a:p>
          <a:p>
            <a:r>
              <a:rPr lang="lv-LV" sz="3200" dirty="0" smtClean="0"/>
              <a:t> </a:t>
            </a:r>
            <a:endParaRPr lang="lv-LV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590800"/>
            <a:ext cx="6943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1 bekerels </a:t>
            </a:r>
            <a:r>
              <a:rPr lang="sv-SE" sz="2400" dirty="0" smtClean="0"/>
              <a:t>=</a:t>
            </a:r>
            <a:r>
              <a:rPr lang="lv-LV" sz="2400" dirty="0" smtClean="0"/>
              <a:t> 1 radioaktīvā sabrukšana vienā sekundē</a:t>
            </a:r>
          </a:p>
          <a:p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609600" y="32004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Bekerela aktivitāte ir ļoti maza, tādēļ parasti lieto  bekerela daudzkārtņus — </a:t>
            </a:r>
            <a:r>
              <a:rPr lang="lv-LV" sz="2400" dirty="0" err="1" smtClean="0"/>
              <a:t>megabekerelu</a:t>
            </a:r>
            <a:r>
              <a:rPr lang="lv-LV" sz="2400" dirty="0" smtClean="0"/>
              <a:t> </a:t>
            </a:r>
            <a:r>
              <a:rPr lang="lv-LV" sz="2400" dirty="0" err="1" smtClean="0"/>
              <a:t>MBq</a:t>
            </a:r>
            <a:r>
              <a:rPr lang="lv-LV" sz="2400" dirty="0" smtClean="0"/>
              <a:t> (10</a:t>
            </a:r>
            <a:r>
              <a:rPr lang="lv-LV" sz="2400" baseline="30000" dirty="0" smtClean="0"/>
              <a:t>6</a:t>
            </a:r>
            <a:r>
              <a:rPr lang="lv-LV" sz="2400" dirty="0" smtClean="0"/>
              <a:t> bekerelu).</a:t>
            </a: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5334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 </a:t>
            </a:r>
            <a:r>
              <a:rPr lang="lv-LV" sz="2400" dirty="0" smtClean="0"/>
              <a:t>Agrāk radioaktivitātes mērīšanai lietoja ārpussistēmas mērvienību  </a:t>
            </a:r>
            <a:r>
              <a:rPr lang="lv-LV" sz="2400" dirty="0" err="1" smtClean="0"/>
              <a:t>kirī</a:t>
            </a:r>
            <a:r>
              <a:rPr lang="lv-LV" sz="2400" dirty="0" smtClean="0"/>
              <a:t> (Ci).</a:t>
            </a:r>
          </a:p>
          <a:p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2667000" y="6096000"/>
            <a:ext cx="372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 smtClean="0"/>
              <a:t>1 </a:t>
            </a:r>
            <a:r>
              <a:rPr lang="lv-LV" sz="2800" dirty="0" err="1" smtClean="0"/>
              <a:t>kirī</a:t>
            </a:r>
            <a:r>
              <a:rPr lang="lv-LV" sz="2800" dirty="0" smtClean="0"/>
              <a:t> </a:t>
            </a:r>
            <a:r>
              <a:rPr lang="sv-SE" sz="2800" dirty="0" smtClean="0"/>
              <a:t>= </a:t>
            </a:r>
            <a:r>
              <a:rPr lang="lv-LV" sz="2800" dirty="0" smtClean="0"/>
              <a:t>3,7·10</a:t>
            </a:r>
            <a:r>
              <a:rPr lang="lv-LV" sz="2800" baseline="30000" dirty="0" smtClean="0"/>
              <a:t>10</a:t>
            </a:r>
            <a:r>
              <a:rPr lang="lv-LV" sz="2800" dirty="0" smtClean="0"/>
              <a:t> bekerela</a:t>
            </a:r>
            <a:endParaRPr lang="lv-LV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51951" y="4648200"/>
            <a:ext cx="707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Piemēram, cilvēkā esošais </a:t>
            </a:r>
            <a:r>
              <a:rPr lang="lv-LV" sz="2400" baseline="30000" dirty="0" smtClean="0"/>
              <a:t>40</a:t>
            </a:r>
            <a:r>
              <a:rPr lang="lv-LV" sz="2400" dirty="0" smtClean="0"/>
              <a:t>K uzrāda vidēji 4000 </a:t>
            </a:r>
            <a:r>
              <a:rPr lang="lv-LV" sz="2400" dirty="0" err="1" smtClean="0"/>
              <a:t>Bq</a:t>
            </a:r>
            <a:r>
              <a:rPr lang="lv-LV" sz="2400" dirty="0" smtClean="0"/>
              <a:t>.</a:t>
            </a:r>
            <a:endParaRPr lang="lv-LV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0" y="609600"/>
            <a:ext cx="6702384" cy="762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v-LV" smtClean="0"/>
              <a:t>Radiācijas mērvienības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9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715000" y="4648200"/>
            <a:ext cx="22860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ounded Rectangle 17"/>
          <p:cNvSpPr/>
          <p:nvPr/>
        </p:nvSpPr>
        <p:spPr>
          <a:xfrm>
            <a:off x="2787501" y="4680099"/>
            <a:ext cx="22860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ounded Rectangle 16"/>
          <p:cNvSpPr/>
          <p:nvPr/>
        </p:nvSpPr>
        <p:spPr>
          <a:xfrm>
            <a:off x="230369" y="4540101"/>
            <a:ext cx="20574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/>
        </p:nvSpPr>
        <p:spPr>
          <a:xfrm>
            <a:off x="3200400" y="2209800"/>
            <a:ext cx="1600200" cy="990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238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Radioaktīvā starojuma ietekmi uz apstaroto objektu </a:t>
            </a:r>
          </a:p>
          <a:p>
            <a:r>
              <a:rPr lang="lv-LV" sz="2800" dirty="0" smtClean="0"/>
              <a:t>raksturo fizikāls lielums – doza.</a:t>
            </a:r>
            <a:endParaRPr lang="lv-LV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16598" y="2406501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smtClean="0"/>
              <a:t>Doza</a:t>
            </a:r>
            <a:endParaRPr lang="lv-LV" sz="3200" b="1" dirty="0"/>
          </a:p>
        </p:txBody>
      </p:sp>
      <p:sp>
        <p:nvSpPr>
          <p:cNvPr id="9" name="Down Arrow 8"/>
          <p:cNvSpPr/>
          <p:nvPr/>
        </p:nvSpPr>
        <p:spPr>
          <a:xfrm rot="3286103">
            <a:off x="2501429" y="2887176"/>
            <a:ext cx="304800" cy="188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Down Arrow 9"/>
          <p:cNvSpPr/>
          <p:nvPr/>
        </p:nvSpPr>
        <p:spPr>
          <a:xfrm>
            <a:off x="3886200" y="3505200"/>
            <a:ext cx="304800" cy="1131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Down Arrow 10"/>
          <p:cNvSpPr/>
          <p:nvPr/>
        </p:nvSpPr>
        <p:spPr>
          <a:xfrm rot="18535081">
            <a:off x="5232915" y="2958373"/>
            <a:ext cx="304800" cy="1758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28600" y="4572000"/>
            <a:ext cx="209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Absorbētā </a:t>
            </a:r>
            <a:endParaRPr lang="lv-LV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724400"/>
            <a:ext cx="233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Ekvivalentā </a:t>
            </a:r>
            <a:endParaRPr lang="lv-LV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4648200"/>
            <a:ext cx="1613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Efektīvā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40004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Absorbētā doza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981200"/>
          </a:xfrm>
        </p:spPr>
        <p:txBody>
          <a:bodyPr/>
          <a:lstStyle/>
          <a:p>
            <a:r>
              <a:rPr lang="lv-LV" dirty="0" smtClean="0"/>
              <a:t>Absorbētā doza ir vienāda ar radioaktīvā starojuma enerģijas daudzumu, kas absorbējies vielas vienā masas vienībā.</a:t>
            </a:r>
          </a:p>
          <a:p>
            <a:r>
              <a:rPr lang="lv-LV" dirty="0" smtClean="0"/>
              <a:t>Absorbēto devu mēra </a:t>
            </a:r>
            <a:r>
              <a:rPr lang="lv-LV" b="1" dirty="0" err="1" smtClean="0"/>
              <a:t>grejos</a:t>
            </a:r>
            <a:r>
              <a:rPr lang="lv-LV" dirty="0" smtClean="0"/>
              <a:t> (Gy)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640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1 Gy</a:t>
            </a:r>
            <a:r>
              <a:rPr lang="sv-SE" sz="3600" dirty="0" smtClean="0"/>
              <a:t> = </a:t>
            </a:r>
            <a:r>
              <a:rPr lang="lv-LV" sz="3600" dirty="0" smtClean="0"/>
              <a:t>1 džouls kilogramā (J</a:t>
            </a:r>
            <a:r>
              <a:rPr lang="sv-SE" sz="3600" dirty="0" smtClean="0"/>
              <a:t>/kg)</a:t>
            </a:r>
            <a:endParaRPr lang="lv-LV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7448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Viens grejs </a:t>
            </a:r>
            <a:r>
              <a:rPr lang="lv-LV" sz="2400" dirty="0" smtClean="0"/>
              <a:t>absorbētās dozas ir viens džouls absorbētās </a:t>
            </a:r>
          </a:p>
          <a:p>
            <a:r>
              <a:rPr lang="lv-LV" sz="2400" dirty="0" smtClean="0"/>
              <a:t>enerģijas uz vienu materiāla kilogramu.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lv-LV" sz="2400" dirty="0" smtClean="0"/>
              <a:t>Amerikāņi  lieto mērvienību </a:t>
            </a:r>
            <a:r>
              <a:rPr lang="lv-LV" sz="2400" b="1" dirty="0" smtClean="0"/>
              <a:t>rad</a:t>
            </a:r>
            <a:r>
              <a:rPr lang="lv-LV" sz="2400" dirty="0" smtClean="0"/>
              <a:t> (</a:t>
            </a:r>
            <a:r>
              <a:rPr lang="lv-LV" sz="2400" dirty="0" err="1" smtClean="0"/>
              <a:t>radiation</a:t>
            </a:r>
            <a:r>
              <a:rPr lang="lv-LV" sz="2400" dirty="0" smtClean="0"/>
              <a:t> </a:t>
            </a:r>
            <a:r>
              <a:rPr lang="lv-LV" sz="2400" dirty="0" err="1" smtClean="0"/>
              <a:t>absorbed</a:t>
            </a:r>
            <a:r>
              <a:rPr lang="lv-LV" sz="2400" dirty="0" smtClean="0"/>
              <a:t> </a:t>
            </a:r>
            <a:r>
              <a:rPr lang="lv-LV" sz="2400" dirty="0" err="1" smtClean="0"/>
              <a:t>dose</a:t>
            </a:r>
            <a:r>
              <a:rPr lang="lv-LV" sz="2400" dirty="0" smtClean="0"/>
              <a:t>) </a:t>
            </a:r>
          </a:p>
          <a:p>
            <a:pPr lvl="2"/>
            <a:r>
              <a:rPr lang="lv-LV" sz="2400" dirty="0" smtClean="0"/>
              <a:t>                     100 RAD = 1 Grejs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Ekvivalentā doza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76434" y="1066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Greja mērvienība  </a:t>
            </a:r>
            <a:r>
              <a:rPr lang="lv-LV" sz="2800" dirty="0" err="1" smtClean="0"/>
              <a:t>NEapraksta</a:t>
            </a:r>
            <a:r>
              <a:rPr lang="lv-LV" sz="2800" dirty="0" smtClean="0"/>
              <a:t> radiācijas </a:t>
            </a:r>
          </a:p>
          <a:p>
            <a:r>
              <a:rPr lang="lv-LV" sz="2800" dirty="0" smtClean="0"/>
              <a:t>bioloģiskos efektus.</a:t>
            </a:r>
            <a:endParaRPr lang="lv-LV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133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Ekvivalentā doza raksturo radioaktīvā starojuma </a:t>
            </a:r>
          </a:p>
          <a:p>
            <a:r>
              <a:rPr lang="lv-LV" sz="2800" dirty="0" smtClean="0"/>
              <a:t>bioloģisko ietekmi. </a:t>
            </a:r>
            <a:endParaRPr lang="lv-LV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Lai aprēķinātu ekvivalento dozu jāievieš radiācijas un audu ietekmes faktori, jo </a:t>
            </a:r>
          </a:p>
          <a:p>
            <a:endParaRPr lang="lv-LV" sz="2800" dirty="0" smtClean="0"/>
          </a:p>
          <a:p>
            <a:pPr lvl="1">
              <a:buFont typeface="Wingdings" pitchFamily="2" charset="2"/>
              <a:buChar char="Ø"/>
            </a:pPr>
            <a:r>
              <a:rPr lang="lv-LV" sz="2800" dirty="0" smtClean="0"/>
              <a:t> dažādām radiācijas daļiņām (alfa, beta, gamma) būs dažāda ietekme uz audiem. </a:t>
            </a:r>
          </a:p>
          <a:p>
            <a:pPr lvl="1">
              <a:buFont typeface="Wingdings" pitchFamily="2" charset="2"/>
              <a:buChar char="Ø"/>
            </a:pPr>
            <a:endParaRPr lang="lv-LV" sz="2800" dirty="0" smtClean="0"/>
          </a:p>
          <a:p>
            <a:pPr lvl="1">
              <a:buFont typeface="Wingdings" pitchFamily="2" charset="2"/>
              <a:buChar char="Ø"/>
            </a:pPr>
            <a:r>
              <a:rPr lang="lv-LV" sz="2800" dirty="0" smtClean="0"/>
              <a:t> katrs orgāns (ar savu blīvumu un izmēru) savādāk reaģēs uz radioaktivitāti. 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Ekvivalentā doza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Ekvivalento dozu izsaka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800" dirty="0" smtClean="0"/>
              <a:t> </a:t>
            </a:r>
            <a:r>
              <a:rPr lang="lv-LV" sz="2800" dirty="0" err="1" smtClean="0"/>
              <a:t>zīvert</a:t>
            </a:r>
            <a:r>
              <a:rPr lang="lv-LV" sz="2800" dirty="0" smtClean="0"/>
              <a:t> (</a:t>
            </a:r>
            <a:r>
              <a:rPr lang="lv-LV" sz="2800" dirty="0" err="1" smtClean="0"/>
              <a:t>Sv</a:t>
            </a:r>
            <a:r>
              <a:rPr lang="lv-LV" sz="2800" dirty="0" smtClean="0"/>
              <a:t>) mērvienībā</a:t>
            </a:r>
          </a:p>
          <a:p>
            <a:pPr>
              <a:buFont typeface="Wingdings" pitchFamily="2" charset="2"/>
              <a:buChar char="Ø"/>
            </a:pPr>
            <a:endParaRPr lang="lv-LV" sz="2800" dirty="0" smtClean="0"/>
          </a:p>
          <a:p>
            <a:pPr>
              <a:buFont typeface="Wingdings" pitchFamily="2" charset="2"/>
              <a:buChar char="Ø"/>
            </a:pPr>
            <a:r>
              <a:rPr lang="lv-LV" sz="2800" dirty="0" smtClean="0"/>
              <a:t> </a:t>
            </a:r>
            <a:r>
              <a:rPr lang="lv-LV" sz="2800" dirty="0" err="1" smtClean="0"/>
              <a:t>rem</a:t>
            </a:r>
            <a:r>
              <a:rPr lang="lv-LV" sz="2800" dirty="0" smtClean="0"/>
              <a:t> (</a:t>
            </a:r>
            <a:r>
              <a:rPr lang="lv-LV" sz="2800" dirty="0" err="1" smtClean="0"/>
              <a:t>roentgen</a:t>
            </a:r>
            <a:r>
              <a:rPr lang="lv-LV" sz="2800" dirty="0" smtClean="0"/>
              <a:t> </a:t>
            </a:r>
            <a:r>
              <a:rPr lang="lv-LV" sz="2800" dirty="0" err="1" smtClean="0"/>
              <a:t>ekvivalent</a:t>
            </a:r>
            <a:r>
              <a:rPr lang="lv-LV" sz="2800" dirty="0" smtClean="0"/>
              <a:t> </a:t>
            </a:r>
            <a:r>
              <a:rPr lang="lv-LV" sz="2800" dirty="0" err="1" smtClean="0"/>
              <a:t>in</a:t>
            </a:r>
            <a:r>
              <a:rPr lang="lv-LV" sz="2800" dirty="0" smtClean="0"/>
              <a:t> man) mērvienībā</a:t>
            </a:r>
          </a:p>
          <a:p>
            <a:r>
              <a:rPr lang="lv-LV" sz="2800" dirty="0" smtClean="0"/>
              <a:t>    (lieto amerikāņi)</a:t>
            </a:r>
          </a:p>
          <a:p>
            <a:pPr>
              <a:buFont typeface="Wingdings" pitchFamily="2" charset="2"/>
              <a:buChar char="Ø"/>
            </a:pPr>
            <a:endParaRPr lang="lv-LV" sz="28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495800"/>
            <a:ext cx="476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lv-LV" sz="3600" b="1" dirty="0" smtClean="0"/>
              <a:t>100 </a:t>
            </a:r>
            <a:r>
              <a:rPr lang="lv-LV" sz="3600" b="1" dirty="0" err="1" smtClean="0"/>
              <a:t>rem</a:t>
            </a:r>
            <a:r>
              <a:rPr lang="lv-LV" sz="3600" b="1" dirty="0" smtClean="0"/>
              <a:t> = 1 </a:t>
            </a:r>
            <a:r>
              <a:rPr lang="lv-LV" sz="3600" b="1" dirty="0" err="1" smtClean="0"/>
              <a:t>zīvert</a:t>
            </a:r>
            <a:endParaRPr lang="lv-LV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Efektīvā doza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Efektīvā doza raksturo radioaktīvā starojuma </a:t>
            </a:r>
            <a:r>
              <a:rPr lang="lv-LV" sz="2800" dirty="0" err="1" smtClean="0"/>
              <a:t>rezultējošo</a:t>
            </a:r>
            <a:r>
              <a:rPr lang="lv-LV" sz="2800" dirty="0" smtClean="0"/>
              <a:t> ietekmi  uz bioloģiskiem objektiem.</a:t>
            </a:r>
          </a:p>
          <a:p>
            <a:endParaRPr lang="lv-LV" sz="2800" dirty="0" smtClean="0"/>
          </a:p>
          <a:p>
            <a:r>
              <a:rPr lang="lv-LV" sz="2800" dirty="0" smtClean="0"/>
              <a:t>Tā ir visu apstaroto orgānu un audu ekvivalentās devas reizinātas ar atbilstošo audu ietekmes faktoru.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2613" y="3581400"/>
            <a:ext cx="7062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 smtClean="0"/>
              <a:t>Efektīvo  dozu arī izsaka </a:t>
            </a:r>
            <a:r>
              <a:rPr lang="lv-LV" sz="2400" dirty="0" err="1" smtClean="0"/>
              <a:t>zīvert</a:t>
            </a:r>
            <a:r>
              <a:rPr lang="lv-LV" sz="2400" dirty="0" smtClean="0"/>
              <a:t>  un </a:t>
            </a:r>
            <a:r>
              <a:rPr lang="lv-LV" sz="2400" dirty="0" err="1" smtClean="0"/>
              <a:t>rem</a:t>
            </a:r>
            <a:r>
              <a:rPr lang="lv-LV" sz="2400" dirty="0" smtClean="0"/>
              <a:t> mērvienībās.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562600"/>
            <a:ext cx="3838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1</a:t>
            </a:r>
            <a:r>
              <a:rPr lang="sv-SE" sz="2800" dirty="0" smtClean="0"/>
              <a:t> </a:t>
            </a:r>
            <a:r>
              <a:rPr lang="lv-LV" sz="2800" dirty="0" err="1" smtClean="0"/>
              <a:t>mSv</a:t>
            </a:r>
            <a:r>
              <a:rPr lang="sv-SE" sz="2800" dirty="0" smtClean="0"/>
              <a:t> = 0.001 Sv</a:t>
            </a:r>
          </a:p>
          <a:p>
            <a:r>
              <a:rPr lang="sv-SE" sz="2800" dirty="0" smtClean="0"/>
              <a:t>1 mikroSv = 0.ooooo1 Sv</a:t>
            </a:r>
            <a:endParaRPr lang="lv-LV" sz="2800" dirty="0"/>
          </a:p>
        </p:txBody>
      </p:sp>
      <p:sp>
        <p:nvSpPr>
          <p:cNvPr id="6" name="Rectangle 5"/>
          <p:cNvSpPr/>
          <p:nvPr/>
        </p:nvSpPr>
        <p:spPr>
          <a:xfrm>
            <a:off x="1297535" y="4156234"/>
            <a:ext cx="58070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b="1" dirty="0" smtClean="0"/>
              <a:t>Zīverts </a:t>
            </a:r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ir visbiežāk izmantotā mērvienība.  </a:t>
            </a:r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samērā liela mērvienība, plašāk pielieto </a:t>
            </a:r>
          </a:p>
          <a:p>
            <a:endParaRPr 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1905000" cy="1143000"/>
          </a:xfrm>
        </p:spPr>
        <p:txBody>
          <a:bodyPr/>
          <a:lstStyle/>
          <a:p>
            <a:r>
              <a:rPr lang="lv-LV" dirty="0" smtClean="0"/>
              <a:t>Atoms</a:t>
            </a:r>
            <a:endParaRPr lang="lv-LV" dirty="0"/>
          </a:p>
        </p:txBody>
      </p:sp>
      <p:pic>
        <p:nvPicPr>
          <p:cNvPr id="1026" name="Picture 2" descr="https://encrypted-tbn3.gstatic.com/images?q=tbn:ANd9GcSztGZYS9xE6COkpeKt4ZkxirpTI7sssdFyDiszk4_aL14biEnq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124075" cy="2162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5829" y="1524000"/>
            <a:ext cx="58063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400" dirty="0" smtClean="0"/>
              <a:t> Atomi tiek klasificēti pēc protonu (p)</a:t>
            </a:r>
          </a:p>
          <a:p>
            <a:r>
              <a:rPr lang="lv-LV" sz="2400" dirty="0" smtClean="0"/>
              <a:t>un neitronu (n) skaita kodolā. 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 Protonu skaits nosaka ķīmisko elementu</a:t>
            </a:r>
          </a:p>
          <a:p>
            <a:r>
              <a:rPr lang="lv-LV" sz="2400" dirty="0" smtClean="0"/>
              <a:t>(ko raksturo </a:t>
            </a:r>
            <a:r>
              <a:rPr lang="lv-LV" sz="2400" dirty="0" err="1" smtClean="0"/>
              <a:t>atomskaitlis</a:t>
            </a:r>
            <a:r>
              <a:rPr lang="lv-LV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 Neitronu skaits nosaka ķīmiskā elementa</a:t>
            </a:r>
          </a:p>
          <a:p>
            <a:r>
              <a:rPr lang="lv-LV" sz="2400" dirty="0" smtClean="0"/>
              <a:t>izotopu.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37072" y="3962400"/>
            <a:ext cx="610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Izotopi ir atomi, kuru kodolos ir  </a:t>
            </a:r>
          </a:p>
          <a:p>
            <a:r>
              <a:rPr lang="lv-LV" sz="2400" dirty="0" smtClean="0"/>
              <a:t>vienāds  protonu, bet dažāds neitronu skaits.</a:t>
            </a:r>
            <a:endParaRPr lang="lv-LV" sz="2400" dirty="0"/>
          </a:p>
        </p:txBody>
      </p:sp>
      <p:pic>
        <p:nvPicPr>
          <p:cNvPr id="75780" name="Picture 4" descr="https://s-media-cache-ec0.pinimg.com/originals/5d/b2/22/5db222f01e921af3b081651358488d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3124200" cy="223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fact.org/wp-content/uploads/2014/01/Simpsons-guide-to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126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990600"/>
          </a:xfrm>
        </p:spPr>
        <p:txBody>
          <a:bodyPr/>
          <a:lstStyle/>
          <a:p>
            <a:r>
              <a:rPr lang="lv-LV" dirty="0" smtClean="0"/>
              <a:t>Radiācijas efekti uz cilvēku</a:t>
            </a:r>
            <a:endParaRPr lang="lv-LV" dirty="0"/>
          </a:p>
        </p:txBody>
      </p:sp>
      <p:pic>
        <p:nvPicPr>
          <p:cNvPr id="11266" name="Picture 2" descr="http://3.bp.blogspot.com/-PD9CWwj8lkk/Tp1IrTIOPEI/AAAAAAAACg0/vEHyuhBDz14/s1600/radia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69444"/>
            <a:ext cx="3571874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althphysics.georgetown.edu/sites/healthphysics/files/files/upload/Radiation-eff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0415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lv-LV" dirty="0" smtClean="0"/>
              <a:t>Radioaktivitātes pielietojums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3733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lv-LV" dirty="0" smtClean="0"/>
              <a:t>Industrijā (gamma starojums nogalina vilnā, koksnē esošos parazītus, pārtikas sterilizācijai)</a:t>
            </a:r>
          </a:p>
          <a:p>
            <a:pPr>
              <a:lnSpc>
                <a:spcPct val="170000"/>
              </a:lnSpc>
            </a:pPr>
            <a:r>
              <a:rPr lang="lv-LV" dirty="0" smtClean="0"/>
              <a:t>Zinātnē </a:t>
            </a:r>
          </a:p>
          <a:p>
            <a:pPr>
              <a:lnSpc>
                <a:spcPct val="170000"/>
              </a:lnSpc>
            </a:pPr>
            <a:r>
              <a:rPr lang="lv-LV" dirty="0" smtClean="0"/>
              <a:t>Militārā sfērā (atombumbas, kodolieroči)</a:t>
            </a:r>
          </a:p>
          <a:p>
            <a:pPr>
              <a:lnSpc>
                <a:spcPct val="170000"/>
              </a:lnSpc>
            </a:pPr>
            <a:r>
              <a:rPr lang="lv-LV" dirty="0" smtClean="0"/>
              <a:t>Sadzīvē (dūmu detektoros)</a:t>
            </a:r>
          </a:p>
          <a:p>
            <a:pPr>
              <a:lnSpc>
                <a:spcPct val="170000"/>
              </a:lnSpc>
            </a:pPr>
            <a:r>
              <a:rPr lang="lv-LV" dirty="0" smtClean="0"/>
              <a:t>Medicīnā (ārstēšanai, diagnostikai)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864096"/>
          </a:xfrm>
        </p:spPr>
        <p:txBody>
          <a:bodyPr/>
          <a:lstStyle/>
          <a:p>
            <a:pPr algn="ctr"/>
            <a:r>
              <a:rPr lang="lv-LV" dirty="0" smtClean="0"/>
              <a:t>Jonizējošā radiācija medicīnā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085981"/>
            <a:ext cx="3372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smtClean="0"/>
              <a:t>Tiek pielietota</a:t>
            </a:r>
            <a:endParaRPr lang="lv-LV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379645" y="3048000"/>
            <a:ext cx="37064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sz="4000" dirty="0" smtClean="0"/>
              <a:t>Sterilizācijai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sz="4000" dirty="0" smtClean="0"/>
              <a:t>Diagnostikai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v-LV" sz="4000" dirty="0" smtClean="0"/>
              <a:t>Ārstēšanai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Gamma sterilizācija </a:t>
            </a:r>
            <a:endParaRPr lang="lv-LV" dirty="0"/>
          </a:p>
        </p:txBody>
      </p:sp>
      <p:pic>
        <p:nvPicPr>
          <p:cNvPr id="5" name="Picture 4" descr="Gamma rays being used to sterilise a need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384376" cy="3194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23928" y="1772816"/>
            <a:ext cx="5362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Plašā mērogā izmanto </a:t>
            </a:r>
          </a:p>
          <a:p>
            <a:r>
              <a:rPr lang="lv-LV" sz="2400" dirty="0" smtClean="0"/>
              <a:t>medicīnisko produktu (šļirces, cimdi</a:t>
            </a:r>
            <a:r>
              <a:rPr lang="lv-LV" sz="2400" dirty="0"/>
              <a:t>), </a:t>
            </a:r>
            <a:endParaRPr lang="lv-LV" sz="2400" dirty="0" smtClean="0"/>
          </a:p>
          <a:p>
            <a:r>
              <a:rPr lang="lv-LV" sz="2400" dirty="0" smtClean="0"/>
              <a:t>kurus </a:t>
            </a:r>
            <a:r>
              <a:rPr lang="lv-LV" sz="2400" dirty="0"/>
              <a:t>varētu sabojāt </a:t>
            </a:r>
            <a:r>
              <a:rPr lang="lv-LV" sz="2400" dirty="0" smtClean="0"/>
              <a:t>karsēšana,</a:t>
            </a:r>
            <a:endParaRPr lang="lv-LV" sz="2400" dirty="0"/>
          </a:p>
          <a:p>
            <a:r>
              <a:rPr lang="lv-LV" sz="2400" dirty="0" smtClean="0"/>
              <a:t>sterilizācijā.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5903" y="3657868"/>
            <a:ext cx="4243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Par cik gamma stari iziet cauri </a:t>
            </a:r>
          </a:p>
          <a:p>
            <a:r>
              <a:rPr lang="lv-LV" sz="2400" dirty="0" smtClean="0"/>
              <a:t>iepakojumam, tie </a:t>
            </a:r>
            <a:r>
              <a:rPr lang="lv-LV" sz="2400" dirty="0" err="1" smtClean="0"/>
              <a:t>inaktivē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vīrusus un nogalina baktērijas.</a:t>
            </a:r>
          </a:p>
          <a:p>
            <a:r>
              <a:rPr lang="lv-LV" sz="2400" dirty="0" smtClean="0"/>
              <a:t>Kamēr iepakojums nav bojāts, </a:t>
            </a:r>
          </a:p>
          <a:p>
            <a:r>
              <a:rPr lang="lv-LV" sz="2400" dirty="0" smtClean="0"/>
              <a:t>tajā esošais produkts ir sterils.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88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Diagnostika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r>
              <a:rPr lang="lv-LV" dirty="0" smtClean="0"/>
              <a:t>Viena no visbiežākajām metodēm diagnostikā ir rentgenstaru apstarošana, kas ļauj atklāt novirzes orgānos un audos.</a:t>
            </a:r>
          </a:p>
          <a:p>
            <a:endParaRPr lang="lv-LV" dirty="0"/>
          </a:p>
        </p:txBody>
      </p:sp>
      <p:pic>
        <p:nvPicPr>
          <p:cNvPr id="118786" name="Picture 2" descr="https://encrypted-tbn2.gstatic.com/images?q=tbn:ANd9GcRBrzgWw0J7dGddIwo_6yoi-zMk_mdVVdNB2aRovmqHohAsYlAg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085975" cy="2190750"/>
          </a:xfrm>
          <a:prstGeom prst="rect">
            <a:avLst/>
          </a:prstGeom>
          <a:noFill/>
        </p:spPr>
      </p:pic>
      <p:pic>
        <p:nvPicPr>
          <p:cNvPr id="118788" name="Picture 4" descr="https://encrypted-tbn2.gstatic.com/images?q=tbn:ANd9GcTKSlB5RBwC2S-rnY1QljL_eUfo036g1hNjbLCygKbI71UwJVW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2943225" cy="1552576"/>
          </a:xfrm>
          <a:prstGeom prst="rect">
            <a:avLst/>
          </a:prstGeom>
          <a:noFill/>
        </p:spPr>
      </p:pic>
      <p:pic>
        <p:nvPicPr>
          <p:cNvPr id="118792" name="Picture 8" descr="https://encrypted-tbn3.gstatic.com/images?q=tbn:ANd9GcTyszdrXCBpwWC0havWLNlJiOIEEKOrqrExDBEynH-pYujBM9KO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657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Nukleārā medicīna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828800"/>
            <a:ext cx="5867400" cy="3931920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Nukleārā </a:t>
            </a:r>
            <a:r>
              <a:rPr lang="lv-LV" dirty="0"/>
              <a:t>medicīna ir medicīnas </a:t>
            </a:r>
            <a:r>
              <a:rPr lang="lv-LV" dirty="0" smtClean="0"/>
              <a:t>nozare,</a:t>
            </a:r>
          </a:p>
          <a:p>
            <a:pPr>
              <a:buNone/>
            </a:pPr>
            <a:r>
              <a:rPr lang="lv-LV" dirty="0" smtClean="0"/>
              <a:t> </a:t>
            </a:r>
            <a:r>
              <a:rPr lang="lv-LV" dirty="0"/>
              <a:t>kas </a:t>
            </a:r>
            <a:r>
              <a:rPr lang="lv-LV" b="1" dirty="0"/>
              <a:t>pielieto </a:t>
            </a:r>
            <a:r>
              <a:rPr lang="lv-LV" b="1" dirty="0" smtClean="0"/>
              <a:t>radionuklīdus </a:t>
            </a:r>
          </a:p>
          <a:p>
            <a:pPr>
              <a:buNone/>
            </a:pPr>
            <a:r>
              <a:rPr lang="lv-LV" dirty="0" smtClean="0"/>
              <a:t>jeb </a:t>
            </a:r>
            <a:r>
              <a:rPr lang="lv-LV" b="1" dirty="0"/>
              <a:t>īsās dzīves izotopus </a:t>
            </a:r>
            <a:endParaRPr lang="lv-LV" b="1" dirty="0" smtClean="0"/>
          </a:p>
          <a:p>
            <a:pPr>
              <a:buFont typeface="Wingdings" pitchFamily="2" charset="2"/>
              <a:buChar char="Ø"/>
            </a:pPr>
            <a:r>
              <a:rPr lang="lv-LV" dirty="0" smtClean="0"/>
              <a:t> medicīnas pētījumiem</a:t>
            </a:r>
          </a:p>
          <a:p>
            <a:pPr>
              <a:buFont typeface="Wingdings" pitchFamily="2" charset="2"/>
              <a:buChar char="Ø"/>
            </a:pPr>
            <a:r>
              <a:rPr lang="lv-LV" dirty="0" smtClean="0"/>
              <a:t>slimību </a:t>
            </a:r>
            <a:r>
              <a:rPr lang="lv-LV" dirty="0"/>
              <a:t>diagnosticēšanai </a:t>
            </a:r>
            <a:endParaRPr lang="lv-LV" dirty="0" smtClean="0"/>
          </a:p>
          <a:p>
            <a:pPr>
              <a:buFont typeface="Wingdings" pitchFamily="2" charset="2"/>
              <a:buChar char="Ø"/>
            </a:pPr>
            <a:r>
              <a:rPr lang="lv-LV" dirty="0" smtClean="0"/>
              <a:t>slimību ārstēšanai</a:t>
            </a:r>
          </a:p>
          <a:p>
            <a:pPr>
              <a:buFont typeface="Wingdings" pitchFamily="2" charset="2"/>
              <a:buChar char="Ø"/>
            </a:pPr>
            <a:r>
              <a:rPr lang="lv-LV" dirty="0" smtClean="0"/>
              <a:t> jaunu </a:t>
            </a:r>
            <a:r>
              <a:rPr lang="lv-LV" dirty="0"/>
              <a:t>medikamentu izstrādē. </a:t>
            </a:r>
            <a:endParaRPr lang="lv-LV" dirty="0" smtClean="0"/>
          </a:p>
        </p:txBody>
      </p:sp>
      <p:pic>
        <p:nvPicPr>
          <p:cNvPr id="4098" name="Picture 2" descr="http://2.bp.blogspot.com/-iEy2aD9bDoQ/TxCVBOVjl8I/AAAAAAAAURs/K2XEtAsNvr4/s1600/nuclear-medicine-radioactive-isotope-bone-scan-inj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048000" cy="42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Radionuklīdi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Radionuklīdi tiek pielietoti slimību diagnosticēšanā vairāku iemeslu dēļ:</a:t>
            </a:r>
          </a:p>
          <a:p>
            <a:pPr lvl="1">
              <a:lnSpc>
                <a:spcPct val="150000"/>
              </a:lnSpc>
            </a:pPr>
            <a:r>
              <a:rPr lang="lv-LV" dirty="0" smtClean="0"/>
              <a:t>Daudzie ķīmiskie elementi koncentrējās noteiktā ķermeņa daļā.</a:t>
            </a:r>
          </a:p>
          <a:p>
            <a:pPr lvl="1">
              <a:lnSpc>
                <a:spcPct val="150000"/>
              </a:lnSpc>
            </a:pPr>
            <a:r>
              <a:rPr lang="lv-LV" dirty="0" smtClean="0"/>
              <a:t>Ķīmiskā elementa radioaktīvā forma bioloģiski uzvedās  tāpat kā tā neradioaktīvā forma. </a:t>
            </a:r>
          </a:p>
          <a:p>
            <a:pPr lvl="1">
              <a:lnSpc>
                <a:spcPct val="150000"/>
              </a:lnSpc>
            </a:pPr>
            <a:r>
              <a:rPr lang="lv-LV" dirty="0" smtClean="0"/>
              <a:t>Katra radioaktīvā viela spontāni sabrūk, emitējot radiāciju, kuru var detektēt.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lv-LV" sz="4000" dirty="0" smtClean="0"/>
              <a:t>Svarīgie faktori izvēloties radioizotopus medicīnas vajadzībām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Radionuklīdiem ir jāemitē tikai gamma starus</a:t>
            </a:r>
          </a:p>
          <a:p>
            <a:pPr lvl="1"/>
            <a:r>
              <a:rPr lang="lv-LV" dirty="0" smtClean="0"/>
              <a:t> Gamma stari iziet cauri ķermenim, līdz ar to, tos var detektēt «gamma kamerā».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Alfa daļiņas nespēj iziet cauri ādai,  tātad tos nevar detektēt.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Gamma stari nejonizē  šūnas  ķermenī. Alfa un beta daļiņas šūnas jonizē, kā rezultātā var veidoties vēža šūnas.</a:t>
            </a:r>
          </a:p>
          <a:p>
            <a:pPr lvl="1"/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lv-LV" dirty="0" smtClean="0"/>
              <a:t>Radionuklīdiem ir  jābūt ar īsu pussabrukšanas periodu (dažas stundas).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Tas nodrošina, ka radiācija ātri pazudīs no organisma un tajā neuzkrāsies</a:t>
            </a:r>
          </a:p>
          <a:p>
            <a:endParaRPr lang="lv-LV" dirty="0" smtClean="0"/>
          </a:p>
          <a:p>
            <a:r>
              <a:rPr lang="lv-LV" dirty="0" smtClean="0"/>
              <a:t>Jābūt viegli ievadāmiem pacienta organismā caur injekcijām, tablešu vai inhalācijas veidā.</a:t>
            </a:r>
          </a:p>
          <a:p>
            <a:endParaRPr lang="lv-LV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85800"/>
            <a:ext cx="85344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Svarīgie faktori izvēloties radioizotopus medicīnas vajadzībām</a:t>
            </a:r>
            <a:endParaRPr kumimoji="0" lang="lv-LV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pPr algn="ctr"/>
            <a:r>
              <a:rPr lang="lv-LV" dirty="0" smtClean="0"/>
              <a:t>Atoms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Lielākā daļa atomu ir stabila (paliek tādi kā ir).</a:t>
            </a:r>
          </a:p>
          <a:p>
            <a:endParaRPr lang="lv-LV" dirty="0" smtClean="0"/>
          </a:p>
          <a:p>
            <a:r>
              <a:rPr lang="lv-LV" dirty="0" smtClean="0"/>
              <a:t>Daži atomi ir nestabili. </a:t>
            </a:r>
          </a:p>
          <a:p>
            <a:pPr>
              <a:buNone/>
            </a:pPr>
            <a:r>
              <a:rPr lang="lv-LV" dirty="0" smtClean="0"/>
              <a:t>    Lai atgrieztos stabilā stāvoklī, tie spontāni izdala daļiņas vai elektromagnētiskos viļņus.  Šo procesu sauc par sabrukšanu.</a:t>
            </a:r>
          </a:p>
          <a:p>
            <a:endParaRPr lang="lv-LV" dirty="0" smtClean="0"/>
          </a:p>
          <a:p>
            <a:r>
              <a:rPr lang="lv-LV" dirty="0" smtClean="0"/>
              <a:t>Šāds nestabils atoms ir radioaktīvs.</a:t>
            </a:r>
          </a:p>
          <a:p>
            <a:endParaRPr lang="lv-LV" dirty="0" smtClean="0"/>
          </a:p>
          <a:p>
            <a:r>
              <a:rPr lang="lv-LV" dirty="0" smtClean="0"/>
              <a:t>No nestabilā atoma izdalītās daļiņas vai elektromagnētiskie viļņi ir radiācija.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Radionuklīdi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Dabīgiem radionuklīdiem ir garš pussabrukšanas periods un tie piegādā pacientam augstu absorbētu devu.</a:t>
            </a:r>
          </a:p>
          <a:p>
            <a:endParaRPr lang="lv-LV" dirty="0" smtClean="0"/>
          </a:p>
          <a:p>
            <a:r>
              <a:rPr lang="lv-LV" dirty="0" smtClean="0"/>
              <a:t>Nukleārā medicīnā izmanto cilvēka veidotos radionuklīdus.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Nukleārā medicīna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39558"/>
            <a:ext cx="5867400" cy="3931920"/>
          </a:xfrm>
        </p:spPr>
        <p:txBody>
          <a:bodyPr/>
          <a:lstStyle/>
          <a:p>
            <a:r>
              <a:rPr lang="lv-LV" dirty="0"/>
              <a:t>Nukleārās medicīnas tehnoloģija balstās uz divām galvenajām </a:t>
            </a:r>
            <a:r>
              <a:rPr lang="lv-LV" dirty="0" smtClean="0"/>
              <a:t>iekārtām:</a:t>
            </a:r>
            <a:endParaRPr lang="lv-LV" dirty="0"/>
          </a:p>
          <a:p>
            <a:pPr lvl="1"/>
            <a:r>
              <a:rPr lang="lv-LV" dirty="0" err="1"/>
              <a:t>ciklotronu</a:t>
            </a:r>
            <a:r>
              <a:rPr lang="lv-LV" dirty="0"/>
              <a:t>, kas sintezē divas līdz 100 minūtes dzīvojošus izotopus</a:t>
            </a:r>
          </a:p>
          <a:p>
            <a:pPr lvl="1"/>
            <a:r>
              <a:rPr lang="lv-LV" dirty="0"/>
              <a:t>pozitronu emisijas </a:t>
            </a:r>
            <a:r>
              <a:rPr lang="lv-LV" dirty="0" err="1"/>
              <a:t>tomogrāfu</a:t>
            </a:r>
            <a:r>
              <a:rPr lang="lv-LV" dirty="0"/>
              <a:t> (PET), kas savienots ar </a:t>
            </a:r>
            <a:r>
              <a:rPr lang="lv-LV" dirty="0" err="1"/>
              <a:t>datortomogrāfu</a:t>
            </a:r>
            <a:r>
              <a:rPr lang="lv-LV" dirty="0"/>
              <a:t> (DT).</a:t>
            </a:r>
          </a:p>
        </p:txBody>
      </p:sp>
      <p:pic>
        <p:nvPicPr>
          <p:cNvPr id="4098" name="Picture 2" descr="http://2.bp.blogspot.com/-iEy2aD9bDoQ/TxCVBOVjl8I/AAAAAAAAURs/K2XEtAsNvr4/s1600/nuclear-medicine-radioactive-isotope-bone-scan-inj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048000" cy="42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Nukleārā medicīna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4765044" y="1676400"/>
            <a:ext cx="43789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err="1" smtClean="0"/>
              <a:t>Ciklotronā</a:t>
            </a:r>
            <a:endParaRPr lang="lv-LV" sz="2000" dirty="0" smtClean="0"/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 tiek </a:t>
            </a:r>
            <a:r>
              <a:rPr lang="lv-LV" sz="2000" dirty="0" err="1" smtClean="0"/>
              <a:t>pāātrināts</a:t>
            </a:r>
            <a:r>
              <a:rPr lang="lv-LV" sz="2000" dirty="0" smtClean="0"/>
              <a:t> protons, kas ietriecās </a:t>
            </a:r>
          </a:p>
          <a:p>
            <a:r>
              <a:rPr lang="lv-LV" sz="2000" dirty="0" smtClean="0"/>
              <a:t>O-18. Tā rezultātā izdalās neitrons un</a:t>
            </a:r>
          </a:p>
          <a:p>
            <a:r>
              <a:rPr lang="lv-LV" sz="2000" dirty="0" smtClean="0"/>
              <a:t>izveidojās F-18.</a:t>
            </a:r>
          </a:p>
          <a:p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426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F-18 </a:t>
            </a:r>
            <a:r>
              <a:rPr lang="lv-LV" sz="2000" dirty="0" smtClean="0"/>
              <a:t>sintēze</a:t>
            </a:r>
            <a:endParaRPr lang="lv-LV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3200400"/>
            <a:ext cx="2835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Automātiskā sintezētājā</a:t>
            </a:r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 F-18 tiek pievienots </a:t>
            </a:r>
          </a:p>
          <a:p>
            <a:r>
              <a:rPr lang="lv-LV" sz="2000" dirty="0" err="1" smtClean="0"/>
              <a:t>dezoksiglikozei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15" name="Rectangle 14"/>
          <p:cNvSpPr/>
          <p:nvPr/>
        </p:nvSpPr>
        <p:spPr>
          <a:xfrm>
            <a:off x="5181600" y="4267200"/>
            <a:ext cx="3673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000" dirty="0" smtClean="0"/>
              <a:t> F-18-fluorodezoksiglikoze tiek</a:t>
            </a:r>
          </a:p>
          <a:p>
            <a:r>
              <a:rPr lang="lv-LV" sz="2000" dirty="0" smtClean="0"/>
              <a:t> ievadīta pacienta organismā.</a:t>
            </a:r>
            <a:endParaRPr lang="lv-LV" sz="2000" dirty="0"/>
          </a:p>
        </p:txBody>
      </p:sp>
      <p:sp>
        <p:nvSpPr>
          <p:cNvPr id="16" name="Rectangle 15"/>
          <p:cNvSpPr/>
          <p:nvPr/>
        </p:nvSpPr>
        <p:spPr>
          <a:xfrm>
            <a:off x="4820509" y="5257800"/>
            <a:ext cx="43234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000" dirty="0" smtClean="0"/>
              <a:t>Stundas lakā (F-18 T1/2</a:t>
            </a:r>
            <a:r>
              <a:rPr lang="sv-SE" sz="2000" dirty="0" smtClean="0"/>
              <a:t>=109 min.</a:t>
            </a:r>
            <a:r>
              <a:rPr lang="lv-LV" sz="2000" dirty="0" smtClean="0"/>
              <a:t>)</a:t>
            </a:r>
            <a:r>
              <a:rPr lang="sv-SE" sz="2000" dirty="0" smtClean="0"/>
              <a:t> </a:t>
            </a:r>
          </a:p>
          <a:p>
            <a:r>
              <a:rPr lang="lv-LV" sz="2000" dirty="0" smtClean="0"/>
              <a:t>iegūst attēlus, kas parāda, kur atrodas</a:t>
            </a:r>
          </a:p>
          <a:p>
            <a:r>
              <a:rPr lang="lv-LV" sz="2000" dirty="0" smtClean="0"/>
              <a:t>vēža šūnas.</a:t>
            </a:r>
            <a:endParaRPr lang="lv-LV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1600200"/>
            <a:ext cx="4648200" cy="4191000"/>
            <a:chOff x="228600" y="1600200"/>
            <a:chExt cx="4648200" cy="4191000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1600200"/>
              <a:ext cx="4648200" cy="4191000"/>
              <a:chOff x="228600" y="1600200"/>
              <a:chExt cx="4453467" cy="3657601"/>
            </a:xfrm>
          </p:grpSpPr>
          <p:pic>
            <p:nvPicPr>
              <p:cNvPr id="119810" name="Picture 2" descr="Molecular imaging of cancer with positron emission tomograph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1600200"/>
                <a:ext cx="4204138" cy="3657600"/>
              </a:xfrm>
              <a:prstGeom prst="rect">
                <a:avLst/>
              </a:prstGeom>
              <a:noFill/>
            </p:spPr>
          </p:pic>
          <p:pic>
            <p:nvPicPr>
              <p:cNvPr id="119814" name="Picture 6" descr="http://www.acrin.org/Portals/0/PetScanImag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1" y="3429001"/>
                <a:ext cx="2396066" cy="1828800"/>
              </a:xfrm>
              <a:prstGeom prst="rect">
                <a:avLst/>
              </a:prstGeom>
              <a:noFill/>
            </p:spPr>
          </p:pic>
        </p:grpSp>
        <p:pic>
          <p:nvPicPr>
            <p:cNvPr id="119816" name="Picture 8" descr="Stereo skeletal formula of fluorodeoxyglucose (18F) ((2S,6R)-6-meth,-2-ol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1752600"/>
              <a:ext cx="1905000" cy="1409700"/>
            </a:xfrm>
            <a:prstGeom prst="rect">
              <a:avLst/>
            </a:prstGeom>
            <a:noFill/>
          </p:spPr>
        </p:pic>
        <p:pic>
          <p:nvPicPr>
            <p:cNvPr id="119818" name="Picture 10" descr="http://www.rsc.org/learn-chemistry/content/filerepository/RWS/00/396/785/RWS00396785-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1676400"/>
              <a:ext cx="1828800" cy="1488375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066800" y="6248400"/>
            <a:ext cx="670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Vēža šūnām ir raksturīga paaugstinātā glikozes uzņemšana.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753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Pozitronu emisijas </a:t>
            </a:r>
            <a:r>
              <a:rPr lang="lv-LV" dirty="0" err="1" smtClean="0"/>
              <a:t>tomogrāfs</a:t>
            </a:r>
            <a:r>
              <a:rPr lang="lv-LV" dirty="0" smtClean="0"/>
              <a:t> (PET)</a:t>
            </a:r>
            <a:endParaRPr lang="lv-LV" dirty="0"/>
          </a:p>
        </p:txBody>
      </p:sp>
      <p:pic>
        <p:nvPicPr>
          <p:cNvPr id="1026" name="Picture 2" descr="P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6192688" cy="44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7272"/>
            <a:ext cx="83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Emisijas laikā, pozitrons saskrienas ar apkārtējos audos esošo atoma elektronu. </a:t>
            </a:r>
          </a:p>
          <a:p>
            <a:r>
              <a:rPr lang="lv-LV" dirty="0" smtClean="0"/>
              <a:t>Pozitrona un elektrona saduršanās, tos abus iznīcina, kā rezultātā rodas divi fotoni</a:t>
            </a:r>
          </a:p>
          <a:p>
            <a:r>
              <a:rPr lang="lv-LV" dirty="0" smtClean="0"/>
              <a:t>180</a:t>
            </a:r>
            <a:r>
              <a:rPr lang="lv-LV" baseline="30000" dirty="0" smtClean="0"/>
              <a:t>0 </a:t>
            </a:r>
            <a:r>
              <a:rPr lang="lv-LV" dirty="0" smtClean="0"/>
              <a:t>leņķī.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291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Radionuklīdi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71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524000"/>
          <a:ext cx="8305801" cy="480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788"/>
                <a:gridCol w="1852612"/>
                <a:gridCol w="2819401"/>
              </a:tblGrid>
              <a:tr h="412017">
                <a:tc>
                  <a:txBody>
                    <a:bodyPr/>
                    <a:lstStyle/>
                    <a:p>
                      <a:r>
                        <a:rPr lang="lv-LV" dirty="0" smtClean="0"/>
                        <a:t>Izotops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T1/2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Pielietojums</a:t>
                      </a:r>
                      <a:endParaRPr lang="lv-LV" dirty="0"/>
                    </a:p>
                  </a:txBody>
                  <a:tcPr/>
                </a:tc>
              </a:tr>
              <a:tr h="82614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Ogleklis-11 (C-11) </a:t>
                      </a:r>
                    </a:p>
                    <a:p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20.3 min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Vēža detektēšanā</a:t>
                      </a:r>
                      <a:endParaRPr lang="lv-LV" sz="2000" dirty="0"/>
                    </a:p>
                  </a:txBody>
                  <a:tcPr/>
                </a:tc>
              </a:tr>
              <a:tr h="458971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Slāpeklis-13</a:t>
                      </a:r>
                      <a:r>
                        <a:rPr lang="lv-LV" sz="2400" baseline="0" dirty="0" smtClean="0"/>
                        <a:t> (N-13)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10 min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Sirds-asinsvadu diagnostikā</a:t>
                      </a:r>
                      <a:endParaRPr lang="lv-LV" sz="2000" dirty="0"/>
                    </a:p>
                  </a:txBody>
                  <a:tcPr/>
                </a:tc>
              </a:tr>
              <a:tr h="642559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Jods-123 (I-123)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13.1  stundas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Vairogdziedzera diagnostikā</a:t>
                      </a:r>
                      <a:endParaRPr lang="lv-LV" sz="2000" dirty="0"/>
                    </a:p>
                  </a:txBody>
                  <a:tcPr/>
                </a:tc>
              </a:tr>
              <a:tr h="826147">
                <a:tc>
                  <a:txBody>
                    <a:bodyPr/>
                    <a:lstStyle/>
                    <a:p>
                      <a:r>
                        <a:rPr lang="lv-LV" sz="2400" dirty="0" err="1" smtClean="0"/>
                        <a:t>Tehnēcijs-99m</a:t>
                      </a:r>
                      <a:r>
                        <a:rPr lang="lv-LV" sz="2400" baseline="0" dirty="0" smtClean="0"/>
                        <a:t> (</a:t>
                      </a:r>
                      <a:r>
                        <a:rPr lang="lv-LV" sz="2400" baseline="0" dirty="0" err="1" smtClean="0"/>
                        <a:t>Tc-99m</a:t>
                      </a:r>
                      <a:r>
                        <a:rPr lang="lv-LV" sz="2400" baseline="0" dirty="0" smtClean="0"/>
                        <a:t>)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6 stundas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Ļoti plašs</a:t>
                      </a:r>
                      <a:r>
                        <a:rPr lang="lv-LV" sz="2000" baseline="0" dirty="0" smtClean="0"/>
                        <a:t> pielietojums</a:t>
                      </a:r>
                    </a:p>
                    <a:p>
                      <a:r>
                        <a:rPr lang="lv-LV" sz="2000" baseline="0" dirty="0" smtClean="0"/>
                        <a:t>Daudzu orgānu diagnostikā</a:t>
                      </a:r>
                      <a:endParaRPr lang="lv-LV" sz="2000" dirty="0"/>
                    </a:p>
                  </a:txBody>
                  <a:tcPr/>
                </a:tc>
              </a:tr>
              <a:tr h="458971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Flors-18</a:t>
                      </a:r>
                      <a:r>
                        <a:rPr lang="lv-LV" sz="2400" baseline="0" dirty="0" smtClean="0"/>
                        <a:t> (F-18)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109 min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Vēža  detektēšanā</a:t>
                      </a:r>
                      <a:endParaRPr lang="lv-LV" sz="2000" dirty="0"/>
                    </a:p>
                  </a:txBody>
                  <a:tcPr/>
                </a:tc>
              </a:tr>
              <a:tr h="458971">
                <a:tc>
                  <a:txBody>
                    <a:bodyPr/>
                    <a:lstStyle/>
                    <a:p>
                      <a:r>
                        <a:rPr lang="lv-LV" sz="2400" dirty="0" err="1" smtClean="0"/>
                        <a:t>Galijs-67</a:t>
                      </a:r>
                      <a:r>
                        <a:rPr lang="lv-LV" sz="2400" baseline="0" dirty="0" smtClean="0"/>
                        <a:t> (</a:t>
                      </a:r>
                      <a:r>
                        <a:rPr lang="lv-LV" sz="2400" baseline="0" dirty="0" err="1" smtClean="0"/>
                        <a:t>Ga-67</a:t>
                      </a:r>
                      <a:r>
                        <a:rPr lang="lv-LV" sz="2400" baseline="0" dirty="0" smtClean="0"/>
                        <a:t>)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3.26 dienas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Vēža  detektēšanā</a:t>
                      </a:r>
                    </a:p>
                    <a:p>
                      <a:endParaRPr lang="lv-LV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Radionuklīdi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057400"/>
          </a:xfrm>
        </p:spPr>
        <p:txBody>
          <a:bodyPr/>
          <a:lstStyle/>
          <a:p>
            <a:r>
              <a:rPr lang="lv-LV" dirty="0" smtClean="0"/>
              <a:t>80% nukleārās medicīnas procedūrās tiek izmantots </a:t>
            </a:r>
            <a:r>
              <a:rPr lang="lv-LV" dirty="0" err="1" smtClean="0"/>
              <a:t>Tehnēcijs-</a:t>
            </a:r>
            <a:r>
              <a:rPr lang="lv-LV" dirty="0" smtClean="0"/>
              <a:t> 99</a:t>
            </a:r>
            <a:r>
              <a:rPr lang="lv-LV" b="1" dirty="0" smtClean="0">
                <a:solidFill>
                  <a:srgbClr val="FF0000"/>
                </a:solidFill>
              </a:rPr>
              <a:t>m</a:t>
            </a:r>
            <a:r>
              <a:rPr lang="lv-LV" dirty="0" smtClean="0"/>
              <a:t>.</a:t>
            </a:r>
          </a:p>
          <a:p>
            <a:pPr lvl="1"/>
            <a:r>
              <a:rPr lang="lv-LV" dirty="0" smtClean="0"/>
              <a:t>Tas ir sintētisks elements , kas iegūts mākslīgi kodolreaktorā. 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71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428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Dabā </a:t>
            </a:r>
            <a:r>
              <a:rPr lang="lv-LV" dirty="0" err="1" smtClean="0"/>
              <a:t>tehnēcijs</a:t>
            </a:r>
            <a:r>
              <a:rPr lang="lv-LV" dirty="0" smtClean="0"/>
              <a:t> ir  ārkārtīgi mazos daudzumos ir sastopams urāna rūdās. </a:t>
            </a:r>
          </a:p>
          <a:p>
            <a:r>
              <a:rPr lang="lv-LV" dirty="0" smtClean="0"/>
              <a:t>Stabilāko  </a:t>
            </a:r>
            <a:r>
              <a:rPr lang="lv-LV" dirty="0" err="1" smtClean="0"/>
              <a:t>tehnēcija</a:t>
            </a:r>
            <a:r>
              <a:rPr lang="lv-LV" dirty="0" smtClean="0"/>
              <a:t> izotopu pussabrukšanas laiks ir  vairāki miljoni gadu.</a:t>
            </a:r>
          </a:p>
          <a:p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797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Savukārt tā </a:t>
            </a:r>
            <a:r>
              <a:rPr lang="lv-LV" dirty="0" err="1" smtClean="0"/>
              <a:t>metastabilam</a:t>
            </a:r>
            <a:r>
              <a:rPr lang="lv-LV" dirty="0" smtClean="0"/>
              <a:t> kodola izomeram </a:t>
            </a:r>
            <a:r>
              <a:rPr lang="lv-LV" dirty="0" err="1" smtClean="0"/>
              <a:t>Tc-99m</a:t>
            </a:r>
            <a:r>
              <a:rPr lang="lv-LV" dirty="0" smtClean="0"/>
              <a:t> pussabrukšanas periods ir </a:t>
            </a:r>
          </a:p>
          <a:p>
            <a:r>
              <a:rPr lang="lv-LV" dirty="0" smtClean="0"/>
              <a:t>6 stundas. To  iegūst no molibdēna -99.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Ārstēšana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590800"/>
          </a:xfrm>
        </p:spPr>
        <p:txBody>
          <a:bodyPr/>
          <a:lstStyle/>
          <a:p>
            <a:r>
              <a:rPr lang="lv-LV" dirty="0" smtClean="0"/>
              <a:t>Jonizējoša radiācija tiek pielietota radioterapijā vēža (ļaundabīgo audzēju) slimniekiem, lai iznīcinātu vēža šūnas.</a:t>
            </a:r>
          </a:p>
          <a:p>
            <a:r>
              <a:rPr lang="lv-LV" dirty="0"/>
              <a:t> Šiem nolūkiem izmanto šādu vielu radioaktīvos izotopus: kobaltu, jodu, </a:t>
            </a:r>
            <a:r>
              <a:rPr lang="lv-LV" dirty="0" smtClean="0"/>
              <a:t>fosforu. </a:t>
            </a:r>
          </a:p>
        </p:txBody>
      </p:sp>
    </p:spTree>
    <p:extLst>
      <p:ext uri="{BB962C8B-B14F-4D97-AF65-F5344CB8AC3E}">
        <p14:creationId xmlns:p14="http://schemas.microsoft.com/office/powerpoint/2010/main" val="17313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/>
              <a:t>Radioizotopu izmantošana arheoloģijā, </a:t>
            </a:r>
            <a:r>
              <a:rPr lang="lv-LV" sz="3200" b="1" dirty="0" smtClean="0"/>
              <a:t>ģeoloģijā</a:t>
            </a:r>
            <a:r>
              <a:rPr lang="lv-LV" sz="3200" b="1" dirty="0" smtClean="0"/>
              <a:t>, paleontoloģijā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</p:spPr>
        <p:txBody>
          <a:bodyPr/>
          <a:lstStyle/>
          <a:p>
            <a:r>
              <a:rPr lang="lv-LV" dirty="0" smtClean="0"/>
              <a:t>Šīs nozares izmanto radiāciju, lai apstiprinātu seno lietu autentiskumu vai vecumu mākslas objektiem un arheoloģiskiem atradumiem, noteiktu fosiliju un iežu vecumu.</a:t>
            </a:r>
          </a:p>
          <a:p>
            <a:pPr>
              <a:buNone/>
            </a:pPr>
            <a:r>
              <a:rPr lang="lv-LV" dirty="0" smtClean="0"/>
              <a:t> </a:t>
            </a:r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86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40" y="0"/>
            <a:ext cx="8229600" cy="1143000"/>
          </a:xfrm>
        </p:spPr>
        <p:txBody>
          <a:bodyPr/>
          <a:lstStyle/>
          <a:p>
            <a:r>
              <a:rPr lang="lv-LV" dirty="0" smtClean="0"/>
              <a:t>Radioaktīvā oglekļa datēšana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2954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Ar radioaktīvā oglekļa metodi nosaka organiskā materiāla (objekta) absolūto vecumu  (līdz 50 000 gadiem) pēc oglekļa </a:t>
            </a:r>
            <a:r>
              <a:rPr lang="lv-LV" baseline="30000" dirty="0" smtClean="0"/>
              <a:t>14</a:t>
            </a:r>
            <a:r>
              <a:rPr lang="lv-LV" dirty="0" smtClean="0"/>
              <a:t>C sabrukšanas ātruma. Izmanto kopš 1940.g.</a:t>
            </a:r>
            <a:endParaRPr lang="lv-LV" dirty="0"/>
          </a:p>
        </p:txBody>
      </p:sp>
      <p:sp>
        <p:nvSpPr>
          <p:cNvPr id="4" name="AutoShape 4" descr="data:image/png;base64,iVBORw0KGgoAAAANSUhEUgAAATQAAACICAMAAABeIOcXAAABAlBMVEXv7wD///8AAADz8wD6+gCwsACMjIzm5ubKysr39wDj4+O0tADMzAD09ABhYQAnJzB3d3jr6wDa2gDv7+/5+fnf4ADU1QAsLgDm5gA2OADz8/ODgwDAwQDc29w7PQBNUAAIDACVlwBFSAC7u7tiYmI1NTXOzwAmJwDV1NVXV1ewr7CKiooAAAqnqQCeoQB4ewBDQ0M/QQBrbgASEhIgIQAZGwCOkQBzc3Oko6RQT1AmJiYzMzNBQUFoaGiWlZZkZgAAABgTFQBYWQAaGhokJQAAACMAABN/fwAoKChiZBYUFg1jZCYpKiQYGSapqhxQUA6NjiFHSR02OBcnKRd2dySEhSKtTP1hAAAaYklEQVR4nO2dC2OqSLKAodoHqLgiD1EgPqOowWeCmkQ96jmTzOzembM7c///X7nVDSYmvtCc7J3JpHbngAhd9Ed1dVV3Yzj+U04W7v/7Bv6K8gntDPmEdoZ8QjtDPqGdIQyaWp3F3lHGBaaq8K5KYg5Tkhi/qxL7GZoN7ytVpirzvkp67PG331mJsgEtGnk/IRUQqJZ/LKV31BKFDOoQYEDeUYkLiSdoCUhK3LsJ0QNoafH9lHCRAFqKvJ8OKfkS2juqIqmPAo18QjtdPqGdIZ/QzpBPaGdIaGhSRPQ3KC9OIkSiQo7eZBhoosiKIdvlESbHdISCJq71k0DdqUrCQpPcLxcyx8kdKJWurQ0tRtbqUElmtSPqQkAj3YFOOMJhkdHsRmlENrJMNO5YlY5CI9pDxb8Bkq10N7QQTvN1GMeUhINGpFQOijInllk8nFvfkaQlB4t1lLx0swejvKPQiOzCV4twBtPSMNbHJdnyll9LKLAsW8bhGh2DRogHEGG7cvq5JlgVy6sAVZJLd44oCQWNaOU8IDSiVWBpWTkwZV+RlX6RXBStXVc/lXIEGtHMBuQsQqwSDAYNMNePINq9edZxM9cPPpoj0Ij8cBNAIx2A/NPjT6Z/uXpScj2oH6IWCprkXkGDQktdlKJiZAADw7/2Bl7Kv/QDuo5BM/rUiNHSOpCX5S4s/dMi3cVLJX3rELXD0EhqSYug0Ej94gka4bxXVbnOHqpJKGidhrWkzZOIEXSUeehSaJIVKLjaUKbt13UEGtGg2GXQsLOR60vo+Gy6W9ly/5AZHIYmuZA2fWjGAIpraPK2ktyhmoRqnlmDFCk0um94cI01w0ougvby3fM8s+LrGuyvzlFL8+Qyg4Z18xo/+WcRt8TKLVXS6fQysLmlvF/LMUvzuCSDhviWVgCNuH65X/qopBIoSRu7CvBLCdcREC6ARmSvBGW6J5ms7EZHE2nIkfqNGdxXa+8DOtoRSOIamriEn5Z08IDU80xL3q1rmpZNLv0KHQgnj/k0SYoyaDJ2AgE0ovucGkxJ3fo3q8kv0b1eIHSctoY2AJizC7E/oOKtC9L9z+b+eOJoyCEF0AjR9DlUqD7Pp2TQEAr/q/tK+pF9So6HHD40sQvlSAoudLyXyNy337qvQ6r7Tqe7155PhWbCohuRaMW+/8SM+On2mYtbNMz9qsJCMzSDiNjJdCSSDSxr/dAl65od2N8+w0Ej9a+B76JK2P4iur4tydd6sbdXOw0aVVhMJpN1dHN+S9m4t0g/7bkHAvGw0GTv4g8x4pZukgTvjjnKDUYDyM89d7+/CQktW8zl83mgSiTv6rU3XsLFwNyv5ERLQ0PGEBN7T5LyH/lm2K5rkvSGkOPJ0srwpewuoW9w4oApiW6E7alkCtXs1xKyecopFBdyLoaxfzBo7kahqWhKFvcrCQ2tDxcyDTv9R28E8UZl8/xjycdxaH7HrP3809qImQvLbXYux3LD49Bc1hFgOaJFMwKiFwO3GVpJaGgiTdjX4+4iFzQc84SxhOPQSN3raFSLm0579BmIvnM5ZcTieO6ZMoNcA1MQbIJBj7bY37dsF3Hu0JDfrZV/KDQaELCtJLLGQXSmZH4gztyS46Mc5Kl1sz2SZI4mf8J41Z8L2vYVrIf+sdBeCfVxn9BOhEY+of25La3jd6Mves83D0K+vsKPMouHxk5ey+mWlmRJVOO/0BEQP+TIbQYDdf1AbHPWHIHfe+Y3ARDxjSHH1m0F+eDmTZGDFXkrtMVG4ZF+rutK+4GcAS3iK9mI00gybXGRtwS3W7cVxGkb5kyseUf8EcHt6+u09MuskCNGEB/sveQMS/NT6c5GITRHyJffkHtu35efdnjPdyVf0OjwB6RRW+L3BOmnCyR24Gr/gNoZ0CR/oKv4dPtEr7Aj+4chT4cm+e55/nyjGjvwZX98fC60wBUMfw0+i/X/0M+//Lp/FOp0aETzM9zy2kuTDkvk3jI0tEMJG+X4fV0TLmIGueLeK862NOI3nWEZvaYkSm4wWviWUY4d4k9/gRthM5KRsj9ceP4g5C7xhwWufkmK/rSnP1h8s1/JG2bYRb/XwQS00/GKwf7+gduzoBFt6Ze7TGWzWf3C/5DfPzJ03gz7vwIlOiqxfAdwKDp8AzRi9eG1DA7wOMvSJKuxLrsUDLFA4xCQc6AF6SfTsVZyk/rxvSe7NlWElzI/YAJnruUQU/nXT6Z86Pzz1nJYF6+VdA49/rcsgCHaS2oHBlS5c6FxopV7oeRb58Bc1LnQiPU/JzyYt60aIhGrGBjC137ROAzj3FVDkuxdrBsNNAbGQWbnrhoiXDm/VlJqdA9X5a1LrQjROx5K2ZKP5DdvWGolZjuDNJVu2Tq2qOfspVaS1ukyJYOOFTl88dvXp/krrQ5NDqxPPH99GpFkjQp3XM3569OIxDEl8lElf51FfXROMsRpb1rUx+Y9Q5z2l4EWUv5UKyF/gKpPaGeo+oR2hqpPaGeo+vNCO7HWIaARjY4rElEU130xWc9LSv7y6PVWCk6Rnk/dLOcgNM3YKJhbKwy25OXntZLXi7OpnADNrxjbWacyu+9868Kj0Ig+9yTMMx5M0wuGhFOm+fArBuZJPEavCLaya5om5rn+dqukQ9BI/WeTTXmbT9PfdSwUE0AJFT8kJcxB6We8EaqMjqV49NztQZVTLG3QZdSkVNFlZxOjbJrl43NfR6FJxgCwlgbLMfx1VDIdSfslKcm5K7pmQDIa/pZNuKWz6+3rog5Ak7j8VXE9hO7fg7yk+5ZUZ6m0LCVZuiaLHTqidh0hWbZI1tsaiggNjUQ8yFMrIFp/XY53NO0MBY3QBWFpkURhoIkL8BcOQtGwYCB3YCB1oSx1oMvWyBWhE8lDMlIBN5LbUdReaGxhTZGTOot/Rlwo0q8lF/piB5ZYs39GTDBFEws1wUOuKQ7/o9/p9dT2hERYaCRbAejTtxbkwRN8+FLnIHdwZXcYaNxFP02hWaYlyXBDb0Uqg8kZkMsuwRUtmMtFiIp1mHOlhRUpIzi4sbCunS1Ve6GJxXwXqKVZulbGJ8CxGYdBJJW7kLsICwGJWtTIDiDJpaKkvvyi4U3MreSOCdHQ0MqlwQ1bt9dZ5H1oJAvLLJc7NJAaEpqld2jzJBIRXVjS9i4OoCNic83mISoZ0DdyuNVwCzkLDeBBgjw1hK0lkYcsLWUhNOpUll8vmE+R0KpEPZ+z5mhVbqkoEinbhzn6NBEballEE2fWeT403cJnohOSWgy6AbQknRco/gBoRGTQ8G6SN8D85RO0iwAWhZaFSgDNPB0aPhIfGqfBlyEb/gug5Z+gscVddBk06WKzktGvDtwKPGwVFd6nSXoDoYkXYJn+zM2Pg0ZnuGgtSXm9IhH9F4W2QKdAoVUMH15FvgqgXZ0Mjc49F2m+TCJ6vsR8gHm1hmYhtN9EQqRIstTnJEmMfL+ai5GIiP6vv9VAw/eehEJDC5i72NUlZXYTFNrVD4NG3OtGmc5sixIeMDkZLrQB+rQ6dghz9GkpGHBfrpkvi3z7aqHPPsGnBdBI3U2JhHpISZK+X3UDn9ZBn/ZPzopmRev6wkpGOeonZCsp4bayFR+cCA17LSZ5AwM0DYpZcvHlR0EjWgn6nlfW5K6n6ZC3XOjK+GD0AZSpVetztD50DdrvJSuC2+zviy3VR6Gh86+kfr2+zqZMT7TQS3+/GmDP8rOGXTP2mH+kTFim0KGlBvCgYVeNyrtbJZ0ITbKi0WQaBpZsmjr3dZXUD6zqPgnaUgxmoSElQ0MnHjToggQMpXJ01WqwlbL4708/a4Rur7Zf+DgCrYK9Vx6+XmGzdCEXIQ/QGH6rE6NyhREa/YGCq68Yt9H3AL/St4migEoX2/U7AVp9kdPZbCo+5QhHg8Lo1U0uxPKxMBmB5xJieWxQW5NNuh7aXQ407Mjk8nIg00jHW3bpVh8sO5iFSLh1t+fAD0LTzST+K5vLbl0k2XJZ4iK4j42PSA+scMlYprsG+of6Ml0mBDME+vlNaZRR7vgvxqVoZtHBVECyBuno8TVXYXJP9q6FP6iNhkc75yDXpFtuY0uCzJHsXHJzMPck0rpAX5m/z/oS8anwdQ66VrIrhz0ljVovvmXKpSCx/Ry5fR/5hHaGhIcWvBK/+W78en99SJbZO2fa7jnj8NA2IjxZ3tj45cvaoZnPHdAM4/nfXbVa18Cvn1+Hg78AEBYaMaLYN6PjzeJ2/VK+HuyncJOiL2x2u/Rel52dyyDCQpPLD095uGGW2fu4npclcrLbLdMou7t33SD3ChrRsnjnXZrIiOnojrppSbx1VzZcWpMozTf0LvuXfd6nI7SlsTVbLn3R98s3eGBPTR7QfVPWvv6EaWAWIwXzP0tZii52DxOEhBZJPi3lpMFAH3vQSOdLAyOafw0GNyliLEKv5SCpZVS0fqZBhJTM7Qi/gvduNH8VOcaj2EcD9txBhLXPosNCw8QyqX9r1GXIJ+vgYzEwyE3BIvsAD1kMdcj8uj5v6FyluOfF/lDQZPMGSn79iDYHGvMbJl2sLOlXSQuTxPKhF6VfQosMIBmxvCVCk/vlwPyl9ZtKnP96sdspy1q50/EWkJKsIlBoRhfSbqfDRWhfKkUkEsGrMH8LfpMkJDQ8rStzS7Dkb0XdqPRZ+zS+LbNav2I0ICkiQG1wnZrntA7sWaMUChpmBRerAJr0AGmERt87Z9AAoXW0xaH1PC+gScgfBqJB47pOPgi/pDL7HQlgv80hY9Zn0N/6kCSCgDGFb/QRGn0vM6tpkkHH1mQTTAu8ErissdEnFhZaii5yK4LHlUvLeclfuCN7q5/ni47Uh2hEB8hakF6kteID2T3MHgoasTqYsQWWluwY1NJSnkihZXOVyu8pr8EdXAOxCc3LQcUk2rIs6pVkMPhPktc5KrQ50CWDJbj2uGCEg2hlnY6q+i8wXyfRF5Xp4m+s2SJXMXM5D90FF755ytclz72m0G7oS7j+MbRouImKUbTlLrYprtPt6tFG3XKTu7xBuOZJxCdouJ+l0IgUoe8SyJbZTdbznbrrHhhb3Wye8hxcmTM6FmcOiBvclVxnQtsKyV7AvNugtZaK7IVPKcKgWQAPA8jpFvSlFDToe5opHduApVmWfELvSYe90dLkbzlLv1j5Pq2Ut+oXK537/gVuvtKaYkxQNOulF6+1ngiNI8/Q6FgqG8cQ/RcwZJl0cgb9XZVwC5XFOdC395FbzrLg9xUdaiTRfpGK/6sfWtbAJtoXSWpxwepEx+0lTs5mZbQwU0MrM6FDR/skKdWAxUXaEk/oPTWtrnlX6Pi7Mvodj74gb+E+Ju/oR3VM5FntJLdRN/NWsbIrUzoJmh80vYRGByZcHaLfr/b/1MgraOw9h8jF90iyo18waK7fPH2fltXogHReFB/gD/YgfGhG1qATSl060P7bjY41XeId1c1/IzcsOHTzzKetVO4qlYKKhZ7A5aJRA/lb6DKTnbynufDAjD/XFZcVLg07TOEkaLLlatvQJK+C/sXyDsT7r6DRMI/o11ki1pd91u0aOhM2l6tDJUU7ftoNPI2wYvOM/jTQUxWwpFT+6kvXYNBI8iHKWblSNDw0rggX7JdfKtBfQi5r0GGiPt3Pa9jil3BDx8+kZKkueo1OfvkWS6NxGj4YGmRmWZyG0PxfUsIYDb820yF/LQEJ5Oi7z8uoRLQ8DILfyHmO9jG0qCxLqALV+UX60LTfoFikb8uROTpwQkf7CIlCadBd5LUToOlzKNERbNzCUsfAdp4leprtc24O8nV2E/mB/7rPrsHPsBmBMRhgbOZVaBvNVkwaR4v+b3ZJ3o1GMBDZfCXnEDT6UygVrG3FoKHMYvGwFQwZZglrQDjtIXjMxK1QU0Lzu/YMOo9MbZykKh467GTRn/QLD41gaCcFWxry0TGU9T6GfcGIChutef2zdCdC8395TgrGgaTnQ8HB4EZCQKM3iLpkNtAU2XmZ5NeAe3oRjgR62dmaNr/6X3F9G+vqfo5yHJQy+G7nlXxCOyCk3vV2OppPaIcEI8MdRz+hnSGf0M6QT2hnyGto7/kr8fX/JrSj66XeIC9+Jd7GTF8i7yMSkZPrv0dA58zeSQtnBNCi8nvpQCWbf4+gCpVOMvpeMrgasb8XcQkD9710YB58Rf++RuIeBu9Wk6RXuXqGpsZevcD3Y2XENPHC/XsqgRlTUq29p45/jPknaLwaf09hdoaivKsWNVBiv6MORd2A9iknyZ8JmqoohRef7Tjbxu23FOrYTiKwkEAKWG4isf8KW9n7nS+hoKnV8XicoK04OGDH2F81UluzMJeHlEKmVpu2kFE1OJBotpmW2aRw4LIjkri7v5xMM5uMhN5MHdX2nD7mnd74SJmhoI2pE4yp/KS1VgsxuilMIczlIWUCkync2/xtOzjg3E3pRm3DsUd/QGy4nE6H0No4VIWMOtv9uAvTCZ/IVHd+9yxhoKm0Z2re2gmYqXwinijwwqqNXp0vjIbMvb+hThtCA63q1JnBY0utTWtj3sbq1mYqg9aq1Vrq8TK2xaY3X4BewcYyBdq9TkfDDI/QVHtUa8d5dVyrxdCUZ7XaDM1jNY63q61RnFfaLV6o1TI7KhcOWq8lICM0tzE1upoiPN7iNl4YAe88AjWPHyBTuJsKCh+Dx2oGaj0Q7HvoNdFG2lAQ4L75wlpCiw3TanUMbf5yOH28sxOrYe0ORmpzhYDuajDlHWrgMzS/yybMsHpjYdgWUFcVBOXxrolWuVVmqObZWgGqVgVoK7GM04aqcHsvtB4z6uhWrUG1CsecQChRYnf4QGxqcY5gx2BsX04ScfQA7WFhctcShqNzXJv/J+tiCi849nQozGBWGCOI2r06BaEwA0cRHGyv8dXEjs+cRK+HzSgW703UzL0yhplTuxW2ygzXe8btKQyxOi30/aP7YRXLxQZ7yY9uC8O75hQmP6CBFuyCouAj4NEqlOblHYU24tHMEJryCLe3cHeOQduQSTTpUxUml48rIQY2Xx1SaMqqqaI5VdX2ZQ8yznBEz1YmTQqNn0EBrS8Dq9v1X/LblDDQxo9VnhWP0LDNZ9DSVuism/f8CAq397NxrHqWu3kpAowKqoM9DG1Klyqar32/4lX0ANg8L6cqr5zp0/D5wqOgogHPqKW1kMhIrd0qt8MENlE7g5nxMGOvmgV+1IpPJtRh887l7aXDt28dvrDDvMNAY25hBI4KbdxNtKEl3N4KrVVbHa3UzERwptsWfIb0qN8aCjz0ZreP1SYqu4PaFOuM0LABteCs+MbGZ4Bsag7UWrfQsi8fZxPIFJp3yG7SvsVmCOMYNpUxTDLY0U3QIoZt6mDxMcUfm1X04Ftlhgs5hjS3U9VHaLdh2BvGnMsRQBM7gh6fmMCqFj9exnFJzCaTmqDy495YmE7Gs7Eybs2a2LCqMVUdN3vjs3yA0q7SUK8db/WarbaAQdqoOmvRCFOpNiezBJ+I3bdbszjfmvRa2EtPxvZMoJEoNQRh2svs8AkhfZqf2ykJRUnElXgBY3caeeAB9EWJxBtiz5cV9DMCbId0R8X/8ewAbZeFc92muv4Xy1T90lX2fz5oeqqi+l8ogXL1+bLCTp/wZ0qj/jLyCe0M+YR2hnxwaM5sPD4zXYk/p6Bq+2V48LGhZQAeYXVeQORcPqVt8VcB7oeGFoemEGfxXVwQHOwLBUFI8Krj0I2DeS6v4BGFflF1HEflBQHDdEVICAIm7GO8whYENNTxq+T6Q0Nrsxy/avOtJsBtFbOaR7jHXA1z3MlsOByp8RpGoBmFWeRjhg2BtfnWcILf885wzNv3AD2bn4xelvuhoWWGQbMawliBSbzZU5yRU6iB3YI7BRONGSY4MXBsmDgC0FQqnqHf9RQ86MBY7WHyg3nr61zkQ0NrM1+kqCrNP2fgZKiF8WhpdBySb0Gh2YvzCRiz81btMdyPMJWqIqMWCDaMC/5Yq/I6Z//Q0Fo074zftxJ0O0MO7fY9xJTaKoCm3N9hGgUtmsUr0G4NR+NZDC1NoNAcCi2Dfs5uPb5KeT40NAUeY+MpbV+XY+G2aWfa9piOcFyuocWgXW2z5omnZRIwSrTaiWdo6uRx1hqOM81X5X5oaLxD56fRWhzcPDp0MHsFQmEyRGhTCk2Z+pMfAnYAeF4Lhuz4GhqfaNJh6Un7VbEfGxqvJmx/HirusI+O8/oEm6byLUfF5qnyBef1eI2N329Fxx8c2lFhgxjKCnrDE2Lgvzs0X+xxLCaEHxj+hOaLespY+t8J2pkTGWdO4X0AKcR5p33OCLPaGm9d9jeBlpjS2d9zpjLUWnNroP3jQqPLhVioQcOMFgazVVBsR8XjBRttJ0HXBqn4lcOYJGjowTu2QkOUAr1STSgK/Y6Ofqi2vbmC5sNCU+jE+hjTz1s6joH/jKv0SE1NwApGgv+tjfuA+ecIP60czLRQekqcbgqJO/wOqurkXlFr7Own+bDQhMy4enePHDLVJmAuMCpUoSm0QUlAb4ape6w6RcuDXnUM4zg0W1Vo4zet6rAZHw1b1btRvAfV8bCmNid0HUN1mnlu3B8WGi/M2rc9hBbH//hgRQttogmand/36JIEwcb9+F2tRcfdJs0Yzet7TWcCsdjto9Lr8Yl7Ck29vLT5zaVRHxZaddW0JxQaz8fW0OI+NIFPYDOlCy3ovjKpscHKWq9NoV0itLtWq1qN39fW0O4QmrrRi3xYaJmh4LDmGUCbqU/QqrxSwzbZBhWbp4PsFJg4NsQKd6tZE5pKe6U4kxaDdonQegp2I3F4fE5BPyw05w4um5P4eEhXVfD2BFrCEKENlfiQrjqYAtxXsSNAFz+N8+M77C0SvDC5byO0eBOg6cRrGT5ea6uZkaLOhuj8nsv+sNDoGre4XYj7YQdvC4kCxg6Ko2LIwbM5lgRdHSOw+RU8GTfxcVsoDJsFPkE/0WXSasJf0qwK1c3hkY8LLYzY8GJoYwW9+zALFP/e0JTZy5Xxsdo0zKLOvze0M+UT2hnyCe0M+T9u8xn/eas2s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30" name="Picture 6" descr="http://web.sahra.arizona.edu/programs/isotopes/images/carb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74" y="2590800"/>
            <a:ext cx="3610984" cy="15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62e528761d0685343e1c-f3d1b99a743ffa4142d9d7f1978d9686.ssl.cf2.rackcdn.com/files/17922/area14mp/tq9zj37w-1353627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78594"/>
            <a:ext cx="7315195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986" y="4507194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98.9%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8411" y="4476079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1.1%</a:t>
            </a:r>
            <a:endParaRPr lang="lv-LV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40611" y="44784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&lt;0.1%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509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ssmyexams.co.uk/GCSE/physics/images/carbon-d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73440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lv-LV" dirty="0"/>
              <a:t>Radioaktīvā oglekļa datēšana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572000" cy="4389120"/>
          </a:xfrm>
        </p:spPr>
        <p:txBody>
          <a:bodyPr>
            <a:normAutofit fontScale="55000" lnSpcReduction="20000"/>
          </a:bodyPr>
          <a:lstStyle/>
          <a:p>
            <a:r>
              <a:rPr lang="lv-LV" sz="3300" dirty="0" smtClean="0"/>
              <a:t>Radioaktīvais ogleklis 14C, tiek </a:t>
            </a:r>
          </a:p>
          <a:p>
            <a:pPr marL="0" indent="0">
              <a:buNone/>
            </a:pPr>
            <a:r>
              <a:rPr lang="lv-LV" sz="3300" dirty="0" smtClean="0"/>
              <a:t>nepārtraukti ražots atmosfērā </a:t>
            </a:r>
          </a:p>
          <a:p>
            <a:pPr marL="0" indent="0">
              <a:buNone/>
            </a:pPr>
            <a:r>
              <a:rPr lang="lv-LV" sz="3300" dirty="0" smtClean="0"/>
              <a:t>kosmiskiem stariem iedarbojoties </a:t>
            </a:r>
          </a:p>
          <a:p>
            <a:pPr marL="0" indent="0">
              <a:buNone/>
            </a:pPr>
            <a:r>
              <a:rPr lang="lv-LV" sz="3300" dirty="0" smtClean="0"/>
              <a:t>uz slāpekli.</a:t>
            </a:r>
          </a:p>
          <a:p>
            <a:pPr>
              <a:lnSpc>
                <a:spcPct val="170000"/>
              </a:lnSpc>
            </a:pPr>
            <a:r>
              <a:rPr lang="lv-LV" sz="3300" dirty="0"/>
              <a:t>Radioaktīvais </a:t>
            </a:r>
            <a:r>
              <a:rPr lang="lv-LV" sz="3300" dirty="0" smtClean="0"/>
              <a:t>ogleklis oksidējās </a:t>
            </a:r>
          </a:p>
          <a:p>
            <a:pPr marL="0" indent="0">
              <a:buNone/>
            </a:pPr>
            <a:r>
              <a:rPr lang="lv-LV" sz="3300" dirty="0" smtClean="0"/>
              <a:t>veidojot radioaktīvo CO2</a:t>
            </a:r>
          </a:p>
          <a:p>
            <a:pPr>
              <a:lnSpc>
                <a:spcPct val="170000"/>
              </a:lnSpc>
            </a:pPr>
            <a:r>
              <a:rPr lang="lv-LV" sz="3300" dirty="0" smtClean="0"/>
              <a:t>Radioaktīvais CO2 tiek iekļauts augos</a:t>
            </a:r>
          </a:p>
          <a:p>
            <a:pPr marL="0" indent="0">
              <a:buNone/>
            </a:pPr>
            <a:r>
              <a:rPr lang="lv-LV" sz="3300" dirty="0" smtClean="0"/>
              <a:t>fotosintēzes procesā. 14C tiek uzņemts </a:t>
            </a:r>
          </a:p>
          <a:p>
            <a:pPr marL="0" indent="0">
              <a:buNone/>
            </a:pPr>
            <a:r>
              <a:rPr lang="lv-LV" sz="3300" dirty="0" smtClean="0"/>
              <a:t>līdzīgās proporcijās kā C14 atmosfērā.</a:t>
            </a:r>
          </a:p>
          <a:p>
            <a:pPr>
              <a:lnSpc>
                <a:spcPct val="170000"/>
              </a:lnSpc>
            </a:pPr>
            <a:r>
              <a:rPr lang="lv-LV" sz="3300" dirty="0" smtClean="0"/>
              <a:t>Apēdot augus, 14C iekļūst dzīvnieku un </a:t>
            </a:r>
          </a:p>
          <a:p>
            <a:pPr marL="0" indent="0">
              <a:buNone/>
            </a:pPr>
            <a:r>
              <a:rPr lang="lv-LV" sz="3300" dirty="0" smtClean="0"/>
              <a:t>cilvēka organismā.</a:t>
            </a:r>
            <a:endParaRPr lang="lv-LV" sz="3300" dirty="0"/>
          </a:p>
          <a:p>
            <a:pPr>
              <a:buFont typeface="Arial" panose="020B0604020202020204" pitchFamily="34" charset="0"/>
              <a:buChar char="•"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65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lv-LV" sz="4000" dirty="0" smtClean="0"/>
              <a:t>Radioaktīvo izotopu</a:t>
            </a:r>
            <a:br>
              <a:rPr lang="lv-LV" sz="4000" dirty="0" smtClean="0"/>
            </a:br>
            <a:r>
              <a:rPr lang="lv-LV" sz="4000" dirty="0" smtClean="0"/>
              <a:t>pussabrukšanas periods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891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lv-LV" dirty="0" smtClean="0"/>
              <a:t>Pussabrukšanas periods ir laiks , kurā nestabilu atomu kodolu skaits  samazinās divas reizes.</a:t>
            </a:r>
          </a:p>
          <a:p>
            <a:pPr>
              <a:spcAft>
                <a:spcPts val="1200"/>
              </a:spcAft>
            </a:pPr>
            <a:r>
              <a:rPr lang="lv-LV" dirty="0" smtClean="0"/>
              <a:t>Jo mazāks ir izotopa pussabrukšanas periods, jo tas ir radioaktīvāks.</a:t>
            </a:r>
          </a:p>
          <a:p>
            <a:r>
              <a:rPr lang="lv-LV" dirty="0" smtClean="0"/>
              <a:t>Pussabrukšanas periodu atzīmē kā T1/2.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ssmyexams.co.uk/GCSE/physics/images/carbon-d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73440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lv-LV" dirty="0"/>
              <a:t>Radioaktīvā oglekļa datēšana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045" y="1600200"/>
            <a:ext cx="4572000" cy="43891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lv-LV" dirty="0"/>
              <a:t>Organismam </a:t>
            </a:r>
            <a:r>
              <a:rPr lang="lv-LV" dirty="0" smtClean="0"/>
              <a:t>nomirstot, </a:t>
            </a:r>
            <a:r>
              <a:rPr lang="lv-LV" dirty="0"/>
              <a:t>tas vairs nepapildinās ar </a:t>
            </a:r>
            <a:r>
              <a:rPr lang="lv-LV" dirty="0" smtClean="0"/>
              <a:t>radioaktīvo 14C</a:t>
            </a:r>
            <a:r>
              <a:rPr lang="lv-LV" dirty="0"/>
              <a:t>, bet esošais noārdās par stabilu slāpekļa izotopu 14N. </a:t>
            </a:r>
            <a:endParaRPr lang="lv-LV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lv-LV" dirty="0" smtClean="0"/>
              <a:t>Zinot</a:t>
            </a:r>
            <a:r>
              <a:rPr lang="lv-LV" dirty="0"/>
              <a:t> 14C sabrukšanas ātrumu (pussabrukšanas periods 5730 gadi), </a:t>
            </a:r>
            <a:r>
              <a:rPr lang="lv-LV" dirty="0" smtClean="0"/>
              <a:t>var noskaidrot cik</a:t>
            </a:r>
            <a:r>
              <a:rPr lang="lv-LV" dirty="0"/>
              <a:t> 14C ir atlicis organiskajās </a:t>
            </a:r>
            <a:r>
              <a:rPr lang="lv-LV" dirty="0" smtClean="0"/>
              <a:t>atliekās un kāds ir vecums. </a:t>
            </a:r>
          </a:p>
          <a:p>
            <a:r>
              <a:rPr lang="lv-LV" dirty="0"/>
              <a:t>Oglekļa metode ir balstīta uz pieņēmumu, ka C14 daudzums atmosfērā saglabājies nemainīgs gadu tūkstošiem ilgi. Tomēr, mūsdienās ogleklis atmosfērā ir vairāk nekā pirms 4000 gadu.</a:t>
            </a:r>
          </a:p>
          <a:p>
            <a:pPr>
              <a:lnSpc>
                <a:spcPct val="120000"/>
              </a:lnSpc>
            </a:pPr>
            <a:r>
              <a:rPr lang="lv-LV" dirty="0" smtClean="0"/>
              <a:t>Organismu </a:t>
            </a:r>
            <a:r>
              <a:rPr lang="lv-LV" dirty="0"/>
              <a:t>atliekām, kuru vecums ir līdz 1000 gadiem, vecumu iespējams noteikt ar kļūdu ± 5 gadi.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601980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C-14/C-12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638800"/>
            <a:ext cx="189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Detektē attiecību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627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lv-LV" sz="4000" dirty="0"/>
              <a:t>Radioaktīvā oglekļa </a:t>
            </a:r>
            <a:r>
              <a:rPr lang="lv-LV" sz="4000" dirty="0" smtClean="0"/>
              <a:t>datēšanai</a:t>
            </a:r>
            <a:br>
              <a:rPr lang="lv-LV" sz="4000" dirty="0" smtClean="0"/>
            </a:br>
            <a:r>
              <a:rPr lang="lv-LV" sz="4000" dirty="0" smtClean="0"/>
              <a:t>piemērotie objekti</a:t>
            </a:r>
            <a:endParaRPr lang="lv-LV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6138"/>
              </p:ext>
            </p:extLst>
          </p:nvPr>
        </p:nvGraphicFramePr>
        <p:xfrm>
          <a:off x="457200" y="1981200"/>
          <a:ext cx="8001000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575692">
                <a:tc>
                  <a:txBody>
                    <a:bodyPr/>
                    <a:lstStyle/>
                    <a:p>
                      <a:r>
                        <a:rPr lang="lv-LV" dirty="0" smtClean="0"/>
                        <a:t>Objekts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Organisms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Notikums </a:t>
                      </a:r>
                      <a:endParaRPr lang="lv-LV" dirty="0"/>
                    </a:p>
                  </a:txBody>
                  <a:tcPr/>
                </a:tc>
              </a:tr>
              <a:tr h="889247">
                <a:tc>
                  <a:txBody>
                    <a:bodyPr/>
                    <a:lstStyle/>
                    <a:p>
                      <a:r>
                        <a:rPr lang="lv-LV" dirty="0" smtClean="0"/>
                        <a:t>kauli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dzīvnieks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Dzīvnieka</a:t>
                      </a:r>
                      <a:r>
                        <a:rPr lang="lv-LV" baseline="0" dirty="0" smtClean="0"/>
                        <a:t> pēdējie dzīves gadi </a:t>
                      </a:r>
                      <a:endParaRPr lang="lv-LV" dirty="0"/>
                    </a:p>
                  </a:txBody>
                  <a:tcPr/>
                </a:tc>
              </a:tr>
              <a:tr h="575692">
                <a:tc>
                  <a:txBody>
                    <a:bodyPr/>
                    <a:lstStyle/>
                    <a:p>
                      <a:r>
                        <a:rPr lang="lv-LV" dirty="0" smtClean="0"/>
                        <a:t>koksne</a:t>
                      </a:r>
                      <a:endParaRPr lang="lv-L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dirty="0" smtClean="0"/>
                        <a:t>koks</a:t>
                      </a:r>
                      <a:endParaRPr lang="lv-L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dirty="0" smtClean="0"/>
                        <a:t>koka gredzenu augšana</a:t>
                      </a:r>
                      <a:endParaRPr lang="lv-LV" dirty="0"/>
                    </a:p>
                  </a:txBody>
                  <a:tcPr/>
                </a:tc>
              </a:tr>
              <a:tr h="575692">
                <a:tc>
                  <a:txBody>
                    <a:bodyPr/>
                    <a:lstStyle/>
                    <a:p>
                      <a:r>
                        <a:rPr lang="lv-LV" dirty="0" smtClean="0"/>
                        <a:t>kokogle 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575692">
                <a:tc>
                  <a:txBody>
                    <a:bodyPr/>
                    <a:lstStyle/>
                    <a:p>
                      <a:r>
                        <a:rPr lang="lv-LV" dirty="0" smtClean="0"/>
                        <a:t>audekls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lins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lina augšana</a:t>
                      </a:r>
                      <a:endParaRPr lang="lv-LV" dirty="0"/>
                    </a:p>
                  </a:txBody>
                  <a:tcPr/>
                </a:tc>
              </a:tr>
              <a:tr h="575692">
                <a:tc>
                  <a:txBody>
                    <a:bodyPr/>
                    <a:lstStyle/>
                    <a:p>
                      <a:r>
                        <a:rPr lang="lv-LV" dirty="0" smtClean="0"/>
                        <a:t>vilna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aita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575692">
                <a:tc>
                  <a:txBody>
                    <a:bodyPr/>
                    <a:lstStyle/>
                    <a:p>
                      <a:r>
                        <a:rPr lang="lv-LV" dirty="0" smtClean="0"/>
                        <a:t>pergaments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dzīvnieks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dzīvnieka miršanas gads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Radiometrija </a:t>
            </a:r>
            <a:r>
              <a:rPr lang="lv-LV" sz="3600" b="1" dirty="0" smtClean="0"/>
              <a:t>ģeoloģisko </a:t>
            </a:r>
            <a:r>
              <a:rPr lang="lv-LV" sz="3600" b="1" dirty="0" smtClean="0"/>
              <a:t>procesu </a:t>
            </a:r>
            <a:r>
              <a:rPr lang="lv-LV" sz="3600" b="1" dirty="0"/>
              <a:t>datēšana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38912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Urāna – svina metode</a:t>
            </a:r>
          </a:p>
          <a:p>
            <a:endParaRPr lang="lv-LV" sz="3600" dirty="0"/>
          </a:p>
          <a:p>
            <a:r>
              <a:rPr lang="lv-LV" sz="3600" dirty="0" err="1" smtClean="0"/>
              <a:t>Rubīdija</a:t>
            </a:r>
            <a:r>
              <a:rPr lang="lv-LV" sz="3600" dirty="0" smtClean="0"/>
              <a:t> – stroncija metode</a:t>
            </a:r>
          </a:p>
          <a:p>
            <a:endParaRPr lang="lv-LV" sz="3600" dirty="0"/>
          </a:p>
          <a:p>
            <a:r>
              <a:rPr lang="lv-LV" sz="3600" dirty="0" smtClean="0"/>
              <a:t>Kālija </a:t>
            </a:r>
            <a:r>
              <a:rPr lang="lv-LV" sz="3600" dirty="0" smtClean="0"/>
              <a:t>– argona metode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21551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Radiometrijas </a:t>
            </a:r>
            <a:r>
              <a:rPr lang="lv-LV" dirty="0" smtClean="0"/>
              <a:t>ģeoloģisko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procesu datēšana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70120"/>
          </a:xfrm>
        </p:spPr>
        <p:txBody>
          <a:bodyPr>
            <a:normAutofit fontScale="85000" lnSpcReduction="20000"/>
          </a:bodyPr>
          <a:lstStyle/>
          <a:p>
            <a:endParaRPr lang="lv-LV" sz="2800" dirty="0" smtClean="0"/>
          </a:p>
          <a:p>
            <a:pPr>
              <a:lnSpc>
                <a:spcPct val="120000"/>
              </a:lnSpc>
            </a:pPr>
            <a:r>
              <a:rPr lang="lv-LV" sz="2800" dirty="0"/>
              <a:t>Katram izotopam raksturīga </a:t>
            </a:r>
            <a:r>
              <a:rPr lang="lv-LV" sz="2800" dirty="0" smtClean="0"/>
              <a:t>sava sabrukšanas </a:t>
            </a:r>
            <a:r>
              <a:rPr lang="lv-LV" sz="2800" dirty="0"/>
              <a:t>konstante </a:t>
            </a:r>
            <a:r>
              <a:rPr lang="el-GR" sz="2800" dirty="0"/>
              <a:t>λ = </a:t>
            </a:r>
            <a:r>
              <a:rPr lang="lv-LV" sz="2800" dirty="0" smtClean="0"/>
              <a:t>ln2/T ½ </a:t>
            </a:r>
            <a:r>
              <a:rPr lang="lv-LV" sz="2800" dirty="0"/>
              <a:t> </a:t>
            </a:r>
            <a:r>
              <a:rPr lang="lv-LV" sz="2800" dirty="0" smtClean="0"/>
              <a:t>un </a:t>
            </a:r>
            <a:r>
              <a:rPr lang="lv-LV" sz="2800" dirty="0"/>
              <a:t>pussabrukšanas periods </a:t>
            </a:r>
            <a:r>
              <a:rPr lang="lv-LV" sz="2800" dirty="0" smtClean="0"/>
              <a:t>T 1/2,, </a:t>
            </a:r>
            <a:r>
              <a:rPr lang="lv-LV" sz="2800" dirty="0"/>
              <a:t>šī sakarība tiek ņemta par pamatu veicot absolūto </a:t>
            </a:r>
            <a:r>
              <a:rPr lang="lv-LV" sz="2800" dirty="0" smtClean="0"/>
              <a:t>iežu vecuma noteikšanu</a:t>
            </a:r>
          </a:p>
          <a:p>
            <a:pPr>
              <a:lnSpc>
                <a:spcPct val="120000"/>
              </a:lnSpc>
            </a:pPr>
            <a:endParaRPr lang="lv-LV" sz="2800" dirty="0"/>
          </a:p>
          <a:p>
            <a:pPr>
              <a:lnSpc>
                <a:spcPct val="120000"/>
              </a:lnSpc>
            </a:pPr>
            <a:r>
              <a:rPr lang="lv-LV" sz="2800" dirty="0" smtClean="0"/>
              <a:t>Katrā no šīm sistēmām ir mātišķais elements (urāns, rubīdijs, </a:t>
            </a:r>
            <a:r>
              <a:rPr lang="lv-LV" sz="2800" dirty="0" smtClean="0"/>
              <a:t>kālijs</a:t>
            </a:r>
            <a:r>
              <a:rPr lang="lv-LV" sz="2800" dirty="0" smtClean="0"/>
              <a:t>), kas tiek pakļauts sabrukumam un pakāpeniski izmainās, pārvēršoties meitas komponentā (attiecīgi, svinā stroncijā, argonā). Izmantojot </a:t>
            </a:r>
            <a:r>
              <a:rPr lang="lv-LV" sz="2800" dirty="0" err="1" smtClean="0"/>
              <a:t>mass-spektrometru</a:t>
            </a:r>
            <a:r>
              <a:rPr lang="lv-LV" sz="2800" dirty="0" smtClean="0"/>
              <a:t> var izmērīt mātišķā un meitas elementu attiecību.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8857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Radiometrijas </a:t>
            </a:r>
            <a:r>
              <a:rPr lang="lv-LV" dirty="0" smtClean="0"/>
              <a:t>ģeoloģisko 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>procesu datēšana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72066"/>
              </p:ext>
            </p:extLst>
          </p:nvPr>
        </p:nvGraphicFramePr>
        <p:xfrm>
          <a:off x="228600" y="2133600"/>
          <a:ext cx="8686800" cy="413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905000"/>
                <a:gridCol w="1524000"/>
                <a:gridCol w="3886200"/>
              </a:tblGrid>
              <a:tr h="533400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Mātišķais elements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Pussabrukšanas</a:t>
                      </a:r>
                      <a:r>
                        <a:rPr lang="lv-LV" sz="2000" baseline="0" dirty="0" smtClean="0"/>
                        <a:t> laiks, 10 </a:t>
                      </a:r>
                      <a:r>
                        <a:rPr lang="lv-LV" sz="2000" baseline="30000" dirty="0" smtClean="0"/>
                        <a:t>9 </a:t>
                      </a:r>
                      <a:r>
                        <a:rPr lang="lv-LV" sz="2000" baseline="0" dirty="0" smtClean="0"/>
                        <a:t> gadi</a:t>
                      </a:r>
                      <a:endParaRPr lang="lv-LV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Meitas </a:t>
                      </a:r>
                    </a:p>
                    <a:p>
                      <a:r>
                        <a:rPr lang="lv-LV" sz="2000" dirty="0" smtClean="0"/>
                        <a:t>elements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Datēšanas</a:t>
                      </a:r>
                      <a:r>
                        <a:rPr lang="lv-LV" sz="2000" baseline="0" dirty="0" smtClean="0"/>
                        <a:t>  objekts</a:t>
                      </a:r>
                      <a:endParaRPr lang="lv-LV" sz="2000" dirty="0"/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r>
                        <a:rPr lang="lv-LV" sz="2400" b="1" baseline="30000" dirty="0" smtClean="0">
                          <a:solidFill>
                            <a:srgbClr val="FF0000"/>
                          </a:solidFill>
                        </a:rPr>
                        <a:t>235</a:t>
                      </a:r>
                      <a:r>
                        <a:rPr lang="lv-LV" sz="24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lv-LV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0.704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aseline="30000" dirty="0" smtClean="0"/>
                        <a:t>207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Pb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Cirkons, </a:t>
                      </a:r>
                      <a:r>
                        <a:rPr lang="lv-LV" sz="2400" dirty="0" err="1" smtClean="0"/>
                        <a:t>uranīts</a:t>
                      </a:r>
                      <a:endParaRPr lang="lv-LV" sz="2400" dirty="0"/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baseline="300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lv-LV" sz="2400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</a:p>
                    <a:p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1.251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aseline="30000" dirty="0" smtClean="0"/>
                        <a:t>40</a:t>
                      </a:r>
                      <a:r>
                        <a:rPr lang="lv-LV" sz="2000" dirty="0" smtClean="0"/>
                        <a:t>Ar</a:t>
                      </a:r>
                    </a:p>
                    <a:p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vulkāniskie ieži,</a:t>
                      </a:r>
                      <a:r>
                        <a:rPr lang="lv-LV" sz="2000" baseline="0" dirty="0" smtClean="0"/>
                        <a:t> </a:t>
                      </a:r>
                      <a:r>
                        <a:rPr lang="lv-LV" sz="2000" baseline="0" dirty="0" err="1" smtClean="0"/>
                        <a:t>biotīts</a:t>
                      </a:r>
                      <a:r>
                        <a:rPr lang="lv-LV" sz="2000" baseline="0" dirty="0" smtClean="0"/>
                        <a:t>, </a:t>
                      </a:r>
                      <a:r>
                        <a:rPr lang="lv-LV" sz="2000" baseline="0" dirty="0" err="1" smtClean="0"/>
                        <a:t>ragmānis</a:t>
                      </a:r>
                      <a:r>
                        <a:rPr lang="lv-LV" sz="2000" baseline="0" dirty="0" smtClean="0"/>
                        <a:t>, </a:t>
                      </a:r>
                      <a:r>
                        <a:rPr lang="lv-LV" sz="2000" baseline="0" dirty="0" err="1" smtClean="0"/>
                        <a:t>glaukonīts</a:t>
                      </a:r>
                      <a:endParaRPr lang="lv-LV" sz="2000" dirty="0"/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r>
                        <a:rPr lang="lv-LV" sz="2400" b="1" baseline="30000" dirty="0" smtClean="0">
                          <a:solidFill>
                            <a:srgbClr val="FF0000"/>
                          </a:solidFill>
                        </a:rPr>
                        <a:t>238</a:t>
                      </a:r>
                      <a:r>
                        <a:rPr lang="lv-LV" sz="24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lv-LV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4.468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aseline="30000" dirty="0" smtClean="0"/>
                        <a:t>206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Pb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Cirkons, </a:t>
                      </a:r>
                      <a:r>
                        <a:rPr lang="lv-LV" sz="2400" dirty="0" err="1" smtClean="0"/>
                        <a:t>uranīts</a:t>
                      </a:r>
                      <a:endParaRPr lang="lv-LV" sz="2400" dirty="0"/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r>
                        <a:rPr lang="lv-LV" sz="2400" b="1" baseline="30000" dirty="0" smtClean="0">
                          <a:solidFill>
                            <a:srgbClr val="FF0000"/>
                          </a:solidFill>
                        </a:rPr>
                        <a:t>87</a:t>
                      </a:r>
                      <a:r>
                        <a:rPr lang="lv-LV" sz="2400" b="1" dirty="0" smtClean="0">
                          <a:solidFill>
                            <a:srgbClr val="FF0000"/>
                          </a:solidFill>
                        </a:rPr>
                        <a:t>Rb</a:t>
                      </a:r>
                      <a:endParaRPr lang="lv-LV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48.8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aseline="30000" dirty="0" smtClean="0"/>
                        <a:t>87</a:t>
                      </a:r>
                      <a:r>
                        <a:rPr lang="lv-LV" sz="2400" dirty="0" smtClean="0"/>
                        <a:t> Sr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err="1" smtClean="0"/>
                        <a:t>glaukonīts</a:t>
                      </a:r>
                      <a:r>
                        <a:rPr lang="lv-LV" sz="2400" dirty="0" smtClean="0"/>
                        <a:t>, </a:t>
                      </a:r>
                      <a:r>
                        <a:rPr lang="lv-LV" sz="2400" dirty="0" err="1" smtClean="0"/>
                        <a:t>metamorfais</a:t>
                      </a:r>
                      <a:r>
                        <a:rPr lang="lv-LV" sz="2400" dirty="0" smtClean="0"/>
                        <a:t> iezis</a:t>
                      </a:r>
                      <a:endParaRPr lang="lv-LV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Radioizotopu pielietojums dabas zinātnē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4389120"/>
          </a:xfrm>
        </p:spPr>
        <p:txBody>
          <a:bodyPr/>
          <a:lstStyle/>
          <a:p>
            <a:r>
              <a:rPr lang="lv-LV" dirty="0" smtClean="0"/>
              <a:t>Radioaktivitāte dabas zinātnē visbiežāk tiek lietota radioaktīvās iezīmes veidā ar mērķi vizualizēt komponentus vai mērķa molekulas bioloģiskā sistēmā.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051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Radioizotopu pielietojums dabas zinātnē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8" y="1772194"/>
            <a:ext cx="7282542" cy="7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200" b="1" dirty="0" smtClean="0"/>
              <a:t>Visbiežāk izmantotie radioizotopi:</a:t>
            </a:r>
            <a:endParaRPr lang="lv-LV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1358" y="2503714"/>
            <a:ext cx="446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Tritijs</a:t>
            </a:r>
            <a:r>
              <a:rPr lang="lv-LV" sz="3600" b="1" dirty="0" smtClean="0">
                <a:solidFill>
                  <a:srgbClr val="FF0000"/>
                </a:solidFill>
              </a:rPr>
              <a:t> (ūdeņradis 3)</a:t>
            </a:r>
            <a:endParaRPr lang="lv-LV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3.gstatic.com/images?q=tbn:ANd9GcSZwx6wwkb7EMf4xwEfIRKZskKPpaZM4vpEFKIAXZ9-Mi7cGPnM4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37" y="4870963"/>
            <a:ext cx="37623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4842" y="3048000"/>
            <a:ext cx="284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Ūdeņraža izotopi</a:t>
            </a:r>
            <a:endParaRPr lang="lv-LV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97641" y="3708501"/>
            <a:ext cx="1187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 smtClean="0"/>
              <a:t>Protijs</a:t>
            </a:r>
            <a:endParaRPr lang="lv-LV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55847" y="3729920"/>
            <a:ext cx="149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 smtClean="0"/>
              <a:t>Deitērijs</a:t>
            </a:r>
            <a:endParaRPr lang="lv-LV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4015" y="3719034"/>
            <a:ext cx="109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 smtClean="0"/>
              <a:t>Tritijs</a:t>
            </a:r>
            <a:endParaRPr lang="lv-LV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75271" y="5983737"/>
            <a:ext cx="1144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 protons</a:t>
            </a:r>
          </a:p>
          <a:p>
            <a:r>
              <a:rPr lang="lv-LV" dirty="0" smtClean="0"/>
              <a:t>1 neitrons</a:t>
            </a:r>
            <a:endParaRPr lang="lv-LV" dirty="0"/>
          </a:p>
        </p:txBody>
      </p:sp>
      <p:sp>
        <p:nvSpPr>
          <p:cNvPr id="14" name="TextBox 13"/>
          <p:cNvSpPr txBox="1"/>
          <p:nvPr/>
        </p:nvSpPr>
        <p:spPr>
          <a:xfrm>
            <a:off x="1360714" y="5983732"/>
            <a:ext cx="108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 protons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3129" y="6029898"/>
            <a:ext cx="115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 protons</a:t>
            </a:r>
          </a:p>
          <a:p>
            <a:r>
              <a:rPr lang="lv-LV" dirty="0" smtClean="0"/>
              <a:t>2 neitroni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1668888" y="4409108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baseline="30000" dirty="0" smtClean="0"/>
              <a:t>1</a:t>
            </a:r>
            <a:r>
              <a:rPr lang="lv-LV" sz="3200" b="1" dirty="0" smtClean="0"/>
              <a:t>H</a:t>
            </a:r>
            <a:endParaRPr lang="lv-LV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7116" y="4383772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baseline="30000" dirty="0" smtClean="0"/>
              <a:t>2</a:t>
            </a:r>
            <a:r>
              <a:rPr lang="lv-LV" sz="3200" b="1" dirty="0" smtClean="0"/>
              <a:t>H</a:t>
            </a:r>
            <a:endParaRPr lang="lv-LV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32853" y="4416820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baseline="30000" dirty="0" smtClean="0">
                <a:solidFill>
                  <a:srgbClr val="FF0000"/>
                </a:solidFill>
              </a:rPr>
              <a:t>3</a:t>
            </a:r>
            <a:r>
              <a:rPr lang="lv-LV" sz="3200" b="1" dirty="0" smtClean="0">
                <a:solidFill>
                  <a:srgbClr val="FF0000"/>
                </a:solidFill>
              </a:rPr>
              <a:t>H</a:t>
            </a:r>
            <a:endParaRPr lang="lv-LV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14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Radioizotopu pielietojums dabas zinātnē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1219200"/>
            <a:ext cx="7282542" cy="7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200" b="1" dirty="0" smtClean="0"/>
              <a:t>Visbiežāk izmantotie radioizotopi:</a:t>
            </a:r>
            <a:endParaRPr lang="lv-LV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9809" y="1767244"/>
            <a:ext cx="135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 smtClean="0"/>
              <a:t>Tritijs</a:t>
            </a:r>
            <a:endParaRPr lang="lv-LV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55783" y="2810540"/>
            <a:ext cx="763798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 smtClean="0"/>
              <a:t>Emitē ļoti zemu enerģiju (5.7 </a:t>
            </a:r>
            <a:r>
              <a:rPr lang="lv-LV" sz="2800" dirty="0" err="1" smtClean="0"/>
              <a:t>keV</a:t>
            </a:r>
            <a:r>
              <a:rPr lang="lv-LV" sz="28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 smtClean="0"/>
              <a:t>Ir beta radioaktīvs</a:t>
            </a:r>
            <a:endParaRPr lang="lv-LV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 smtClean="0"/>
              <a:t>Tā radioaktivitātes pussabrukšanas periods </a:t>
            </a:r>
          </a:p>
          <a:p>
            <a:r>
              <a:rPr lang="lv-LV" sz="2800" dirty="0" smtClean="0"/>
              <a:t>      ir 12.32 gadi.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 smtClean="0"/>
              <a:t>Bet nonākot organismā </a:t>
            </a:r>
            <a:r>
              <a:rPr lang="lv-LV" sz="2800" dirty="0" err="1" smtClean="0"/>
              <a:t>tritijs</a:t>
            </a:r>
            <a:r>
              <a:rPr lang="lv-LV" sz="2800" dirty="0" smtClean="0"/>
              <a:t> tiek izvadīts āra</a:t>
            </a:r>
          </a:p>
          <a:p>
            <a:r>
              <a:rPr lang="lv-LV" sz="2800" dirty="0"/>
              <a:t> </a:t>
            </a:r>
            <a:r>
              <a:rPr lang="lv-LV" sz="2800" dirty="0" smtClean="0"/>
              <a:t>    ļoti ātri. To bioloģiskais pussabrukšanas </a:t>
            </a:r>
          </a:p>
          <a:p>
            <a:r>
              <a:rPr lang="lv-LV" sz="2800" dirty="0"/>
              <a:t> </a:t>
            </a:r>
            <a:r>
              <a:rPr lang="lv-LV" sz="2800" dirty="0" smtClean="0"/>
              <a:t>    periods ir 10 dienas. Tikai 1 no 650 </a:t>
            </a:r>
            <a:r>
              <a:rPr lang="lv-LV" sz="2800" dirty="0" err="1" smtClean="0"/>
              <a:t>tritija</a:t>
            </a:r>
            <a:r>
              <a:rPr lang="lv-LV" sz="2800" dirty="0" smtClean="0"/>
              <a:t> </a:t>
            </a:r>
          </a:p>
          <a:p>
            <a:r>
              <a:rPr lang="lv-LV" sz="2800" dirty="0"/>
              <a:t> </a:t>
            </a:r>
            <a:r>
              <a:rPr lang="lv-LV" sz="2800" dirty="0" smtClean="0"/>
              <a:t>    kodoliem sabruks būdams organismā.</a:t>
            </a:r>
            <a:endParaRPr lang="lv-LV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81054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0009" y="1828800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baseline="30000" dirty="0" smtClean="0">
                <a:solidFill>
                  <a:srgbClr val="FF0000"/>
                </a:solidFill>
              </a:rPr>
              <a:t>3</a:t>
            </a:r>
            <a:r>
              <a:rPr lang="lv-LV" sz="3200" b="1" dirty="0" smtClean="0">
                <a:solidFill>
                  <a:srgbClr val="FF0000"/>
                </a:solidFill>
              </a:rPr>
              <a:t>H</a:t>
            </a:r>
            <a:endParaRPr lang="lv-LV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Radioizotopu pielietojums dabas zinātnē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8" y="1772194"/>
            <a:ext cx="7282542" cy="7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200" b="1" dirty="0" smtClean="0"/>
              <a:t>Visbiežāk izmantotie radioizotopi:</a:t>
            </a:r>
            <a:endParaRPr lang="lv-LV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743200"/>
            <a:ext cx="135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 smtClean="0"/>
              <a:t>Tritijs</a:t>
            </a:r>
            <a:endParaRPr lang="lv-LV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76485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Izmanto proteīnu, nukleīnskābes, medikamentu</a:t>
            </a:r>
          </a:p>
          <a:p>
            <a:r>
              <a:rPr lang="lv-LV" sz="2800" dirty="0" smtClean="0"/>
              <a:t>un toksīnu iezīmēšanai. </a:t>
            </a:r>
          </a:p>
          <a:p>
            <a:r>
              <a:rPr lang="lv-LV" sz="2800" dirty="0" smtClean="0"/>
              <a:t>Izmanto ūdeņraža iezīmēšanai un metabolisma </a:t>
            </a:r>
          </a:p>
          <a:p>
            <a:r>
              <a:rPr lang="lv-LV" sz="2800" dirty="0" smtClean="0"/>
              <a:t>pētījumiem, jo ir zema </a:t>
            </a:r>
            <a:r>
              <a:rPr lang="lv-LV" sz="2800" dirty="0" err="1" smtClean="0"/>
              <a:t>radiotoksicitāte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81054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2804756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baseline="30000" dirty="0" smtClean="0">
                <a:solidFill>
                  <a:srgbClr val="FF0000"/>
                </a:solidFill>
              </a:rPr>
              <a:t>3</a:t>
            </a:r>
            <a:r>
              <a:rPr lang="lv-LV" sz="3200" b="1" dirty="0" smtClean="0">
                <a:solidFill>
                  <a:srgbClr val="FF0000"/>
                </a:solidFill>
              </a:rPr>
              <a:t>H</a:t>
            </a:r>
            <a:endParaRPr lang="lv-LV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Radioizotopu pielietojums dabas zinātnē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641" y="1524000"/>
            <a:ext cx="7282542" cy="7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200" b="1" dirty="0" smtClean="0"/>
              <a:t>Visbiežāk izmantotie radioizotopi:</a:t>
            </a:r>
            <a:endParaRPr lang="lv-LV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89561" y="2205724"/>
            <a:ext cx="232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Fosfors (P)</a:t>
            </a:r>
            <a:endParaRPr lang="lv-LV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48140" y="3058886"/>
            <a:ext cx="576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Fosforam ir 23 izotopi no </a:t>
            </a:r>
            <a:r>
              <a:rPr lang="lv-LV" sz="2800" baseline="30000" dirty="0" smtClean="0"/>
              <a:t>24</a:t>
            </a:r>
            <a:r>
              <a:rPr lang="lv-LV" sz="2800" dirty="0" smtClean="0"/>
              <a:t>P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dirty="0" smtClean="0"/>
              <a:t>līdz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baseline="30000" dirty="0" smtClean="0"/>
              <a:t>46</a:t>
            </a:r>
            <a:r>
              <a:rPr lang="lv-LV" sz="2800" dirty="0" smtClean="0"/>
              <a:t>P.</a:t>
            </a:r>
            <a:endParaRPr lang="lv-LV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2988" y="3810000"/>
            <a:ext cx="386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Ilgstoši dzīvojošie P izotopi:</a:t>
            </a:r>
            <a:endParaRPr lang="lv-LV" sz="2400" dirty="0"/>
          </a:p>
        </p:txBody>
      </p:sp>
      <p:sp>
        <p:nvSpPr>
          <p:cNvPr id="6" name="Rectangle 5"/>
          <p:cNvSpPr/>
          <p:nvPr/>
        </p:nvSpPr>
        <p:spPr>
          <a:xfrm>
            <a:off x="580824" y="4419600"/>
            <a:ext cx="967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b="1" baseline="30000" dirty="0" smtClean="0">
                <a:solidFill>
                  <a:srgbClr val="FF0000"/>
                </a:solidFill>
              </a:rPr>
              <a:t>33</a:t>
            </a:r>
            <a:r>
              <a:rPr lang="lv-LV" sz="4800" b="1" dirty="0" smtClean="0">
                <a:solidFill>
                  <a:srgbClr val="FF0000"/>
                </a:solidFill>
              </a:rPr>
              <a:t>P</a:t>
            </a:r>
            <a:endParaRPr lang="lv-LV" sz="4800" dirty="0"/>
          </a:p>
        </p:txBody>
      </p:sp>
      <p:sp>
        <p:nvSpPr>
          <p:cNvPr id="19" name="Rectangle 18"/>
          <p:cNvSpPr/>
          <p:nvPr/>
        </p:nvSpPr>
        <p:spPr>
          <a:xfrm>
            <a:off x="2775271" y="4408714"/>
            <a:ext cx="967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b="1" baseline="30000" dirty="0">
                <a:solidFill>
                  <a:srgbClr val="FF0000"/>
                </a:solidFill>
              </a:rPr>
              <a:t>32</a:t>
            </a:r>
            <a:r>
              <a:rPr lang="lv-LV" sz="4800" b="1" dirty="0">
                <a:solidFill>
                  <a:srgbClr val="FF0000"/>
                </a:solidFill>
              </a:rPr>
              <a:t>P</a:t>
            </a:r>
            <a:endParaRPr lang="lv-LV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3548" y="5312228"/>
            <a:ext cx="1426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/>
              <a:t>25,34 </a:t>
            </a:r>
          </a:p>
          <a:p>
            <a:r>
              <a:rPr lang="lv-LV" sz="2800" dirty="0" smtClean="0"/>
              <a:t>dienas</a:t>
            </a:r>
            <a:endParaRPr lang="lv-LV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5250597"/>
            <a:ext cx="1426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/>
              <a:t>14,26 </a:t>
            </a:r>
          </a:p>
          <a:p>
            <a:r>
              <a:rPr lang="lv-LV" sz="2800" dirty="0" smtClean="0"/>
              <a:t>dienas</a:t>
            </a:r>
            <a:endParaRPr lang="lv-LV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4482" y="6393521"/>
            <a:ext cx="319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pussabrukšanas periods (T1/2)</a:t>
            </a:r>
            <a:endParaRPr lang="lv-LV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3836235"/>
            <a:ext cx="368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Pārējiem P izotopiem</a:t>
            </a:r>
          </a:p>
          <a:p>
            <a:r>
              <a:rPr lang="lv-LV" sz="2400" dirty="0" smtClean="0"/>
              <a:t> pussabrukšanas periods ir</a:t>
            </a:r>
            <a:endParaRPr lang="lv-LV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5588" y="4946577"/>
            <a:ext cx="275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&lt; 2.5 minūtēm</a:t>
            </a:r>
            <a:endParaRPr lang="lv-LV" sz="3200" dirty="0"/>
          </a:p>
        </p:txBody>
      </p:sp>
      <p:sp>
        <p:nvSpPr>
          <p:cNvPr id="23" name="Rectangle 22"/>
          <p:cNvSpPr/>
          <p:nvPr/>
        </p:nvSpPr>
        <p:spPr>
          <a:xfrm>
            <a:off x="4648200" y="3724437"/>
            <a:ext cx="66937" cy="3029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65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/>
              <a:t>Radioaktīvo izotopu pussabrukšanas periods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r>
              <a:rPr lang="lv-LV" dirty="0" smtClean="0"/>
              <a:t>Pussabrukšanas perioda laikā sabrūk puse kodolu, nākamajā tādā pašā periodā sabruks ceturtā daļa no sākotnējā daudzuma. Trešajā periodā sabruks astotdaļa no sākotnējā utt.</a:t>
            </a:r>
            <a:endParaRPr lang="lv-LV" dirty="0"/>
          </a:p>
        </p:txBody>
      </p:sp>
      <p:pic>
        <p:nvPicPr>
          <p:cNvPr id="115714" name="Picture 2" descr="http://teach.fcps.net/immex/preview/Age%20is%20Everything/radiometric1/radiometric%20images/half%20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932" y="3505200"/>
            <a:ext cx="4098068" cy="2971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200400"/>
            <a:ext cx="54102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Kodolu pussabrukšanas periodi var būt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ļoti dažādi - no sekundes miljondaļām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līdz daudziem miljardiem gadu.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Piemēram, puse francija visstabilākā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izotopa kodolu sabrūk jau pēc 22 minūtēm,</a:t>
            </a:r>
            <a:endParaRPr lang="lv-LV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 urāna-238 pussabrukšanas periods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 4,49 miljardi gadu. </a:t>
            </a: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04688"/>
              </p:ext>
            </p:extLst>
          </p:nvPr>
        </p:nvGraphicFramePr>
        <p:xfrm>
          <a:off x="244418" y="674306"/>
          <a:ext cx="874431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1"/>
                <a:gridCol w="4857953"/>
              </a:tblGrid>
              <a:tr h="902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600" b="1" baseline="300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r>
                        <a:rPr lang="lv-LV" sz="36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lv-LV" sz="3600" dirty="0" smtClean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600" b="1" baseline="30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lang="lv-LV" sz="36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lv-LV" sz="3600" b="1" dirty="0" smtClean="0"/>
                    </a:p>
                    <a:p>
                      <a:endParaRPr lang="lv-LV" dirty="0"/>
                    </a:p>
                  </a:txBody>
                  <a:tcPr/>
                </a:tc>
              </a:tr>
              <a:tr h="812569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Beta radioaktīvs (1.71 </a:t>
                      </a:r>
                      <a:r>
                        <a:rPr lang="lv-LV" sz="2400" dirty="0" err="1" smtClean="0"/>
                        <a:t>MeV</a:t>
                      </a:r>
                      <a:r>
                        <a:rPr lang="lv-LV" sz="2400" dirty="0" smtClean="0"/>
                        <a:t>)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Beta radioaktīvs (0.25 </a:t>
                      </a:r>
                      <a:r>
                        <a:rPr lang="lv-LV" sz="2400" dirty="0" err="1" smtClean="0"/>
                        <a:t>MeV</a:t>
                      </a:r>
                      <a:r>
                        <a:rPr lang="lv-LV" sz="2400" dirty="0" smtClean="0"/>
                        <a:t>)</a:t>
                      </a:r>
                    </a:p>
                    <a:p>
                      <a:endParaRPr lang="lv-LV" sz="2400" dirty="0"/>
                    </a:p>
                  </a:txBody>
                  <a:tcPr/>
                </a:tc>
              </a:tr>
              <a:tr h="812569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T1/2= 14.3 dienas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T1/2= 25.4 dienas</a:t>
                      </a:r>
                    </a:p>
                    <a:p>
                      <a:endParaRPr lang="lv-LV" sz="2400" dirty="0"/>
                    </a:p>
                  </a:txBody>
                  <a:tcPr/>
                </a:tc>
              </a:tr>
              <a:tr h="2257136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Izmanto</a:t>
                      </a:r>
                      <a:r>
                        <a:rPr lang="lv-LV" sz="2400" baseline="0" dirty="0" smtClean="0"/>
                        <a:t> DNS vai RNS zondes iezīmēšanai </a:t>
                      </a:r>
                      <a:r>
                        <a:rPr lang="lv-LV" sz="2400" baseline="0" dirty="0" err="1" smtClean="0"/>
                        <a:t>Southern</a:t>
                      </a:r>
                      <a:r>
                        <a:rPr lang="lv-LV" sz="2400" baseline="0" dirty="0" smtClean="0"/>
                        <a:t> un </a:t>
                      </a:r>
                      <a:r>
                        <a:rPr lang="lv-LV" sz="2400" baseline="0" dirty="0" err="1" smtClean="0"/>
                        <a:t>Northern</a:t>
                      </a:r>
                      <a:r>
                        <a:rPr lang="lv-LV" sz="2400" baseline="0" dirty="0" smtClean="0"/>
                        <a:t> </a:t>
                      </a:r>
                      <a:r>
                        <a:rPr lang="lv-LV" sz="2400" baseline="0" dirty="0" err="1" smtClean="0"/>
                        <a:t>blota</a:t>
                      </a:r>
                      <a:r>
                        <a:rPr lang="lv-LV" sz="2400" baseline="0" dirty="0" smtClean="0"/>
                        <a:t> metodēm.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Izmanto </a:t>
                      </a:r>
                      <a:r>
                        <a:rPr lang="lv-LV" sz="2400" dirty="0" err="1" smtClean="0"/>
                        <a:t>nukleotīdu</a:t>
                      </a:r>
                      <a:r>
                        <a:rPr lang="lv-LV" sz="2400" baseline="0" dirty="0" smtClean="0"/>
                        <a:t> iezīmēšanai DNS </a:t>
                      </a:r>
                      <a:r>
                        <a:rPr lang="lv-LV" sz="2400" baseline="0" dirty="0" err="1" smtClean="0"/>
                        <a:t>sekvenēšanai</a:t>
                      </a:r>
                      <a:r>
                        <a:rPr lang="lv-LV" sz="2400" baseline="0" dirty="0" smtClean="0"/>
                        <a:t>. Par cik </a:t>
                      </a:r>
                      <a:r>
                        <a:rPr lang="lv-LV" sz="2400" b="0" baseline="300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lv-LV" sz="2400" b="0" dirty="0" smtClean="0">
                          <a:solidFill>
                            <a:schemeClr val="tx1"/>
                          </a:solidFill>
                        </a:rPr>
                        <a:t>P ir zemākās enerģijas beta emisija</a:t>
                      </a:r>
                      <a:r>
                        <a:rPr lang="lv-LV" sz="2400" b="0" baseline="0" dirty="0" smtClean="0">
                          <a:solidFill>
                            <a:schemeClr val="tx1"/>
                          </a:solidFill>
                        </a:rPr>
                        <a:t> nekā </a:t>
                      </a:r>
                      <a:r>
                        <a:rPr lang="lv-LV" sz="2400" b="0" baseline="30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lv-LV" sz="2400" b="0" dirty="0" smtClean="0">
                          <a:solidFill>
                            <a:schemeClr val="tx1"/>
                          </a:solidFill>
                        </a:rPr>
                        <a:t>P, DNS </a:t>
                      </a:r>
                      <a:r>
                        <a:rPr lang="lv-LV" sz="2400" b="0" dirty="0" err="1" smtClean="0">
                          <a:solidFill>
                            <a:schemeClr val="tx1"/>
                          </a:solidFill>
                        </a:rPr>
                        <a:t>sekvenēšanā</a:t>
                      </a:r>
                      <a:r>
                        <a:rPr lang="lv-LV" sz="2400" b="0" dirty="0" smtClean="0">
                          <a:solidFill>
                            <a:schemeClr val="tx1"/>
                          </a:solidFill>
                        </a:rPr>
                        <a:t> iegūst labāku izšķirtspēju.</a:t>
                      </a:r>
                    </a:p>
                    <a:p>
                      <a:endParaRPr lang="lv-LV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3711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Izmanto medicīnā,</a:t>
                      </a:r>
                      <a:r>
                        <a:rPr lang="lv-LV" sz="2400" baseline="0" dirty="0" smtClean="0"/>
                        <a:t> bioķīmijā, molekulārā bioloģijā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Izmanto medicīnā,</a:t>
                      </a:r>
                      <a:r>
                        <a:rPr lang="lv-LV" sz="2400" baseline="0" dirty="0" smtClean="0"/>
                        <a:t> bioķīmijā, molekulārā bioloģijā</a:t>
                      </a:r>
                      <a:endParaRPr lang="lv-LV" sz="2400" dirty="0" smtClean="0"/>
                    </a:p>
                    <a:p>
                      <a:endParaRPr lang="lv-LV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7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229600" cy="1143000"/>
          </a:xfrm>
        </p:spPr>
        <p:txBody>
          <a:bodyPr/>
          <a:lstStyle/>
          <a:p>
            <a:r>
              <a:rPr lang="lv-LV" dirty="0" smtClean="0"/>
              <a:t>Fosfora radioizotopi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lv-LV" dirty="0" smtClean="0"/>
              <a:t>Organismā fosfors tiek intensīvi izmantots metabolisma procesos, veidojot dažādas biomolekulas šūnās. </a:t>
            </a:r>
          </a:p>
          <a:p>
            <a:pPr lvl="1"/>
            <a:r>
              <a:rPr lang="lv-LV" baseline="30000" dirty="0" smtClean="0">
                <a:solidFill>
                  <a:srgbClr val="FF0000"/>
                </a:solidFill>
              </a:rPr>
              <a:t>32</a:t>
            </a:r>
            <a:r>
              <a:rPr lang="lv-LV" dirty="0" smtClean="0">
                <a:solidFill>
                  <a:srgbClr val="FF0000"/>
                </a:solidFill>
              </a:rPr>
              <a:t>P</a:t>
            </a:r>
            <a:r>
              <a:rPr lang="lv-LV" dirty="0" smtClean="0"/>
              <a:t> izmanto metabolisma ceļu pētījumiem. Šūnas īsu brīdi tiek apstrādātas ar </a:t>
            </a:r>
            <a:r>
              <a:rPr lang="lv-LV" baseline="30000" dirty="0" smtClean="0"/>
              <a:t>32</a:t>
            </a:r>
            <a:r>
              <a:rPr lang="lv-LV" dirty="0" smtClean="0"/>
              <a:t>P-iezīmētu substrātu. Skatās kādas ķīmiskās izmaiņas notiek ar substrātu laika gaitā, detektējot kādās bioloģiskās molekulās ir inkorporējies </a:t>
            </a:r>
            <a:r>
              <a:rPr lang="lv-LV" baseline="30000" dirty="0" smtClean="0">
                <a:solidFill>
                  <a:srgbClr val="FF0000"/>
                </a:solidFill>
              </a:rPr>
              <a:t>32</a:t>
            </a:r>
            <a:r>
              <a:rPr lang="lv-LV" dirty="0" smtClean="0">
                <a:solidFill>
                  <a:srgbClr val="FF0000"/>
                </a:solidFill>
              </a:rPr>
              <a:t>P. </a:t>
            </a:r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15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229600" cy="1143000"/>
          </a:xfrm>
        </p:spPr>
        <p:txBody>
          <a:bodyPr/>
          <a:lstStyle/>
          <a:p>
            <a:r>
              <a:rPr lang="lv-LV" dirty="0" smtClean="0"/>
              <a:t>Fosfora radioizotopi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" y="1447800"/>
            <a:ext cx="9002486" cy="685800"/>
          </a:xfrm>
        </p:spPr>
        <p:txBody>
          <a:bodyPr/>
          <a:lstStyle/>
          <a:p>
            <a:pPr marL="393192" lvl="1" indent="0">
              <a:buNone/>
            </a:pPr>
            <a:r>
              <a:rPr lang="lv-LV" dirty="0" smtClean="0"/>
              <a:t>DNS satur daudz P </a:t>
            </a:r>
            <a:r>
              <a:rPr lang="lv-LV" dirty="0" err="1" smtClean="0"/>
              <a:t>fosfodiēstera</a:t>
            </a:r>
            <a:r>
              <a:rPr lang="lv-LV" dirty="0" smtClean="0"/>
              <a:t> saitēs starp </a:t>
            </a:r>
            <a:r>
              <a:rPr lang="lv-LV" dirty="0" err="1" smtClean="0"/>
              <a:t>nukleotīdiem</a:t>
            </a:r>
            <a:r>
              <a:rPr lang="lv-LV" dirty="0" smtClean="0"/>
              <a:t>. </a:t>
            </a:r>
          </a:p>
          <a:p>
            <a:pPr marL="393192" lvl="1" indent="0">
              <a:buNone/>
            </a:pPr>
            <a:endParaRPr lang="lv-LV" dirty="0"/>
          </a:p>
        </p:txBody>
      </p:sp>
      <p:pic>
        <p:nvPicPr>
          <p:cNvPr id="6146" name="Picture 2" descr="http://upload.wikimedia.org/wikipedia/commons/thumb/a/a5/Phosphodiester_Bond_Diagram.svg/200px-Phosphodiester_Bond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90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4384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Nomainot DNS sekvencē P pret </a:t>
            </a:r>
            <a:r>
              <a:rPr lang="lv-LV" sz="2400" b="1" baseline="30000" dirty="0" smtClean="0">
                <a:solidFill>
                  <a:srgbClr val="FF0000"/>
                </a:solidFill>
              </a:rPr>
              <a:t>32</a:t>
            </a:r>
            <a:r>
              <a:rPr lang="lv-LV" sz="2400" b="1" dirty="0" smtClean="0">
                <a:solidFill>
                  <a:srgbClr val="FF0000"/>
                </a:solidFill>
              </a:rPr>
              <a:t>P vai </a:t>
            </a:r>
            <a:r>
              <a:rPr lang="lv-LV" sz="2400" b="1" baseline="30000" dirty="0" smtClean="0">
                <a:solidFill>
                  <a:srgbClr val="FF0000"/>
                </a:solidFill>
              </a:rPr>
              <a:t>33</a:t>
            </a:r>
            <a:r>
              <a:rPr lang="lv-LV" sz="2400" b="1" dirty="0" smtClean="0">
                <a:solidFill>
                  <a:srgbClr val="FF0000"/>
                </a:solidFill>
              </a:rPr>
              <a:t>P, </a:t>
            </a:r>
            <a:r>
              <a:rPr lang="lv-LV" sz="2400" dirty="0" smtClean="0"/>
              <a:t>DNS var izsekot.</a:t>
            </a:r>
          </a:p>
          <a:p>
            <a:endParaRPr lang="lv-LV" sz="2400" dirty="0"/>
          </a:p>
          <a:p>
            <a:r>
              <a:rPr lang="lv-LV" sz="2400" dirty="0" smtClean="0"/>
              <a:t>Izmanto DNS vai RNS hibridizācijas metodēs (piem. </a:t>
            </a:r>
            <a:r>
              <a:rPr lang="lv-LV" sz="2400" dirty="0" err="1" smtClean="0"/>
              <a:t>Southern</a:t>
            </a:r>
            <a:r>
              <a:rPr lang="lv-LV" sz="2400" dirty="0" smtClean="0"/>
              <a:t>, </a:t>
            </a:r>
            <a:r>
              <a:rPr lang="lv-LV" sz="2400" dirty="0" err="1" smtClean="0"/>
              <a:t>Northern</a:t>
            </a:r>
            <a:r>
              <a:rPr lang="lv-LV" sz="2400" dirty="0" smtClean="0"/>
              <a:t> </a:t>
            </a:r>
            <a:r>
              <a:rPr lang="lv-LV" sz="2400" dirty="0" err="1" smtClean="0"/>
              <a:t>bloti</a:t>
            </a:r>
            <a:r>
              <a:rPr lang="lv-LV" sz="2400" dirty="0" smtClean="0"/>
              <a:t>).</a:t>
            </a:r>
            <a:endParaRPr lang="lv-LV" sz="2400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01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45611"/>
            <a:ext cx="8229600" cy="1143000"/>
          </a:xfrm>
        </p:spPr>
        <p:txBody>
          <a:bodyPr>
            <a:normAutofit/>
          </a:bodyPr>
          <a:lstStyle/>
          <a:p>
            <a:r>
              <a:rPr lang="lv-LV" dirty="0" err="1" smtClean="0"/>
              <a:t>Southern</a:t>
            </a:r>
            <a:r>
              <a:rPr lang="lv-LV" dirty="0" smtClean="0"/>
              <a:t> un </a:t>
            </a:r>
            <a:r>
              <a:rPr lang="lv-LV" dirty="0" err="1" smtClean="0"/>
              <a:t>Northern</a:t>
            </a:r>
            <a:r>
              <a:rPr lang="lv-LV" dirty="0" smtClean="0"/>
              <a:t> </a:t>
            </a:r>
            <a:r>
              <a:rPr lang="lv-LV" dirty="0" err="1" smtClean="0"/>
              <a:t>bloti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484970" y="1318064"/>
            <a:ext cx="558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Tiem nav nekāda sakara ar debess pusēm</a:t>
            </a:r>
            <a:endParaRPr lang="lv-LV" sz="2400" dirty="0"/>
          </a:p>
        </p:txBody>
      </p:sp>
      <p:sp>
        <p:nvSpPr>
          <p:cNvPr id="5" name="AutoShape 6" descr="data:image/jpeg;base64,/9j/4AAQSkZJRgABAQAAAQABAAD/2wCEAAkGBxQSEBQUEhQWFBQWGBYaGBgXFRUUFhYaGR0cGhcVHBsZHCgkGxslHBcbITItJSkrMTIuFx8zODMsNygtLisBCgoKBQUFDgUFDisZExkrKysrKysrKysrKysrKysrKysrKysrKysrKysrKysrKysrKysrKysrKysrKysrKysrK//AABEIAOAA4AMBIgACEQEDEQH/xAAcAAEAAQUBAQAAAAAAAAAAAAAABQMEBgcIAgH/xABDEAACAQIEAgYGBwYFBAMAAAABAgMAEQQFEiExQQYHE1FhcSIyQoGRoRQjM1JygrEIJENiosEVU5LR8DRzk/EWY7L/xAAUAQEAAAAAAAAAAAAAAAAAAAAA/8QAFBEBAAAAAAAAAAAAAAAAAAAAAP/aAAwDAQACEQMRAD8A3jSlKBSlKBSlKBSlKBSlKBSlKD4xsLmo7Kc/w2KLDDYiKYrbUI5FcrfgTY7cKvcV9m/4W/SuRugmfzZbiY8YisYg3ZygcHVtzH+Kw1DxXwNB1fm2d4fChTiZ4oQ1wpkdUDW42ud+NXym4uOFaQ/aHxiTYTL5YmDxyGRlYcCCqEGt1YT7NPwr+lBWpSlApSlApSlApSlApSlApSlApSlApSlApSlApSlApSlApSlBSxX2b/hb9K0B1MdHY8wy7MsNLsHaHS3NHAco48j8Rcc66CkS6kd4I+NYt0D6Cw5UsqwSSuJSpPaFDbTcC2lR96g5o6QYzERQjLsSLHCTSFbnddVgyDvUkagf5j3115hPs0/Cv6VhnTbqvwmZzieVpYpAoUmIoNYHqltSnccL91u4Vm8SaVA7gB8KD1SlKBSlKBSlKBSlKBSlKBSlKBSlKBSlKBSlKBSlKBSlU8ROsal3ZURRcsxCqB3knhQVKVDnNpJf+lhLjb6yUmGLxK+iXfbfZQp+93FyuZ/t8U3P0YFECW5bktJcd4ceXKgl2a252FQnSTP4YMLiJO1j1JFIwHaJqJVSQAL7m4qsvRvC3BaFZGHBpbzMPfISaxfre7PDZLijHGiFwkY0qq+uwB4D7t/hQZbhM1hKqO2j1AAEdomoG24IvcGr9WBFwbjvG9RuW4aOSFdcaNy9JVb9RXx+jeFJJECIx9qMdi/+qOx+dBK0qHbKZUv2GKkXuWYDER+ZuVkP/k5U/wATmi/6iA6f8yAtMtu9ksHX3BwOZoJilUcJiklQPG6uh4MpDA+8VWoFKUoFKUoFKUoFKUoFKUoFKUoFKUoFKVDY/GvLI2HwzaWW3ay2DCAEXCgHZpipBANwoIZgQVVgrY/NbP2MKdrPa5W+lIweDSvY6AeQALHkCASPGHyUFlkxDdvKpupItHGe+OO5CncjUbtufSttV7l+BSFNEYsL3JJLMxPFmY7sx5k71VxE6xozuyoiglmYhVUDiSTsBQVK8u4AJJAA4k7AVEDHTz/9Oojj/wA6ZWuw/wDriuCR3MxA4EBhXqHo/FcNMWxLi3pTkOLj2hGAI0P4VFB9bpJh72R2mvt9THJiBfxaJWC+8itW/tA55qwMEIjlj7SbVeRQuoRqbgC9+LrxFbnVQBYbCuff2kcdqxuFh/y4Wf3yMRbztEPjQbiyzMDGhHZSyDjeMK2nwI1A8uQNXQ6RwA2kZ4bcTNFLCv8ArkUKfcTVHo+/psO9b/D/AN1OEUHmGVXUMrBlPAggg+8V7qKnyCEktGDBId9cJ7Mk97KPRk/OrCqZxOIw/wBqv0iIfxIktKo73iF9fnHv/JzoKuMyZS5lhYwTHi6AWc7W7VOEgsLb+kBwZa+YPNCHEWIURym+gg3imtv6DHg1tyrWOxtqA1Vf4TFJKgeNldG4MpBB5cR47V8xuDSVCkihlPEHw3BBG4IO4I3BFxQV6VD4XEvA6wzsXVjaGY8WPKKS2wk7jwa3I8ZigUpSgUpSgUpSgUpSgUpSgUpVLFYhY0Z3IVEUszHgABcn4UFjnGNcFIYbdtLexO4iQW1zMOYW4AHNmUbC5F1l+CSGMIl7C5JJuzMTdnY82JJJPeasshw7ENPKpWaaxKnjEgv2cOxO6gm9jbUzkcakcViFjRndgqIpZmJsFUC5JPcAKClmWPSCMvIduAA3ZmPBVHMmrHDZc8rCXFWJBBjhBvHFbgzcpJfHgvBeBZvmWYVpn+kzqQSCIY2H2SHiSP8ANcet3Cyj2i0LNnLZdikgnN8LObYaQ/w254VifihPEejxW5DM6VThmDi6m4qpQK5X67cd2udYgcoxHGPyoCf6mauqK4x6V43t8dipb31zSsPIsdPytQdU5Q9pV8bj5f71ktYlhn0up7iKy2gUpVhnecwYSFpsTIsUa8S3P+UAbsx7hvQW+Oy1kZpsLpSU7ujXEU9uT29V7CwcAkbXDAaausqzJJ01LcEGzo1tSNx0tY24EEEXBBBBIINYxk2MmzRu0dGgwIsUibaTEdzS29WM/c5j1rg2qdzXAsrjEwLeZF0soIXt4xv2RvtqFyUJ9Uki4DNcJDGYVJY2SQalYWI/Qg8iDuCNwQDVhlGJdXbDzHVIg1I/Dtor2D92tT6LW52bYOAL/A4tJo0kjN0cAi4KnfkQd1I4EHcEEGrTPcEzoHit28R1xXOkMw4xsbbI4up42vfiBQSVKt8vxizRJIl9LgEXFiO9SOTA7EciDVxQKUpQKUpQKUpQKUpQKh85+tmhw/skmWXu0REaUP4pGXzVHFTFQ2TkPPiZjzcQrxPoQ3B2/wC68vyoJmobHj6RiVg/hxaZZe5mv9TF5XUuR/Kl9mqVlmCqSTYAEnlsPOo3o5ERCZHFpJ2Mr7b3a2hT3lYwifkoJaorpRkMWPwkmGmHouNiOKMN1ceIO/y4GpWlBpXod0tnwWLbLcwbTPGdMUrerMvsBieJItpPO9j6XHbuBzBZNuDd3f5VgnXP0GGPw3bwrfFQKdNuMsY3aPxI3K+NxzrD+rXppI4XDYwMHAHZTMD6duCOeT9x589+Ibl6TY7sMFiZv8uGV/eqkgfGuMDXSnWlnrJkuJU+s4RA3gzrqB/Lqrmqg6yrLMM90U94H6VidYH1m9Zs+DAwWFXs5NALTmxOlr2EY5Hlc9xsOdBm/T/rJw2WKUJ7bEkejCp4dxkPsD5nkOdYJ0WyXFZtiEx2ZnUOOHgsVjUcQ+jkvMXuWsCSRxgerjoG0zfTMaCyk60R9zISb9q9+K34A8eJ247+yjB6F1H1m+Q7qC8wsARQo5fPxqrSlBCx/u+K0cIsSWKjks4BZ1H40DP5xufaqaqPz7CNLAwT7RbPHy+sjIdPcSoB8CRVxgMWs0SSL6rqrDvswvY+O9BHYA9ji5YdgsoM8YvzuFxCgdwZo385mqZqI6Qeh2Mw/hSpfxST6px5DWH/ACCpUNQeqUpQKUpQWaZrA0phE0RmF7xiRDILbm63uNj3V9x+aQQW7eaKLVfT2kiR3txtqIvxrTfTFfoPS3B4jgmI7O55EsDA3wGk++o7ruL47OIcFDYtFCxt/OVaVh5lET40G+8NiUkQPG6ujcGVgynyI2NUMBmsE9xBNFLptq7ORJNN+F9JNuB+Fam6rOk3Z9G8WxPpYTtwu/3l1x+XpuR7qvv2dsr7PLpZyN55Tb8MY0j+ovQbUlew32ABJ8hxqP6Op+6xHhqUOQO+T02PxY0z3Efu0+ggv2UmkAgktpNgB33r1DmEMaKoYWVQBbfgLUFHpMT9H0jftXhitflJIqP8ELH3VJ89v+cKgs0xyyPBp4Ryh2B9oBHVQN+OtlP5TVyc1OogKBtzN+6glQwr7q8DWPnM3KXuB5Af3q1+ltfdj8aDJ5JAOJA4c7VorrO6BznG9tlh1JNdnRZFQRPzI1MBpa99uBB8K2dKN2/L+tUr0GsOl2VZjLkwTEqrywurs0bameNVYXYAWLLquSL7C/ea1PBl0jrqAsveSFB8r8a6pi5+R+e1at6zOr4uTiMIVAUHXDc2AHF0AHxHw7qDaJFa36VLgJM1STEFpBDGFZEAdS4ZiA9jchQdwAbnY8CC6xOnIWN8Ng5VMtwrOjAkXNmRLc+88uW+41RHgNDXeZEcG9tWpgfG3Og6K6O9NMulZj9KjUJa4kDRW359oALCs5wmaQyi8Usco70dHHxBrkzEgB8XbmqfPjVLMsOdYCSxxhAABrKkd54cTQdha6+dpXKeU9JcXh43Vce3IoFnZ7b7izbWIqYn63sygmZRJHKotYSRKeQJ3TSeNB0vUN0cOlZoRuYZ5V8g5EyL5BJlA8AK01l/X/OLdvhIn7zG7xfJtf61O5b104NZ5hNFNGHZTdQr+kFCNc3B9kcuVBtTM4O0hkT7yMvxU2+dessxYmhilU3WSNXBHAhwGBHxrF8r6zsrxBCpilVjykV4zw72FvnUr0UxsBw0EcckZ0RhAqupICWUC1+4UE9UXmvSTCYZguIxMMLH2XlRWt32JvaorrL6RNl+WzTx/abJHfezubBvcLt7q131c9VcGMwq43MWkmkxF3C62Wyk7MzD0mY2vxtY0G4stzOHEJrgljmT70bq48rqeNXdc/8ATHIW6N43D4zAyP2EjFXiZr8N2jJ9pSt7X3BF71vzDTB0V13VlDDyIuP1oNR/tGYE/R8Jil9aKYpcctY1AnyMXz8aieqGU5jnuMzB12VDYHfSZPQQefZowrbfTLo4mY4OTDSMUVyp1KASpVgwIv5W99R/V/0HiyqKVI5GlMjhizAA7CwXblxPvoOfekGKOXSZtl4BtNLGBbgERzIvxRgPfXRvV/lf0XK8JDaxWJCw/nca3/qY1jvS/qnw+YY36VJK6EhAyKq2fRtcnjuoA91bBAoIPpRlML4adjDGziKUgmNC19JsQSON7VBYvqvyrEAN9FVLgEdm7xcd72U2+VZvNGGUqeBBB9+1R3RiQtg4NXrCNFYcbMg0uPcyke6g1dnHUthElgMM0seqUKQxSQAaHYWFlPrKo48Ca84rqfmWZpIp4XBUKA6tHwN+I1VtDpP6MAkH8KSGQ+CrIvaH/wAeupag51n6q8emG7NoVfc+lG6Nbe4NiQflWLjoPicM4fExOqrv6j2JHDe1q6w/3rwHt/wUHIUknb/SAoAJ7MKDZTZSb8asBk8ntFEHezr/AGvXX2PyjDT7T4eGUfzxo/8A+h41g2fdX+WSv6OEVCuxMbSR7+SnTt5UHPsuJSJAkXpG4LuRsbG4UeF62t0F6AKZFxuITdrNHAwA0HjrcHnzA958KPRro3lozUrBql7JHcB2Dxh0cKSvo+lp33JO+44A1s8D/nw/3oNYdXvTd4uzw+PYAH0YpSwJXb0Vk8OQbyv3jaGk234d9x8u+uX2ykncEKCL6fSYgDY8Bvv+tbN6G4jMxlknYMkjQyaY1kRmZk0BiqG44ahYN4jkBQbVdt234gf2r4STw48xfn31rbq16fSPiAuYkMsraVJREETAhV2UDYsdJve1xw3rd8aqvBR7gB+goMbGHc8FaroZbKxJAsL8yKnHfbbbjX1ZO+giEyV+bgeVz/tVPA4INLMrE2QoAQbXLLqYHyuKyCoXo+NX0iUfxcRIbG9vqguH2vw+wv7786C+TL41IsOfMk8qo5GNUETHcsuq53PpbjfyNXGOnEcTufYRmsfAE15yvD9lDDH9yNV/0hR/agwvrzwDS5NKUF+yeOQgfdU2Y+4Nf3VddUGeRYnKcOqMNcKLFItxqUpsCR3EAEedZnLGGUqwDKQQQRcEHYgjmK1XmnUjAZmlweJmwmr2V9NVB4hTcMB4Emgi/wBofNUlGFwMR1zmTWVWxK3GhFPcWLmw8PKtw5VhjFBFGeKRop/KoH9qwjoX1UYXATfSHd8TiBuryWCoTxYKPa34knwtWwaBSlKBSlKBURkR0SYiD7kpdRz0TfWA+Xadqv5Kl6h8y+qxMM/sv9RJ+Y3gc+T3Qf8AfoJPF4dZI3RhdXVlYd4YWI+Bqx6O4hnw6h/tI7xSeLxnSW8msGHgwqTqFl/d8Xr4RYkqr9yzgaY3P40Ajv3xxjnQTVU+zqpVLETBFLHgPn3Cgss0xPZrYbseHhyv/wA7q0X1hdYRLnCYP0/ZkdbksT/DS3HfiRx4Cpnpd0hxWZ4h8DlYLsdp5gbJGp2Ka+Q43PE2IANZj1e9WOGy0CRrT4rnKw2TbcRj2fPifAbUGJ9XHQLEw2xuLAiYK4SED09Lm57Q3svG4Fr8L24Vm/8Az+9ZZiU1Iw7wR8qxOg5aTMSAosLBdJG+4ve+3A3robqqydv8HgkAsZGlfTve2sqCCTvcIDv31zZXZfQ7Adhl+EiPFIIgfxaRq+d6DU/WF0OZ74nCKO2UN2kVvtL2JYD74IBtzt38ci6l+mv07DfR5m/eYFHHcyxjYSb8WF7N5g862FjsvWTfg3f/AL99aj6bdEJ8LilzHALpxMbanjX1Zh7ZHexBIYcwSePENx9ltxr6YvGozop0gix+EjxEPBx6Sn1kcbMh8QfiLHnUvQWOdY3sYHcC7AAIPvSOQka+92Ue+qmV4MQwRxA30Kq35sQN2PiTv76j5f3jFqo+zwx1N3NMy2RPEIjFjfm8Z4rU1QRHSM6kjhHGaVE/KPrJPcY42H5h31KhaiMP9djXk9jDp2S7neSTS8xtw9FViUHvaQbb3maBSlKBSlKBSlKBSlKBVvj8Is0TxvfS6lTY2IvzBHAjiDyIq4pQRuRYxnQpLbt4jol2sGI4SgcldbMO65HEGrrH4NJo3jkBKuCDYlT5gjdWB3BG4IBFWOb4d0dcTCup0GmRBxmi4lR/Op9Jb/zLtruJDCYlZEV42DIwBBHMGgsMoxrajh5j9fGL6rWE0fATLyvwDAeqxHJlJgs8w0+ZN2MLtBgxcSTr9pLyKQ35ci/Duvc2yTNctWdQCSrruji10NrHjxBGxB2INqoZbmR1CGdRHOAbAfZyqPbiJ5W4rxXxFmIe8hyKDBQiHDRrHGOQ4sfvMTuzeJqSpSgViWITS7DuJrLaxrN0tM3jY/Kg5S6PYLt8Xh4uPaSxp37MwB+RrtFRbYVyp1MYHtc6wu20ZeQ+GlGt/VprqygV4miDCzC4r3SgwxckbLsW+Jw4Jw0xH0mIeyeWKRR7Q9sD1l39YWbIM1zErojh0tPKD2Y4qFFtUzWP2a6h5kqo3YV9zLNNB7OJe1xBF1jvpCg7B5GsdCXHGxJsQATtX3KMrEIZmIeZ7dpJp0g2vpRVudEa3Olbm1ySSSSQr5ZgVgiWNSTa5ZmtqdmN3kawA1MxJNuZqlnWPMMV0AaVyEiQ39ORvVBtuFG7MeSqx5VeTSqilmIVVBJJNgANySeQtUTlcbTSfSZAVFisCMLFUPGVhyd7DyUKNiWoL7KsCIIVjBLEXLMbXd2Op5DbmzEn31d0pQKUpQKUpQKUpQKUpQKUpQKg8TA2FdpoVZ4nOqaFRdlJ9aeJeZ5sg9bdlBckPOUoKWGxKSIrxsGRhcMDcEVTx+BjmTRKoZbg8wVI4MpG6sDuCCCOVWOIyx43MuFIVmuXibaGU/e2BMcn8yje/pBtitfL83SVjGQY5gLtFJZXA5sOTrv6ykjxvQWt8Th+RxUXgVXEIPG9llA77q1hwc1eYDN4ZiVR/THFGBjkXzRwGHvFX1WuOy+KYASxpIBuNSg2PeCeB8qC6qC6QJ6anvW3w/8AdVTkOkWhxOJhF+UgmHG9v3hZLDyt4Wq2zPCSqt5Ju1F7D6tUIvzJU2PDuFBpr9m/A6sdiJuUcGn3yMCD8I2HvroatKfs+ZTL9DxE0coiEkoU/VhywjW9wSdt5Dyraf8AgZa4mxWJlB5a0gA8AcOkbW8yT40F3mGawwfaOATeyi7yNb7qKCzHyBqzMuIn2RThY/vvpadh/Im6pfve570FX2ByyKG/ZRqhPEgDU34m4sfM1d0Fpl2XRwKRGttRuzElndrAa3Y7u1gBcngAOAq4mlVFLMQqqCSSQAAOJJPAVZ5jm0cJCm7SN6kSDVK/K4XkoJF2NlF9yKtY8uedg+KtpUgpApuikcGkP8Rxx+6NrAkBqDxGhxjK7qVwykMiMCGnI3WR1PCMHdVO5NibWAqcpSgUpSgUpSgUpSgUpSgUpSgUpSgUpSgVbY/L45lCyqGANwdwyn7ysN1bxBBq5pQQ30bFQ/ZSLiE+5OSkg77TIpvYcAyEnm3OvX+PKv28csHi6ak8+0jLIB+IjyFS9KC2weYRTC8UqSDvR1b9DVPOEvC3hv8ACvOOyXDTkGbDwykG4MkSOQe8agbGrabo/h1VikekgEjSzqLjhsDb5UEB1L4Dsclw1+Lh5D+diR/TaswxWNjiF5JEjHe7Ko+ZqCyDonh48Jh43j1FIo1OpnNyFAO17cfCpTB5FhoWLRYeGNjuSkSKSe8kC5NBQ/8AkEbfYLJiO7sk9A+PaPpj/q5V57HFzeuyYZN/Rj+tmPd9YwCptxAVuOzbbzNKCzy/LY4AezWxY3ZiSzueF3drsxt3mrylKBSlKBSlKBSlKBSlKBSlKBSlKBSlKBSlKBSlKBSlKBWN9JOnWAwDhMTiFSQ76AGkcA8CVQErfxtWSVzRh8VhsHnmMOdYdptUj6SRrC6nusmgn0kKWtxsOXcG9OjfTnA49imFxCu4F9BDRvYcSFcAkeV6yOtMYDovlmPzCDFZTjY8M8RV2gSM6mKm5IRmUqCPRNgRW56BSlKBSlKBSlKBSlKBSlKBSlKBSlKBSlKBSlKBSlKBSlKBSlKD43CtSZX0ywGb4mbC5phIIJIrrGZXBYkErIgkKqUYEDYHffurblYV0t6r8BmEhllR45WtqkhYIzW7wwKk8r2v40GnesjJ8Hl+MwrZRMTOWJMaS9t2bAr2dmuSCxJFiTsOXPpWInSL8bC/nzrCOi3VTl+BlEqLJLKpurTMH0nvAVVW/ja9Zz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6" name="AutoShape 8" descr="data:image/jpeg;base64,/9j/4AAQSkZJRgABAQAAAQABAAD/2wCEAAkGBxQSEhQUExIWFBQVFxgVFBYYFRUVGBUVGBcWGBUYFhUYHCggHBwlHBcVITEhJSkrLi4uGB8zODMsNygtLi0BCgoKDg0OFxAPFywcHBw3LSwtLSwsNywsLC82NywsLCwsLCwuLiwsLCwsLTcsLCwsNywsLDUsLCwsLCwsLCwrK//AABEIAOEA4QMBIgACEQEDEQH/xAAcAAEAAgMBAQEAAAAAAAAAAAAABQYDBAcBAgj/xABOEAABAwIDBQMHCQQHBQkBAAABAAIDBBEFEiEGEzFBUSJhcQcUMkKBkaEjM1JicoKSscFjorLRNENTc6PC4RYkg5OzNVSElMPE0tPwFf/EABkBAQEBAQEBAAAAAAAAAAAAAAABAgMEBf/EACYRAQEAAgEBBwUBAAAAAAAAAAABAhEDBBITITFBUWGBscHR8AX/2gAMAwEAAhEDEQA/AO4oiICIiAiIgIiICIiAiIgIiICIiAiIgIiICIiAiIgIiICIiAiIgIiICIiAiIgIiICIiAiIgIiICg9sto20FMZi3O8uEcUd7byV18rb8gAHOJ6NPHgpxcw8ubXiKilaLtZOWu6ZnsIYT7nD7ylFXd5QsWJziSMNvYhsA3QP0cxu6/3lPbN+WIbxsWIRNjubb+O+7B/aRuJc0fWBd32Gqp52mq4aJ0BitTSPdZ5jOrg4Oc1knA6jvIVVxWVskJdYNc32Eg9Ut0P1kxwIBBBB1BGoIPAgr1cv8j20ubD6eKR13Ma5gvxyNe4MHsblHgF05jri6o+kREBERAREQEREBERAREQEREBERAREQF4SqviO2AL3Q0URq5h6RaQ2GL+8mOnsF+BGipWMYq2V+SqqJMQlOgo6PMynB+i97e1JYjvI6IL1iO29HE7dtkNRL/ZU7TM424js9kHuJC0KnaSvcM0dFHTR8paydrB96JvaHvVYkdVxMtJNS4PAeEcYaZ3C3QXc494LT3KGiioZH3ZBX4rKOL3F7WE+IvIB4qosNZtRLxkxuli6impjUe4m5Uc7aeH1scq3H6tLkHuyoDMy2TC8Opu+okikePxvDvgsrcTrRwmwtnc1lx8GkIMI2nh9XG6xp+tTZwPEBq+MVqjWwmE47BKxzmOAmgFK4OY4ObZxbfiBxBWzJiFceLsKl7nBoB/GWhaszZHNvNgcEzeb6V2XTqNwXfmgisR2bxUU8cTXCqp43F7GsMUrbuuTbIGyH0ncQeKoGK4fK+XI9m5a3iLEHvBB1v42XQYG4cXncz1eGzcLPuWXHIuYQ4D7RUxVyVojBnigxamtcSMs57W9WvYA5tutvvKaNqnsdIWSMazQCwHgv0HhLiY236Li2F0cEjxJh0oZKNTSVNhm6hkl7H36c3LpOzG18UrhTzMdS1Q0MMmmY/s3aZvDQ+I1RVsREQEREBERAREQEREBERAREQERaGN4vFSROllNmjQAaue4+ixg5uPT9EGTFMSipo3SzPDGN4k/AAcST0Gq55tJjzpmZ6pz6Wkd83SsIFVVj9pb5th0079TqCtTGcTldMySePfVr/6HRDtMpQeEko9aTS+trWPC3Y0wTDOctqzE3dqSVxBhpANSbmwu2/paAcretUe1wcYW+ePGH0XGOjhHy0w+uOOt9S/uuPWXjauVkdoWswqmcNHEF9XO3kQPTtw17IHJy0POmxyF7Xec1R9OqkF2tPSCNwsAOT3D7Iase4c8lz3F7jqXOJJJ6klTY+o9w0l0cG+eeM1Ud68nru/QH3s/iss9VPLo+V5bwDAcrB4Rts0ewL6hYBpxPRSEWFyubmtlb1I/RFRjKML7ipwL8FcKPZVn9Y9zu5unxUlRbPwDNeEHXQkkkjkfimhz+WJtlkZCBYg2I5jQj2roz8EjJbaJgAOunK2ihtusJjjw+rkbGGvZBI5rhcFpDTYg8k0Ob0mJ1ElU6OSRtTALksma2XL9mQ/KM+64KXZhTWO3lHO+il45S4vhceXbtcffDh3hZ/JZsOfMhUTucJajtt11bD/V35Xdq6/QtU3iGzcoOVhD7C5FrG3jwv7k8RV8RmjleI8Rh81qDYsq4gMr/oueAcrhw7YP3hwX3XSviDIMRbv4D8xVs1ezndr7XPIlp15kG4IkpG2aYZo80Z1Mb7ix+kx3FrvrN9txoooh1G0ixqcPebPY4dqIm5AI9V3Egg2OtiDdVFswDaySkLIqyTfUz9IKwa+DZjryt2uPO7gcw6M1wIuDcFcIuKVuh84w6fiDxYTc6/ReDcggC9joCHNVn2Q2gNE9lPJJvKSX+izE+he1o3npqPC4t2SLB1FF8sdcXC+lFEREBERAREQEREBERBhrKpkTHSSODWMBc5x4ADiuWYxjb5JGVLmF00hy4bSnXdtda08jR67rgjoLdzhK7a4wyaR8bj/ulIQ6o6T1HGOHva3QuF9TYaGyrDZ5WkTluaurOzTs0O4hdz10BIN9baG9rOdao+2tdCXwxSB1XI0vrawm7YI9LtY4cBwFxxNgPVAjXTtybmnBbDe7nH053D15T0vwbwHebleVJaG+bxOzMDs00vOol5vJOuQXOUHvcdXLJBEGC/JRXsNMALqTw+hfN6Is36X8lsYPhZmIc7RnIfS/0Vxw7Dg0m3A8uh7k0bR2G4EI3AgZrjtEjW/I+CsMVECLEaHQrbp6ZbjGAKo14qVZ2xALIibV8PZobWvyvw9qqmDYtFi0NXTyx7t0cjqeojDy8OZxa9j8rTkkbexsOfirDjNUYoJHtsXhpEYPB0juzG32vLR7VzFuJtpcQbUxECkjezCZz9hjN1O8/VkO7Lj6viptZjuW+zpVHWxyPkia1wdCQx4LHBoJY17QHgZT2HsNgdLjgtg041NuPFaezXah3p4zudPe1rsebw37xFu2/dUortlCYthYmAaWgjmSOA7ud1UcSwR9NctG8iIIc0i/ZPFrxzHxGh5XXSCFp11IXiwNgeJ526BBxSQNpXG3ylFOcrmk33btLgkcxoQ4cQAeIssTIhETTSHNTzdqF/EtNzYi3MEkWHO49a6vO0uzzWteWtvE/wCdaOLekje8HX39TehR05c19JJ6bDmhd14ZbHoRlHtZ9FB0Lyf7RO1pZ3Xli0Dr33kfquB56Ea87g81fwbrgEFc7Kydvz0Bs/q5l7G/v/f+quy7MYu2eJrgb3AKUibREUUREQEREBERAUNtbi5paZz2C8ryIoG/SmfowW521ce5pUyuZ7eYsDVON+xRssBwvUzNvx6tjGh5OcgrzomOe2Fzs1PSgzVLrk76Z2pueJzHW41yDq1atVWPLXTu+fqgWxjnFTXIJHQvNxpyD/pLwQHJFTudYzE1FU7oy2c3HcyxHeXharqjfyuktYGwY3k1jRZjR4NAHsRGWhisNVN4PQb51z6A+J6KPhhzuDBz/LmVecFw/JYA9npbh4JFrewygDeHA626HuU9TQWWOkhW+0Ko9AXqIooiIgrHlGr46ehklkaHObbcX4ia4Mbm97XAP017ComwOGMqsONPLctnEuc+tdziA8Eg9oZWkE8wFoeXPH95UMpGnswDPJ3yvGgP2WW/GVZ/JbD8jH3Nb+VyueN3nfh7uXj7vpcd+ed39PT9ujwsDWgAWAAAHQDgF9oi6PCLxeogj8RpS8WBsOfXwC5Xt5g/m7mTMGjTy07B4t9lyO4O7l2JwVW2ww8zQvbYZQCbnjw1t7Lqo5U54bMH8WTt7XQu1DrDvBNh+0CndgsVME7qdx4Elve2/L3g/eCrIuYCPXidceLSAfg6MfdWvjNXuX09U3g0gO/u/RP7pjPsSpH6OifmAK+1BbK4kJYm630U6o0IiICIiAiIgx1EwY1z3GzWgucegAuT7lwypkMxiD9DPI+pn7muO8c09wYI7eC6r5QKgsoJwOMgbCP+K9rD8HFcpfKBNM8cIowxveCbj/DaQqjFU1BIqJT6Ujtw3uaDnly9xdlHg4rFRxZRdQWP1skZpomNJa2LeP09aVxP8IaslXtE2KK5aS63Dhc+KlVfdmaZ189r5tOhtysr9QRjQc7Xt3C1/wAx71z/AGF2spKoNjZIGS6DdSWa4n6nJ3AnQ37grhVvpA7eS1LIJYgYxLvmRujvZxFnnKQbtJa4EHK240CqLVC1ZlTcK2/pDO2mdUwSSP0jkhcXMfw0eBfdO16lpt6QJyq5JVERFAWljWJMpoJZ3+jEwvPfYaNHeTYDvKz1Dy0ZuQ4ju/0XLPLntBaOKkY75z5aW30AbRjwLrn7g6rOeXZx279Nw3m5ccPf7OQ4jWPnlfK83fI8vd9pxubd2q/QXk7p8sLfBfnvD480rB1cPzX6Y2Ohywt8Fy6fytfQ/wBeztYYz0/vwsKLy69Xd8gREQeFalc1uU5uBFj4FbixTBWI4O+G08zPpf5muv8AvFqiMVjz0ThzaL/B7R/0mqzbQsy4g/vd/wC5A/JQj2fITt6XHueP/mVUWHyP46TGxrjqOwfu6flZdmY64uvy95NK/dyubf1mu94t/lX6WwmfPG09yy03UREBERAREQU/ylS2ipm9alrj4Mjkf+YC5U82hmPPOG/gYI/866Z5UT2ab7Ux90D1zWYfJP8A72T/AKkCsSvivaN+4fRDW/haB+i2KHD45ZWtfGx7dSQ5ocNOoK1axp85l+2fzUps9CXSu7RGg4eJUVcMNwWkjaXebQNDQXEiGMWAFyb5e5REVdhE7TIyhnqZZDvTJFRTSS7wnNcSvYBoeV8lha2XRWqgjBFjqCLG9jcd6sdK5aRB7HYpO8ujkoJoIwLxzPZBFnHSSFkhLX97RY6mzOCtS8C9WVamIYjHCM0hcG8yI5HgfaLWkD2qOZtfRHhUs9zh+YU4oPF9k6WouXR5Hn14+w6/U20cfEFBmnxmN0WeN7XMN7vHAAel+vuK4btTgs9U6WrJHb7QaSbiICzNLcmgE634m3Jde/8A5jIYxT+kxrcuoHaB1dcd5J96ga+ne1hibC112ZN5vDq0jKTu7dlxF9bkX1AGlplhMp4unFzZ8V3hdVxXA4CahrSLFjjmHQtNj8V+jtly58bW5rBo1txPTVcyoNlmQ1Yfmc57w98gNrDMeI0vqc2ncr43GG0UYke0uBIjs219QTcX0Ng09FMMOzNOnVc/fZzL4i5saALBfSiMI2lpqmwjlGY+o7sv9jTx9l1LrTziIvA4XtfUWJHcb2/I+5B6sUqyrFKVYOM7Sa1zufaIv/4toUNJ81UH7Z/xGD/KVK1Mm8qs/UxuPt3k7v4QoPEH5aKZ3MsaPa50sg+BaiKbslLlnPgPgR/NfprYuozQt8F+XdnT8uT9U/m1fpDydS3iCzFXVERUEREBERBTPKZFdlMf2zmfjgl/kuYSawv73ucPvRtlH8C695QIr0me191LFJ7A8NcfwucuUtitvGHgMpP2WPdA/wDcIKsStPECBUP+tZ3vFwpLZqb5V1gToOHiVG4gz5l5GpYGO+0wlhH7oW9s9Jacjq38tf1U9R0jDnaBT9KVWcOkVgpHrSJZq9WOJyyLLQviSQD9ANSfAL7SyCGxJh0c4AX0tx05XULO7Uk6AfkFPY2/0e4E/l/JU3HZLsEQ9KY5Pueufdp95aiVqbPZqiV8ttHu7I+oNGX6aWPiSr8cDhexrZo2yW17QvYnosOCYSxkIblAuOQ59VLwk214jQ9/epSIZ+yFEeNMz2Zh+RUpRUbYm5WZrdHPe+3hnJsO4LYRRRU+u2fkq6iWpirqilc21PGInMMTmx6kyRPaQ5wlfM29+AVwUfSYSyNsjGl4ZI90hbncMr5HF8hY8HMMz3F1r6Em1hogp9McZiiMjaqjqmNdJmM8L6dxZG97cwdCS3UNuLjgVO1la8UQ3paJ5I2tcGn0ZZbAhoOtmlx48m6rYnwTLTNpoHBkOjHNfnlO5uA9jHOde5ZmALr2v3WVb23gi3u9ZFGKgMyCXKA8vmO7jaXjiABI434ADqqKW5+YzSN+i8s8ZXCCIe5jz95QG20ojo2sB+clNu9kdo2n2iNx9qsbhliYWD0zvWDnkZaCjBHe8h/vVF8pdSBO2Bpu2nY2PxIFj7b5vepUQmzLbyPPcB7yf5L9FeTYfJhfn7ZeLs3+k74D/W6/RXk9htEEVcUREBERAREQauK0YnhliPCRjmeGYEX+K4sW/KNzi28GWQdC8bia/wBmRkf4l3Ncq25wwRzS6HIbzi39nJZlSB1LX5JfEhWJVYqYnOhkB9OM7z233c4/G0O8HrQo5LSMcTpexHcf9bKfLy17ZS2+fMJGjW8jW5ahg/vIw2RvUsbbioLFaTcyOjvcEB0bh6zHascPEIOj4Y8AADQKxUki5/szXGRgJPDQt7xxuVcqKZVFjgkW0FFU8qkInpVZkRFlUBjr+1buA/VV3B4N/VOf6rOw32HtH339gCktoqghz7cb2HjwHutdSGymHiOMaLSJ1jbCy+kRZUREQERYpZLIMOIVbY2Oe7g0XNtT4AcyeAHMlc3xprp5mw3s97nCQ30Y9zR5w6/NsMGWIHrIeYKsWO4pxeCA2MuyF2rXTMBLpHdYoRdx6vsB2gL1Ujdwl7muL6hrQGH5wUrnkxxm39bUylxd3GQ+qqjXlq2B0tSRlip2CVoPAdgsoo/HIXSn+8HRcOxKqMsjnu1L3Fx668PhYLovlSxUwsZQhwdJcz1jhwdO/wBUW5NHZA6Ahc9wmDeSi/BvaPs4fFZqrZs9SW3bOlr+J1Pxuv0PsjT5IW+C4vsZQ7yYeK75h0OVgHcqNpERAREQEREBQG19AZIg9rcz4iXBv02kESR/eaSPHKeSn18vbcWQcahp2guhL7Rvax8Mv0W3/wB1nHfG4iJ/QFnQo+gNRGYS0MqYXOEbOFn6ukpx9VwBkj7szfVVg2hwa0m7GVpc4vpnOF2NmfcSQSfspgSLfSJHrBRbGOnAdG0ipi+TMbnEOmbH2jTvfxFRHlzRycXBodqQ8AirYTXbiXXRrtCDoQ7hw+HuV/wyqJAJ0vy6KBxPCm4gzfQ/0jUPZYMM5aO32ODKho9JnP0m3BCjsBxks+TkvmboOptyIPAhUdOpZ1JwTKp0FXcC+h6dFMU9SqiwxyrI54AJJsBqT0Cioaha20lM6emdGw2cXRvsDbOI5WSOjvcWztYW66drXS6mlRYkZLPkLxnuXZCbEgWuQDxAuLkcFb6ePK0BUPAKyHFYDFLHup4JIvOKd47cUkb2u055XBrgHdHEHne/B6D7RfOdeF6aV9rwlYnTLXlqU0m2eWaygsSrs2ZrXFrW2Er26uaXWyxRdZnXAAHC4PEtBxz1xkHYcWxXsZQLl51OSnHrGwN3+i0AnWxy1+/nejLx0TCWZ2EkyuN80VOeMj39oPm53cGmxc54YezUO3jmjzWIiNkbSA2eRmrKeN3DcsLc8knBxaT6EYtG4vjoponYhKc7i5womkW30xGV1RkOoja2zYweDQCdXErer6uJ8bppSIcOpxuzkOk1jpS09vSaS0Z3j0yAB2W3PE9tNqZMQqDK8ZGAZIYh6MUY9FoHXqpaqGrqt0j3Pe7M95LnE8STxVgwWiyMFx2nanu6D/8AdSorBKHO7O4dlp073fyCvWzmGmaQC3NSDoHk2we1nELqLQonZ3DxFGBbkpdUEREBERAREQEREEXj2GNnjc0i9wqBU073yWuBWNADcxyNro2HM1r3jVk7bXa8a3FxzA6mVWdqtnxM0kDtDUEaEEaggjge9BU2N85cZInbqraWslbIDG2dwPYjqWttuqgH0JW2Djq0i5a3FW0kFe4smDqatjF3OLQHi2l5mNsJGcPlo9LekGAAHFNVtc8MrHbioaMkdaGgtezhu6uM9l7D1OnW1rnfrpxZkWJRZbW3FSyQht7XDqasJuw88kpHH0zo1BEZqijIbUsJafm5mdqOQcrPGgJ6Gx7lOYfX3aCTx1WaJlXAHCO1dCRd7LNjqA031lp32ZKD9JuRzuOYrTgNDK/Kx7qSbnFqzW3OmmsfZCXeKqJ2Cs71jxOeS8Ukb2BsRc+Rj7gSAtLAA8XykBziNDc2Gl7jRbgs7HdmSKW+oBc6GTuAieNPxKE2uwvEZRBHHSvEYmjknOaIktje1waA1xuLjN90ILJQUBdiDq10YhPm/m4GYOfJd4eXSZeyLZWtbYknW9rAKzCpVabUS/2E/wDyZfzyrPG6oPCmmP8Ay2fxvagn/OljdVqIEM5NiYoz0LzLIP8AgxjX2OWhWV9NE7LNUOmk0tCwllz0EEOab2P7JQTMmJ3cWMDpZBxYyxI6ZiSGs8XEKNxSrZG3NVPa4E5WwsJcxzr2yuIGad3H5NotycPWWO9VKwMZEyhgOjd4xud3HSOjjJue6Rzr/RWrTSxRSltKySsrPRdK4tkkYNdHSEbqmZ9W1+WTmg9q4XzAy1xMMGW/m5c1kkkdx/SHA5YIdB8mDrYBxe6wOli2IMdD5xVv82oGjKxoBZJUt5Q08ehZEbC50c8ccrbNEXtTtNTULr1T21tYDmZSRuJp4H2sHTOdcveBzfd3QNFlx7afaaor5t9UyZ3cGtGjI2/RjbyHxPMlTat/bjbGTEJG9kRU8XZp4G+jG3gCbaF1ufsCgcPojK7o0ekf0HevrD8PdKb8G83foOpVoo6UABjBooMlDSXysaNBoAuxbA7OZGhzgoPYbZUuIe4LrVLThjQAqMrRZeoiAiIgIiICIiAiIgLwi69RBWtpNm2TtOmq54X1eHZmNAlpz6UEozxkc7A+j7NOoK7Qo/EcKZKCCAg5bhmLUjrbiodh0gN9xP8AK0mY8d3ISDFcni1zD3Kx1c85YG1lA2qi5SRBlYwt6ta4tlb4/KFRm0Wwd7lgVFkwyroXE0001Pre0biGH7Ufon3ILzBJho7MVTNRHhum1L4WjuMNYGt9zSFK02GycYcTLh30UMn+JA1t/G65u3yj4mwZZmU9W0cd7CLkfcLR8CsD/KFSO+ewKlJ55Xbr4booOtCgrv8Avw/8lU//AGrXqMPk4zYmWjuo4Yv35w63vXL/APbnC7f9hs8PODb+BfA8o9Iz5rA6Rp5FzxJ/6QTY6BNJh3oyVU1YeG6NS+Vp7hDRhzfYW2UpQSzNblosOFPHzfI2Okbb6w7cjx35WHvC5LVeV+vILYW09M3luoRcfjLh8FUMZ2jqqv8ApFTLKOOVzzk9kYs0ewKbHYse2nooc3nle6rfwdTUV2xn6ss+YueB0dJ91UDaHynVMzNxSsbQ03ARwaOI+tKAD+EC/O6p0VI93Bht4WHvK3qfBPpu9jf5lPERDWkmwFyeAClqHBucn4R+p/QKXpaNrdGNt+Z8Sp7Cdn5JiOyU0ImkpC6zWjuAAXRtjtji4hzwp7ZjYprLOcNVe6anawWAVGOho2xtAAW0iICIiAiIgIiICIiAiIgIiICIiDxzbqLxLBI5Rq0KVRBy/HNgAblgVKxLZCVl+zceC/QhC15qFjuLQg/MlRgFuMQ91vyWq7Bm/wBn8T/NfpOp2bid6oUdLsVEeQQfnwYU3+z/ADP5rYioLeiwDwAC7t/sNF0Czw7GRD1Qg4dDhMjuDSprDtjpX2uCu00+zsTfVCkIqNjeACDneCbAAWLgrxh2CRxDRoUmAvUHgFl6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3082" name="Picture 10" descr="http://patimes.org/wp-content/uploads/2013/06/compass-10pwuk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27" y="15345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702" y="2745432"/>
            <a:ext cx="812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Izmanto specifisko DNS sekvenču </a:t>
            </a:r>
            <a:r>
              <a:rPr lang="lv-LV" sz="2400" dirty="0" err="1" smtClean="0"/>
              <a:t>detekcijai</a:t>
            </a:r>
            <a:r>
              <a:rPr lang="lv-LV" sz="2400" dirty="0" smtClean="0"/>
              <a:t> DNS paraugos. 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7975" y="2052935"/>
            <a:ext cx="85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Metodi nosauca tā izgudrotāja – biologa </a:t>
            </a:r>
            <a:r>
              <a:rPr lang="lv-LV" sz="2400" dirty="0" err="1" smtClean="0"/>
              <a:t>Edwin</a:t>
            </a:r>
            <a:r>
              <a:rPr lang="lv-LV" sz="2400" dirty="0" smtClean="0"/>
              <a:t> </a:t>
            </a:r>
            <a:r>
              <a:rPr lang="lv-LV" sz="2400" dirty="0" err="1" smtClean="0"/>
              <a:t>Southern</a:t>
            </a:r>
            <a:r>
              <a:rPr lang="lv-LV" sz="2400" dirty="0" smtClean="0"/>
              <a:t> vārdā.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6085" y="3581400"/>
            <a:ext cx="792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Vēlāk citas metodes, kuras izmanto tos pašus  darbības  principus, bet detektē </a:t>
            </a:r>
          </a:p>
          <a:p>
            <a:r>
              <a:rPr lang="lv-LV" dirty="0" smtClean="0"/>
              <a:t>citu molekulu sekvences, nosauca atsaucoties  uz </a:t>
            </a:r>
            <a:r>
              <a:rPr lang="lv-LV" dirty="0" err="1"/>
              <a:t>Southern</a:t>
            </a:r>
            <a:r>
              <a:rPr lang="lv-LV" dirty="0"/>
              <a:t> </a:t>
            </a:r>
            <a:r>
              <a:rPr lang="lv-LV" dirty="0" smtClean="0"/>
              <a:t> uzvārda.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1779666" y="4317823"/>
            <a:ext cx="40538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 smtClean="0"/>
              <a:t>Northern</a:t>
            </a:r>
            <a:r>
              <a:rPr lang="lv-LV" sz="2400" dirty="0" smtClean="0"/>
              <a:t> </a:t>
            </a:r>
            <a:r>
              <a:rPr lang="lv-LV" sz="2400" dirty="0" err="1" smtClean="0"/>
              <a:t>blots</a:t>
            </a:r>
            <a:r>
              <a:rPr lang="lv-LV" sz="2400" dirty="0" smtClean="0"/>
              <a:t> - detektē </a:t>
            </a:r>
            <a:r>
              <a:rPr lang="lv-LV" sz="2400" b="1" dirty="0" smtClean="0"/>
              <a:t>RNS</a:t>
            </a:r>
          </a:p>
          <a:p>
            <a:endParaRPr lang="lv-LV" dirty="0"/>
          </a:p>
        </p:txBody>
      </p:sp>
      <p:pic>
        <p:nvPicPr>
          <p:cNvPr id="14" name="Picture 10" descr="http://patimes.org/wp-content/uploads/2013/06/compass-10pwuk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401">
            <a:off x="3178015" y="464973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485" y="5227694"/>
            <a:ext cx="33427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 smtClean="0"/>
              <a:t>Western</a:t>
            </a:r>
            <a:r>
              <a:rPr lang="lv-LV" sz="2400" dirty="0" smtClean="0"/>
              <a:t> </a:t>
            </a:r>
            <a:r>
              <a:rPr lang="lv-LV" sz="2400" dirty="0" err="1" smtClean="0"/>
              <a:t>blots</a:t>
            </a:r>
            <a:r>
              <a:rPr lang="lv-LV" sz="2400" dirty="0" smtClean="0"/>
              <a:t> - detektē </a:t>
            </a:r>
          </a:p>
          <a:p>
            <a:r>
              <a:rPr lang="lv-LV" sz="2400" b="1" dirty="0" smtClean="0"/>
              <a:t>proteīnus</a:t>
            </a:r>
          </a:p>
          <a:p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2027414" y="6249327"/>
            <a:ext cx="4096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 smtClean="0"/>
              <a:t>Southern</a:t>
            </a:r>
            <a:r>
              <a:rPr lang="lv-LV" sz="2400" dirty="0" smtClean="0"/>
              <a:t> </a:t>
            </a:r>
            <a:r>
              <a:rPr lang="lv-LV" sz="2400" dirty="0" err="1" smtClean="0"/>
              <a:t>blots</a:t>
            </a:r>
            <a:r>
              <a:rPr lang="lv-LV" sz="2400" dirty="0" smtClean="0"/>
              <a:t> - detektē </a:t>
            </a:r>
            <a:r>
              <a:rPr lang="lv-LV" sz="2400" b="1" dirty="0" smtClean="0"/>
              <a:t>DNS</a:t>
            </a:r>
          </a:p>
          <a:p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4849438" y="4972040"/>
            <a:ext cx="39358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 smtClean="0"/>
              <a:t>Eastern</a:t>
            </a:r>
            <a:r>
              <a:rPr lang="lv-LV" sz="2400" dirty="0" smtClean="0"/>
              <a:t> </a:t>
            </a:r>
            <a:r>
              <a:rPr lang="lv-LV" sz="2400" dirty="0" err="1" smtClean="0"/>
              <a:t>blots</a:t>
            </a:r>
            <a:r>
              <a:rPr lang="lv-LV" sz="2400" dirty="0" smtClean="0"/>
              <a:t> - detektē </a:t>
            </a:r>
          </a:p>
          <a:p>
            <a:r>
              <a:rPr lang="lv-LV" sz="2400" b="1" dirty="0" smtClean="0"/>
              <a:t>proteīnu post-translācijas</a:t>
            </a:r>
          </a:p>
          <a:p>
            <a:r>
              <a:rPr lang="lv-LV" sz="2400" b="1" dirty="0" smtClean="0"/>
              <a:t>modifikācijas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29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2738"/>
            <a:ext cx="8229600" cy="1143000"/>
          </a:xfrm>
        </p:spPr>
        <p:txBody>
          <a:bodyPr>
            <a:normAutofit/>
          </a:bodyPr>
          <a:lstStyle/>
          <a:p>
            <a:r>
              <a:rPr lang="lv-LV" dirty="0" err="1" smtClean="0"/>
              <a:t>Southern</a:t>
            </a:r>
            <a:r>
              <a:rPr lang="lv-LV" dirty="0" smtClean="0"/>
              <a:t> </a:t>
            </a:r>
            <a:r>
              <a:rPr lang="lv-LV" dirty="0" err="1" smtClean="0"/>
              <a:t>blots</a:t>
            </a:r>
            <a:endParaRPr lang="lv-LV" dirty="0"/>
          </a:p>
        </p:txBody>
      </p:sp>
      <p:pic>
        <p:nvPicPr>
          <p:cNvPr id="3076" name="Picture 4" descr="http://wiki.biomine.skelleftea.se/biomine/molecular/images/pic03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7053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SEBQUEhQWFBQWGBYaGBgXFRUUFhYaGR0cGhcVHBsZHCgkGxslHBcbITItJSkrMTIuFx8zODMsNygtLisBCgoKBQUFDgUFDisZExkrKysrKysrKysrKysrKysrKysrKysrKysrKysrKysrKysrKysrKysrKysrKysrKysrK//AABEIAOAA4AMBIgACEQEDEQH/xAAcAAEAAQUBAQAAAAAAAAAAAAAABQMEBgcIAgH/xABDEAACAQIEAgYGBwYFBAMAAAABAgMAEQQFEiExQQYHE1FhcSIyQoGRoRQjM1JygrEIJENiosEVU5LR8DRzk/EWY7L/xAAUAQEAAAAAAAAAAAAAAAAAAAAA/8QAFBEBAAAAAAAAAAAAAAAAAAAAAP/aAAwDAQACEQMRAD8A3jSlKBSlKBSlKBSlKBSlKBSlKD4xsLmo7Kc/w2KLDDYiKYrbUI5FcrfgTY7cKvcV9m/4W/SuRugmfzZbiY8YisYg3ZygcHVtzH+Kw1DxXwNB1fm2d4fChTiZ4oQ1wpkdUDW42ud+NXym4uOFaQ/aHxiTYTL5YmDxyGRlYcCCqEGt1YT7NPwr+lBWpSlApSlApSlApSlApSlApSlApSlApSlApSlApSlApSlApSlBSxX2b/hb9K0B1MdHY8wy7MsNLsHaHS3NHAco48j8Rcc66CkS6kd4I+NYt0D6Cw5UsqwSSuJSpPaFDbTcC2lR96g5o6QYzERQjLsSLHCTSFbnddVgyDvUkagf5j3115hPs0/Cv6VhnTbqvwmZzieVpYpAoUmIoNYHqltSnccL91u4Vm8SaVA7gB8KD1SlKBSlKBSlKBSlKBSlKBSlKBSlKBSlKBSlKBSlKBSlU8ROsal3ZURRcsxCqB3knhQVKVDnNpJf+lhLjb6yUmGLxK+iXfbfZQp+93FyuZ/t8U3P0YFECW5bktJcd4ceXKgl2a252FQnSTP4YMLiJO1j1JFIwHaJqJVSQAL7m4qsvRvC3BaFZGHBpbzMPfISaxfre7PDZLijHGiFwkY0qq+uwB4D7t/hQZbhM1hKqO2j1AAEdomoG24IvcGr9WBFwbjvG9RuW4aOSFdcaNy9JVb9RXx+jeFJJECIx9qMdi/+qOx+dBK0qHbKZUv2GKkXuWYDER+ZuVkP/k5U/wATmi/6iA6f8yAtMtu9ksHX3BwOZoJilUcJiklQPG6uh4MpDA+8VWoFKUoFKUoFKUoFKUoFKUoFKUoFKUoFKVDY/GvLI2HwzaWW3ay2DCAEXCgHZpipBANwoIZgQVVgrY/NbP2MKdrPa5W+lIweDSvY6AeQALHkCASPGHyUFlkxDdvKpupItHGe+OO5CncjUbtufSttV7l+BSFNEYsL3JJLMxPFmY7sx5k71VxE6xozuyoiglmYhVUDiSTsBQVK8u4AJJAA4k7AVEDHTz/9Oojj/wA6ZWuw/wDriuCR3MxA4EBhXqHo/FcNMWxLi3pTkOLj2hGAI0P4VFB9bpJh72R2mvt9THJiBfxaJWC+8itW/tA55qwMEIjlj7SbVeRQuoRqbgC9+LrxFbnVQBYbCuff2kcdqxuFh/y4Wf3yMRbztEPjQbiyzMDGhHZSyDjeMK2nwI1A8uQNXQ6RwA2kZ4bcTNFLCv8ArkUKfcTVHo+/psO9b/D/AN1OEUHmGVXUMrBlPAggg+8V7qKnyCEktGDBId9cJ7Mk97KPRk/OrCqZxOIw/wBqv0iIfxIktKo73iF9fnHv/JzoKuMyZS5lhYwTHi6AWc7W7VOEgsLb+kBwZa+YPNCHEWIURym+gg3imtv6DHg1tyrWOxtqA1Vf4TFJKgeNldG4MpBB5cR47V8xuDSVCkihlPEHw3BBG4IO4I3BFxQV6VD4XEvA6wzsXVjaGY8WPKKS2wk7jwa3I8ZigUpSgUpSgUpSgUpSgUpSgUpVLFYhY0Z3IVEUszHgABcn4UFjnGNcFIYbdtLexO4iQW1zMOYW4AHNmUbC5F1l+CSGMIl7C5JJuzMTdnY82JJJPeasshw7ENPKpWaaxKnjEgv2cOxO6gm9jbUzkcakcViFjRndgqIpZmJsFUC5JPcAKClmWPSCMvIduAA3ZmPBVHMmrHDZc8rCXFWJBBjhBvHFbgzcpJfHgvBeBZvmWYVpn+kzqQSCIY2H2SHiSP8ANcet3Cyj2i0LNnLZdikgnN8LObYaQ/w254VifihPEejxW5DM6VThmDi6m4qpQK5X67cd2udYgcoxHGPyoCf6mauqK4x6V43t8dipb31zSsPIsdPytQdU5Q9pV8bj5f71ktYlhn0up7iKy2gUpVhnecwYSFpsTIsUa8S3P+UAbsx7hvQW+Oy1kZpsLpSU7ujXEU9uT29V7CwcAkbXDAaausqzJJ01LcEGzo1tSNx0tY24EEEXBBBBIINYxk2MmzRu0dGgwIsUibaTEdzS29WM/c5j1rg2qdzXAsrjEwLeZF0soIXt4xv2RvtqFyUJ9Uki4DNcJDGYVJY2SQalYWI/Qg8iDuCNwQDVhlGJdXbDzHVIg1I/Dtor2D92tT6LW52bYOAL/A4tJo0kjN0cAi4KnfkQd1I4EHcEEGrTPcEzoHit28R1xXOkMw4xsbbI4up42vfiBQSVKt8vxizRJIl9LgEXFiO9SOTA7EciDVxQKUpQKUpQKUpQKUpQKh85+tmhw/skmWXu0REaUP4pGXzVHFTFQ2TkPPiZjzcQrxPoQ3B2/wC68vyoJmobHj6RiVg/hxaZZe5mv9TF5XUuR/Kl9mqVlmCqSTYAEnlsPOo3o5ERCZHFpJ2Mr7b3a2hT3lYwifkoJaorpRkMWPwkmGmHouNiOKMN1ceIO/y4GpWlBpXod0tnwWLbLcwbTPGdMUrerMvsBieJItpPO9j6XHbuBzBZNuDd3f5VgnXP0GGPw3bwrfFQKdNuMsY3aPxI3K+NxzrD+rXppI4XDYwMHAHZTMD6duCOeT9x589+Ibl6TY7sMFiZv8uGV/eqkgfGuMDXSnWlnrJkuJU+s4RA3gzrqB/Lqrmqg6yrLMM90U94H6VidYH1m9Zs+DAwWFXs5NALTmxOlr2EY5Hlc9xsOdBm/T/rJw2WKUJ7bEkejCp4dxkPsD5nkOdYJ0WyXFZtiEx2ZnUOOHgsVjUcQ+jkvMXuWsCSRxgerjoG0zfTMaCyk60R9zISb9q9+K34A8eJ247+yjB6F1H1m+Q7qC8wsARQo5fPxqrSlBCx/u+K0cIsSWKjks4BZ1H40DP5xufaqaqPz7CNLAwT7RbPHy+sjIdPcSoB8CRVxgMWs0SSL6rqrDvswvY+O9BHYA9ji5YdgsoM8YvzuFxCgdwZo385mqZqI6Qeh2Mw/hSpfxST6px5DWH/ACCpUNQeqUpQKUpQWaZrA0phE0RmF7xiRDILbm63uNj3V9x+aQQW7eaKLVfT2kiR3txtqIvxrTfTFfoPS3B4jgmI7O55EsDA3wGk++o7ruL47OIcFDYtFCxt/OVaVh5lET40G+8NiUkQPG6ujcGVgynyI2NUMBmsE9xBNFLptq7ORJNN+F9JNuB+Fam6rOk3Z9G8WxPpYTtwu/3l1x+XpuR7qvv2dsr7PLpZyN55Tb8MY0j+ovQbUlew32ABJ8hxqP6Op+6xHhqUOQO+T02PxY0z3Efu0+ggv2UmkAgktpNgB33r1DmEMaKoYWVQBbfgLUFHpMT9H0jftXhitflJIqP8ELH3VJ89v+cKgs0xyyPBp4Ryh2B9oBHVQN+OtlP5TVyc1OogKBtzN+6glQwr7q8DWPnM3KXuB5Af3q1+ltfdj8aDJ5JAOJA4c7VorrO6BznG9tlh1JNdnRZFQRPzI1MBpa99uBB8K2dKN2/L+tUr0GsOl2VZjLkwTEqrywurs0bameNVYXYAWLLquSL7C/ea1PBl0jrqAsveSFB8r8a6pi5+R+e1at6zOr4uTiMIVAUHXDc2AHF0AHxHw7qDaJFa36VLgJM1STEFpBDGFZEAdS4ZiA9jchQdwAbnY8CC6xOnIWN8Ng5VMtwrOjAkXNmRLc+88uW+41RHgNDXeZEcG9tWpgfG3Og6K6O9NMulZj9KjUJa4kDRW359oALCs5wmaQyi8Usco70dHHxBrkzEgB8XbmqfPjVLMsOdYCSxxhAABrKkd54cTQdha6+dpXKeU9JcXh43Vce3IoFnZ7b7izbWIqYn63sygmZRJHKotYSRKeQJ3TSeNB0vUN0cOlZoRuYZ5V8g5EyL5BJlA8AK01l/X/OLdvhIn7zG7xfJtf61O5b104NZ5hNFNGHZTdQr+kFCNc3B9kcuVBtTM4O0hkT7yMvxU2+dessxYmhilU3WSNXBHAhwGBHxrF8r6zsrxBCpilVjykV4zw72FvnUr0UxsBw0EcckZ0RhAqupICWUC1+4UE9UXmvSTCYZguIxMMLH2XlRWt32JvaorrL6RNl+WzTx/abJHfezubBvcLt7q131c9VcGMwq43MWkmkxF3C62Wyk7MzD0mY2vxtY0G4stzOHEJrgljmT70bq48rqeNXdc/8ATHIW6N43D4zAyP2EjFXiZr8N2jJ9pSt7X3BF71vzDTB0V13VlDDyIuP1oNR/tGYE/R8Jil9aKYpcctY1AnyMXz8aieqGU5jnuMzB12VDYHfSZPQQefZowrbfTLo4mY4OTDSMUVyp1KASpVgwIv5W99R/V/0HiyqKVI5GlMjhizAA7CwXblxPvoOfekGKOXSZtl4BtNLGBbgERzIvxRgPfXRvV/lf0XK8JDaxWJCw/nca3/qY1jvS/qnw+YY36VJK6EhAyKq2fRtcnjuoA91bBAoIPpRlML4adjDGziKUgmNC19JsQSON7VBYvqvyrEAN9FVLgEdm7xcd72U2+VZvNGGUqeBBB9+1R3RiQtg4NXrCNFYcbMg0uPcyke6g1dnHUthElgMM0seqUKQxSQAaHYWFlPrKo48Ca84rqfmWZpIp4XBUKA6tHwN+I1VtDpP6MAkH8KSGQ+CrIvaH/wAeupag51n6q8emG7NoVfc+lG6Nbe4NiQflWLjoPicM4fExOqrv6j2JHDe1q6w/3rwHt/wUHIUknb/SAoAJ7MKDZTZSb8asBk8ntFEHezr/AGvXX2PyjDT7T4eGUfzxo/8A+h41g2fdX+WSv6OEVCuxMbSR7+SnTt5UHPsuJSJAkXpG4LuRsbG4UeF62t0F6AKZFxuITdrNHAwA0HjrcHnzA958KPRro3lozUrBql7JHcB2Dxh0cKSvo+lp33JO+44A1s8D/nw/3oNYdXvTd4uzw+PYAH0YpSwJXb0Vk8OQbyv3jaGk234d9x8u+uX2ykncEKCL6fSYgDY8Bvv+tbN6G4jMxlknYMkjQyaY1kRmZk0BiqG44ahYN4jkBQbVdt234gf2r4STw48xfn31rbq16fSPiAuYkMsraVJREETAhV2UDYsdJve1xw3rd8aqvBR7gB+goMbGHc8FaroZbKxJAsL8yKnHfbbbjX1ZO+giEyV+bgeVz/tVPA4INLMrE2QoAQbXLLqYHyuKyCoXo+NX0iUfxcRIbG9vqguH2vw+wv7786C+TL41IsOfMk8qo5GNUETHcsuq53PpbjfyNXGOnEcTufYRmsfAE15yvD9lDDH9yNV/0hR/agwvrzwDS5NKUF+yeOQgfdU2Y+4Nf3VddUGeRYnKcOqMNcKLFItxqUpsCR3EAEedZnLGGUqwDKQQQRcEHYgjmK1XmnUjAZmlweJmwmr2V9NVB4hTcMB4Emgi/wBofNUlGFwMR1zmTWVWxK3GhFPcWLmw8PKtw5VhjFBFGeKRop/KoH9qwjoX1UYXATfSHd8TiBuryWCoTxYKPa34knwtWwaBSlKBSlKBURkR0SYiD7kpdRz0TfWA+Xadqv5Kl6h8y+qxMM/sv9RJ+Y3gc+T3Qf8AfoJPF4dZI3RhdXVlYd4YWI+Bqx6O4hnw6h/tI7xSeLxnSW8msGHgwqTqFl/d8Xr4RYkqr9yzgaY3P40Ajv3xxjnQTVU+zqpVLETBFLHgPn3Cgss0xPZrYbseHhyv/wA7q0X1hdYRLnCYP0/ZkdbksT/DS3HfiRx4Cpnpd0hxWZ4h8DlYLsdp5gbJGp2Ka+Q43PE2IANZj1e9WOGy0CRrT4rnKw2TbcRj2fPifAbUGJ9XHQLEw2xuLAiYK4SED09Lm57Q3svG4Fr8L24Vm/8Az+9ZZiU1Iw7wR8qxOg5aTMSAosLBdJG+4ve+3A3robqqydv8HgkAsZGlfTve2sqCCTvcIDv31zZXZfQ7Adhl+EiPFIIgfxaRq+d6DU/WF0OZ74nCKO2UN2kVvtL2JYD74IBtzt38ci6l+mv07DfR5m/eYFHHcyxjYSb8WF7N5g862FjsvWTfg3f/AL99aj6bdEJ8LilzHALpxMbanjX1Zh7ZHexBIYcwSePENx9ltxr6YvGozop0gix+EjxEPBx6Sn1kcbMh8QfiLHnUvQWOdY3sYHcC7AAIPvSOQka+92Ue+qmV4MQwRxA30Kq35sQN2PiTv76j5f3jFqo+zwx1N3NMy2RPEIjFjfm8Z4rU1QRHSM6kjhHGaVE/KPrJPcY42H5h31KhaiMP9djXk9jDp2S7neSTS8xtw9FViUHvaQbb3maBSlKBSlKBSlKBSlKBVvj8Is0TxvfS6lTY2IvzBHAjiDyIq4pQRuRYxnQpLbt4jol2sGI4SgcldbMO65HEGrrH4NJo3jkBKuCDYlT5gjdWB3BG4IBFWOb4d0dcTCup0GmRBxmi4lR/Op9Jb/zLtruJDCYlZEV42DIwBBHMGgsMoxrajh5j9fGL6rWE0fATLyvwDAeqxHJlJgs8w0+ZN2MLtBgxcSTr9pLyKQ35ci/Duvc2yTNctWdQCSrruji10NrHjxBGxB2INqoZbmR1CGdRHOAbAfZyqPbiJ5W4rxXxFmIe8hyKDBQiHDRrHGOQ4sfvMTuzeJqSpSgViWITS7DuJrLaxrN0tM3jY/Kg5S6PYLt8Xh4uPaSxp37MwB+RrtFRbYVyp1MYHtc6wu20ZeQ+GlGt/VprqygV4miDCzC4r3SgwxckbLsW+Jw4Jw0xH0mIeyeWKRR7Q9sD1l39YWbIM1zErojh0tPKD2Y4qFFtUzWP2a6h5kqo3YV9zLNNB7OJe1xBF1jvpCg7B5GsdCXHGxJsQATtX3KMrEIZmIeZ7dpJp0g2vpRVudEa3Olbm1ySSSSQr5ZgVgiWNSTa5ZmtqdmN3kawA1MxJNuZqlnWPMMV0AaVyEiQ39ORvVBtuFG7MeSqx5VeTSqilmIVVBJJNgANySeQtUTlcbTSfSZAVFisCMLFUPGVhyd7DyUKNiWoL7KsCIIVjBLEXLMbXd2Op5DbmzEn31d0pQKUpQKUpQKUpQKUpQKUpQKg8TA2FdpoVZ4nOqaFRdlJ9aeJeZ5sg9bdlBckPOUoKWGxKSIrxsGRhcMDcEVTx+BjmTRKoZbg8wVI4MpG6sDuCCCOVWOIyx43MuFIVmuXibaGU/e2BMcn8yje/pBtitfL83SVjGQY5gLtFJZXA5sOTrv6ykjxvQWt8Th+RxUXgVXEIPG9llA77q1hwc1eYDN4ZiVR/THFGBjkXzRwGHvFX1WuOy+KYASxpIBuNSg2PeCeB8qC6qC6QJ6anvW3w/8AdVTkOkWhxOJhF+UgmHG9v3hZLDyt4Wq2zPCSqt5Ju1F7D6tUIvzJU2PDuFBpr9m/A6sdiJuUcGn3yMCD8I2HvroatKfs+ZTL9DxE0coiEkoU/VhywjW9wSdt5Dyraf8AgZa4mxWJlB5a0gA8AcOkbW8yT40F3mGawwfaOATeyi7yNb7qKCzHyBqzMuIn2RThY/vvpadh/Im6pfve570FX2ByyKG/ZRqhPEgDU34m4sfM1d0Fpl2XRwKRGttRuzElndrAa3Y7u1gBcngAOAq4mlVFLMQqqCSSQAAOJJPAVZ5jm0cJCm7SN6kSDVK/K4XkoJF2NlF9yKtY8uedg+KtpUgpApuikcGkP8Rxx+6NrAkBqDxGhxjK7qVwykMiMCGnI3WR1PCMHdVO5NibWAqcpSgUpSgUpSgUpSgUpSgUpSgUpSgUpSgVbY/L45lCyqGANwdwyn7ysN1bxBBq5pQQ30bFQ/ZSLiE+5OSkg77TIpvYcAyEnm3OvX+PKv28csHi6ak8+0jLIB+IjyFS9KC2weYRTC8UqSDvR1b9DVPOEvC3hv8ACvOOyXDTkGbDwykG4MkSOQe8agbGrabo/h1VikekgEjSzqLjhsDb5UEB1L4Dsclw1+Lh5D+diR/TaswxWNjiF5JEjHe7Ko+ZqCyDonh48Jh43j1FIo1OpnNyFAO17cfCpTB5FhoWLRYeGNjuSkSKSe8kC5NBQ/8AkEbfYLJiO7sk9A+PaPpj/q5V57HFzeuyYZN/Rj+tmPd9YwCptxAVuOzbbzNKCzy/LY4AezWxY3ZiSzueF3drsxt3mrylKBSlKBSlKBSlKBSlKBSlKBSlKBSlKBSlKBSlKBSlKBWN9JOnWAwDhMTiFSQ76AGkcA8CVQErfxtWSVzRh8VhsHnmMOdYdptUj6SRrC6nusmgn0kKWtxsOXcG9OjfTnA49imFxCu4F9BDRvYcSFcAkeV6yOtMYDovlmPzCDFZTjY8M8RV2gSM6mKm5IRmUqCPRNgRW56BSlKBSlKBSlKBSlKBSlKBSlKBSlKBSlKBSlKBSlKBSlKBSlKD43CtSZX0ywGb4mbC5phIIJIrrGZXBYkErIgkKqUYEDYHffurblYV0t6r8BmEhllR45WtqkhYIzW7wwKk8r2v40GnesjJ8Hl+MwrZRMTOWJMaS9t2bAr2dmuSCxJFiTsOXPpWInSL8bC/nzrCOi3VTl+BlEqLJLKpurTMH0nvAVVW/ja9Zz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6" name="AutoShape 8" descr="data:image/jpeg;base64,/9j/4AAQSkZJRgABAQAAAQABAAD/2wCEAAkGBxQSEhQUExIWFBQVFxgVFBYYFRUVGBUVGBcWGBUYFhUYHCggHBwlHBcVITEhJSkrLi4uGB8zODMsNygtLi0BCgoKDg0OFxAPFywcHBw3LSwtLSwsNywsLC82NywsLCwsLCwuLiwsLCwsLTcsLCwsNywsLDUsLCwsLCwsLCwrK//AABEIAOEA4QMBIgACEQEDEQH/xAAcAAEAAgMBAQEAAAAAAAAAAAAABQYDBAcBAgj/xABOEAABAwIDBQMHCQQHBQkBAAABAAIDBBEFEiEGEzFBUSJhcQcUMkKBkaEjM1JicoKSscFjorLRNENTc6PC4RYkg5OzNVSElMPE0tPwFf/EABkBAQEBAQEBAAAAAAAAAAAAAAABAgMEBf/EACYRAQEAAgEBBwUBAAAAAAAAAAABAhEDBBITITFBUWGBscHR8AX/2gAMAwEAAhEDEQA/AO4oiICIiAiIgIiICIiAiIgIiICIiAiIgIiICIiAiIgIiICIiAiIgIiICIiAiIgIiICIiAiIgIiICg9sto20FMZi3O8uEcUd7byV18rb8gAHOJ6NPHgpxcw8ubXiKilaLtZOWu6ZnsIYT7nD7ylFXd5QsWJziSMNvYhsA3QP0cxu6/3lPbN+WIbxsWIRNjubb+O+7B/aRuJc0fWBd32Gqp52mq4aJ0BitTSPdZ5jOrg4Oc1knA6jvIVVxWVskJdYNc32Eg9Ut0P1kxwIBBBB1BGoIPAgr1cv8j20ubD6eKR13Ma5gvxyNe4MHsblHgF05jri6o+kREBERAREQEREBERAREQEREBERAREQF4SqviO2AL3Q0URq5h6RaQ2GL+8mOnsF+BGipWMYq2V+SqqJMQlOgo6PMynB+i97e1JYjvI6IL1iO29HE7dtkNRL/ZU7TM424js9kHuJC0KnaSvcM0dFHTR8paydrB96JvaHvVYkdVxMtJNS4PAeEcYaZ3C3QXc494LT3KGiioZH3ZBX4rKOL3F7WE+IvIB4qosNZtRLxkxuli6impjUe4m5Uc7aeH1scq3H6tLkHuyoDMy2TC8Opu+okikePxvDvgsrcTrRwmwtnc1lx8GkIMI2nh9XG6xp+tTZwPEBq+MVqjWwmE47BKxzmOAmgFK4OY4ObZxbfiBxBWzJiFceLsKl7nBoB/GWhaszZHNvNgcEzeb6V2XTqNwXfmgisR2bxUU8cTXCqp43F7GsMUrbuuTbIGyH0ncQeKoGK4fK+XI9m5a3iLEHvBB1v42XQYG4cXncz1eGzcLPuWXHIuYQ4D7RUxVyVojBnigxamtcSMs57W9WvYA5tutvvKaNqnsdIWSMazQCwHgv0HhLiY236Li2F0cEjxJh0oZKNTSVNhm6hkl7H36c3LpOzG18UrhTzMdS1Q0MMmmY/s3aZvDQ+I1RVsREQEREBERAREQEREBERAREQERaGN4vFSROllNmjQAaue4+ixg5uPT9EGTFMSipo3SzPDGN4k/AAcST0Gq55tJjzpmZ6pz6Wkd83SsIFVVj9pb5th0079TqCtTGcTldMySePfVr/6HRDtMpQeEko9aTS+trWPC3Y0wTDOctqzE3dqSVxBhpANSbmwu2/paAcretUe1wcYW+ePGH0XGOjhHy0w+uOOt9S/uuPWXjauVkdoWswqmcNHEF9XO3kQPTtw17IHJy0POmxyF7Xec1R9OqkF2tPSCNwsAOT3D7Iase4c8lz3F7jqXOJJJ6klTY+o9w0l0cG+eeM1Ud68nru/QH3s/iss9VPLo+V5bwDAcrB4Rts0ewL6hYBpxPRSEWFyubmtlb1I/RFRjKML7ipwL8FcKPZVn9Y9zu5unxUlRbPwDNeEHXQkkkjkfimhz+WJtlkZCBYg2I5jQj2roz8EjJbaJgAOunK2ihtusJjjw+rkbGGvZBI5rhcFpDTYg8k0Ob0mJ1ElU6OSRtTALksma2XL9mQ/KM+64KXZhTWO3lHO+il45S4vhceXbtcffDh3hZ/JZsOfMhUTucJajtt11bD/V35Xdq6/QtU3iGzcoOVhD7C5FrG3jwv7k8RV8RmjleI8Rh81qDYsq4gMr/oueAcrhw7YP3hwX3XSviDIMRbv4D8xVs1ezndr7XPIlp15kG4IkpG2aYZo80Z1Mb7ix+kx3FrvrN9txoooh1G0ixqcPebPY4dqIm5AI9V3Egg2OtiDdVFswDaySkLIqyTfUz9IKwa+DZjryt2uPO7gcw6M1wIuDcFcIuKVuh84w6fiDxYTc6/ReDcggC9joCHNVn2Q2gNE9lPJJvKSX+izE+he1o3npqPC4t2SLB1FF8sdcXC+lFEREBERAREQEREBERBhrKpkTHSSODWMBc5x4ADiuWYxjb5JGVLmF00hy4bSnXdtda08jR67rgjoLdzhK7a4wyaR8bj/ulIQ6o6T1HGOHva3QuF9TYaGyrDZ5WkTluaurOzTs0O4hdz10BIN9baG9rOdao+2tdCXwxSB1XI0vrawm7YI9LtY4cBwFxxNgPVAjXTtybmnBbDe7nH053D15T0vwbwHebleVJaG+bxOzMDs00vOol5vJOuQXOUHvcdXLJBEGC/JRXsNMALqTw+hfN6Is36X8lsYPhZmIc7RnIfS/0Vxw7Dg0m3A8uh7k0bR2G4EI3AgZrjtEjW/I+CsMVECLEaHQrbp6ZbjGAKo14qVZ2xALIibV8PZobWvyvw9qqmDYtFi0NXTyx7t0cjqeojDy8OZxa9j8rTkkbexsOfirDjNUYoJHtsXhpEYPB0juzG32vLR7VzFuJtpcQbUxECkjezCZz9hjN1O8/VkO7Lj6viptZjuW+zpVHWxyPkia1wdCQx4LHBoJY17QHgZT2HsNgdLjgtg041NuPFaezXah3p4zudPe1rsebw37xFu2/dUortlCYthYmAaWgjmSOA7ud1UcSwR9NctG8iIIc0i/ZPFrxzHxGh5XXSCFp11IXiwNgeJ526BBxSQNpXG3ylFOcrmk33btLgkcxoQ4cQAeIssTIhETTSHNTzdqF/EtNzYi3MEkWHO49a6vO0uzzWteWtvE/wCdaOLekje8HX39TehR05c19JJ6bDmhd14ZbHoRlHtZ9FB0Lyf7RO1pZ3Xli0Dr33kfquB56Ea87g81fwbrgEFc7Kydvz0Bs/q5l7G/v/f+quy7MYu2eJrgb3AKUibREUUREQEREBERAUNtbi5paZz2C8ryIoG/SmfowW521ce5pUyuZ7eYsDVON+xRssBwvUzNvx6tjGh5OcgrzomOe2Fzs1PSgzVLrk76Z2pueJzHW41yDq1atVWPLXTu+fqgWxjnFTXIJHQvNxpyD/pLwQHJFTudYzE1FU7oy2c3HcyxHeXharqjfyuktYGwY3k1jRZjR4NAHsRGWhisNVN4PQb51z6A+J6KPhhzuDBz/LmVecFw/JYA9npbh4JFrewygDeHA626HuU9TQWWOkhW+0Ko9AXqIooiIgrHlGr46ehklkaHObbcX4ia4Mbm97XAP017ComwOGMqsONPLctnEuc+tdziA8Eg9oZWkE8wFoeXPH95UMpGnswDPJ3yvGgP2WW/GVZ/JbD8jH3Nb+VyueN3nfh7uXj7vpcd+ed39PT9ujwsDWgAWAAAHQDgF9oi6PCLxeogj8RpS8WBsOfXwC5Xt5g/m7mTMGjTy07B4t9lyO4O7l2JwVW2ww8zQvbYZQCbnjw1t7Lqo5U54bMH8WTt7XQu1DrDvBNh+0CndgsVME7qdx4Elve2/L3g/eCrIuYCPXidceLSAfg6MfdWvjNXuX09U3g0gO/u/RP7pjPsSpH6OifmAK+1BbK4kJYm630U6o0IiICIiAiIgx1EwY1z3GzWgucegAuT7lwypkMxiD9DPI+pn7muO8c09wYI7eC6r5QKgsoJwOMgbCP+K9rD8HFcpfKBNM8cIowxveCbj/DaQqjFU1BIqJT6Ujtw3uaDnly9xdlHg4rFRxZRdQWP1skZpomNJa2LeP09aVxP8IaslXtE2KK5aS63Dhc+KlVfdmaZ189r5tOhtysr9QRjQc7Xt3C1/wAx71z/AGF2spKoNjZIGS6DdSWa4n6nJ3AnQ37grhVvpA7eS1LIJYgYxLvmRujvZxFnnKQbtJa4EHK240CqLVC1ZlTcK2/pDO2mdUwSSP0jkhcXMfw0eBfdO16lpt6QJyq5JVERFAWljWJMpoJZ3+jEwvPfYaNHeTYDvKz1Dy0ZuQ4ju/0XLPLntBaOKkY75z5aW30AbRjwLrn7g6rOeXZx279Nw3m5ccPf7OQ4jWPnlfK83fI8vd9pxubd2q/QXk7p8sLfBfnvD480rB1cPzX6Y2Ohywt8Fy6fytfQ/wBeztYYz0/vwsKLy69Xd8gREQeFalc1uU5uBFj4FbixTBWI4O+G08zPpf5muv8AvFqiMVjz0ThzaL/B7R/0mqzbQsy4g/vd/wC5A/JQj2fITt6XHueP/mVUWHyP46TGxrjqOwfu6flZdmY64uvy95NK/dyubf1mu94t/lX6WwmfPG09yy03UREBERAREQU/ylS2ipm9alrj4Mjkf+YC5U82hmPPOG/gYI/866Z5UT2ab7Ux90D1zWYfJP8A72T/AKkCsSvivaN+4fRDW/haB+i2KHD45ZWtfGx7dSQ5ocNOoK1axp85l+2fzUps9CXSu7RGg4eJUVcMNwWkjaXebQNDQXEiGMWAFyb5e5REVdhE7TIyhnqZZDvTJFRTSS7wnNcSvYBoeV8lha2XRWqgjBFjqCLG9jcd6sdK5aRB7HYpO8ujkoJoIwLxzPZBFnHSSFkhLX97RY6mzOCtS8C9WVamIYjHCM0hcG8yI5HgfaLWkD2qOZtfRHhUs9zh+YU4oPF9k6WouXR5Hn14+w6/U20cfEFBmnxmN0WeN7XMN7vHAAel+vuK4btTgs9U6WrJHb7QaSbiICzNLcmgE634m3Jde/8A5jIYxT+kxrcuoHaB1dcd5J96ga+ne1hibC112ZN5vDq0jKTu7dlxF9bkX1AGlplhMp4unFzZ8V3hdVxXA4CahrSLFjjmHQtNj8V+jtly58bW5rBo1txPTVcyoNlmQ1Yfmc57w98gNrDMeI0vqc2ncr43GG0UYke0uBIjs219QTcX0Ng09FMMOzNOnVc/fZzL4i5saALBfSiMI2lpqmwjlGY+o7sv9jTx9l1LrTziIvA4XtfUWJHcb2/I+5B6sUqyrFKVYOM7Sa1zufaIv/4toUNJ81UH7Z/xGD/KVK1Mm8qs/UxuPt3k7v4QoPEH5aKZ3MsaPa50sg+BaiKbslLlnPgPgR/NfprYuozQt8F+XdnT8uT9U/m1fpDydS3iCzFXVERUEREBERBTPKZFdlMf2zmfjgl/kuYSawv73ucPvRtlH8C695QIr0me191LFJ7A8NcfwucuUtitvGHgMpP2WPdA/wDcIKsStPECBUP+tZ3vFwpLZqb5V1gToOHiVG4gz5l5GpYGO+0wlhH7oW9s9Jacjq38tf1U9R0jDnaBT9KVWcOkVgpHrSJZq9WOJyyLLQviSQD9ANSfAL7SyCGxJh0c4AX0tx05XULO7Uk6AfkFPY2/0e4E/l/JU3HZLsEQ9KY5Pueufdp95aiVqbPZqiV8ttHu7I+oNGX6aWPiSr8cDhexrZo2yW17QvYnosOCYSxkIblAuOQ59VLwk214jQ9/epSIZ+yFEeNMz2Zh+RUpRUbYm5WZrdHPe+3hnJsO4LYRRRU+u2fkq6iWpirqilc21PGInMMTmx6kyRPaQ5wlfM29+AVwUfSYSyNsjGl4ZI90hbncMr5HF8hY8HMMz3F1r6Em1hogp9McZiiMjaqjqmNdJmM8L6dxZG97cwdCS3UNuLjgVO1la8UQ3paJ5I2tcGn0ZZbAhoOtmlx48m6rYnwTLTNpoHBkOjHNfnlO5uA9jHOde5ZmALr2v3WVb23gi3u9ZFGKgMyCXKA8vmO7jaXjiABI434ADqqKW5+YzSN+i8s8ZXCCIe5jz95QG20ojo2sB+clNu9kdo2n2iNx9qsbhliYWD0zvWDnkZaCjBHe8h/vVF8pdSBO2Bpu2nY2PxIFj7b5vepUQmzLbyPPcB7yf5L9FeTYfJhfn7ZeLs3+k74D/W6/RXk9htEEVcUREBERAREQauK0YnhliPCRjmeGYEX+K4sW/KNzi28GWQdC8bia/wBmRkf4l3Ncq25wwRzS6HIbzi39nJZlSB1LX5JfEhWJVYqYnOhkB9OM7z233c4/G0O8HrQo5LSMcTpexHcf9bKfLy17ZS2+fMJGjW8jW5ahg/vIw2RvUsbbioLFaTcyOjvcEB0bh6zHascPEIOj4Y8AADQKxUki5/szXGRgJPDQt7xxuVcqKZVFjgkW0FFU8qkInpVZkRFlUBjr+1buA/VV3B4N/VOf6rOw32HtH339gCktoqghz7cb2HjwHutdSGymHiOMaLSJ1jbCy+kRZUREQERYpZLIMOIVbY2Oe7g0XNtT4AcyeAHMlc3xprp5mw3s97nCQ30Y9zR5w6/NsMGWIHrIeYKsWO4pxeCA2MuyF2rXTMBLpHdYoRdx6vsB2gL1Ujdwl7muL6hrQGH5wUrnkxxm39bUylxd3GQ+qqjXlq2B0tSRlip2CVoPAdgsoo/HIXSn+8HRcOxKqMsjnu1L3Fx668PhYLovlSxUwsZQhwdJcz1jhwdO/wBUW5NHZA6Ahc9wmDeSi/BvaPs4fFZqrZs9SW3bOlr+J1Pxuv0PsjT5IW+C4vsZQ7yYeK75h0OVgHcqNpERAREQEREBQG19AZIg9rcz4iXBv02kESR/eaSPHKeSn18vbcWQcahp2guhL7Rvax8Mv0W3/wB1nHfG4iJ/QFnQo+gNRGYS0MqYXOEbOFn6ukpx9VwBkj7szfVVg2hwa0m7GVpc4vpnOF2NmfcSQSfspgSLfSJHrBRbGOnAdG0ipi+TMbnEOmbH2jTvfxFRHlzRycXBodqQ8AirYTXbiXXRrtCDoQ7hw+HuV/wyqJAJ0vy6KBxPCm4gzfQ/0jUPZYMM5aO32ODKho9JnP0m3BCjsBxks+TkvmboOptyIPAhUdOpZ1JwTKp0FXcC+h6dFMU9SqiwxyrI54AJJsBqT0Cioaha20lM6emdGw2cXRvsDbOI5WSOjvcWztYW66drXS6mlRYkZLPkLxnuXZCbEgWuQDxAuLkcFb6ePK0BUPAKyHFYDFLHup4JIvOKd47cUkb2u055XBrgHdHEHne/B6D7RfOdeF6aV9rwlYnTLXlqU0m2eWaygsSrs2ZrXFrW2Er26uaXWyxRdZnXAAHC4PEtBxz1xkHYcWxXsZQLl51OSnHrGwN3+i0AnWxy1+/nejLx0TCWZ2EkyuN80VOeMj39oPm53cGmxc54YezUO3jmjzWIiNkbSA2eRmrKeN3DcsLc8knBxaT6EYtG4vjoponYhKc7i5womkW30xGV1RkOoja2zYweDQCdXErer6uJ8bppSIcOpxuzkOk1jpS09vSaS0Z3j0yAB2W3PE9tNqZMQqDK8ZGAZIYh6MUY9FoHXqpaqGrqt0j3Pe7M95LnE8STxVgwWiyMFx2nanu6D/8AdSorBKHO7O4dlp073fyCvWzmGmaQC3NSDoHk2we1nELqLQonZ3DxFGBbkpdUEREBERAREQEREEXj2GNnjc0i9wqBU073yWuBWNADcxyNro2HM1r3jVk7bXa8a3FxzA6mVWdqtnxM0kDtDUEaEEaggjge9BU2N85cZInbqraWslbIDG2dwPYjqWttuqgH0JW2Djq0i5a3FW0kFe4smDqatjF3OLQHi2l5mNsJGcPlo9LekGAAHFNVtc8MrHbioaMkdaGgtezhu6uM9l7D1OnW1rnfrpxZkWJRZbW3FSyQht7XDqasJuw88kpHH0zo1BEZqijIbUsJafm5mdqOQcrPGgJ6Gx7lOYfX3aCTx1WaJlXAHCO1dCRd7LNjqA031lp32ZKD9JuRzuOYrTgNDK/Kx7qSbnFqzW3OmmsfZCXeKqJ2Cs71jxOeS8Ukb2BsRc+Rj7gSAtLAA8XykBziNDc2Gl7jRbgs7HdmSKW+oBc6GTuAieNPxKE2uwvEZRBHHSvEYmjknOaIktje1waA1xuLjN90ILJQUBdiDq10YhPm/m4GYOfJd4eXSZeyLZWtbYknW9rAKzCpVabUS/2E/wDyZfzyrPG6oPCmmP8Ay2fxvagn/OljdVqIEM5NiYoz0LzLIP8AgxjX2OWhWV9NE7LNUOmk0tCwllz0EEOab2P7JQTMmJ3cWMDpZBxYyxI6ZiSGs8XEKNxSrZG3NVPa4E5WwsJcxzr2yuIGad3H5NotycPWWO9VKwMZEyhgOjd4xud3HSOjjJue6Rzr/RWrTSxRSltKySsrPRdK4tkkYNdHSEbqmZ9W1+WTmg9q4XzAy1xMMGW/m5c1kkkdx/SHA5YIdB8mDrYBxe6wOli2IMdD5xVv82oGjKxoBZJUt5Q08ehZEbC50c8ccrbNEXtTtNTULr1T21tYDmZSRuJp4H2sHTOdcveBzfd3QNFlx7afaaor5t9UyZ3cGtGjI2/RjbyHxPMlTat/bjbGTEJG9kRU8XZp4G+jG3gCbaF1ufsCgcPojK7o0ekf0HevrD8PdKb8G83foOpVoo6UABjBooMlDSXysaNBoAuxbA7OZGhzgoPYbZUuIe4LrVLThjQAqMrRZeoiAiIgIiICIiAiIgLwi69RBWtpNm2TtOmq54X1eHZmNAlpz6UEozxkc7A+j7NOoK7Qo/EcKZKCCAg5bhmLUjrbiodh0gN9xP8AK0mY8d3ISDFcni1zD3Kx1c85YG1lA2qi5SRBlYwt6ta4tlb4/KFRm0Wwd7lgVFkwyroXE0001Pre0biGH7Ufon3ILzBJho7MVTNRHhum1L4WjuMNYGt9zSFK02GycYcTLh30UMn+JA1t/G65u3yj4mwZZmU9W0cd7CLkfcLR8CsD/KFSO+ewKlJ55Xbr4booOtCgrv8Avw/8lU//AGrXqMPk4zYmWjuo4Yv35w63vXL/APbnC7f9hs8PODb+BfA8o9Iz5rA6Rp5FzxJ/6QTY6BNJh3oyVU1YeG6NS+Vp7hDRhzfYW2UpQSzNblosOFPHzfI2Okbb6w7cjx35WHvC5LVeV+vILYW09M3luoRcfjLh8FUMZ2jqqv8ApFTLKOOVzzk9kYs0ewKbHYse2nooc3nle6rfwdTUV2xn6ss+YueB0dJ91UDaHynVMzNxSsbQ03ARwaOI+tKAD+EC/O6p0VI93Bht4WHvK3qfBPpu9jf5lPERDWkmwFyeAClqHBucn4R+p/QKXpaNrdGNt+Z8Sp7Cdn5JiOyU0ImkpC6zWjuAAXRtjtji4hzwp7ZjYprLOcNVe6anawWAVGOho2xtAAW0iICIiAiIgIiICIiAiIgIiICIiDxzbqLxLBI5Rq0KVRBy/HNgAblgVKxLZCVl+zceC/QhC15qFjuLQg/MlRgFuMQ91vyWq7Bm/wBn8T/NfpOp2bid6oUdLsVEeQQfnwYU3+z/ADP5rYioLeiwDwAC7t/sNF0Czw7GRD1Qg4dDhMjuDSprDtjpX2uCu00+zsTfVCkIqNjeACDneCbAAWLgrxh2CRxDRoUmAvUHgFl6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208100" y="1600200"/>
            <a:ext cx="812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Izmanto specifisko DNS sekvenču </a:t>
            </a:r>
            <a:r>
              <a:rPr lang="lv-LV" sz="2400" dirty="0" err="1" smtClean="0"/>
              <a:t>detekcijai</a:t>
            </a:r>
            <a:r>
              <a:rPr lang="lv-LV" sz="2400" dirty="0" smtClean="0"/>
              <a:t> DNS paraugos. </a:t>
            </a:r>
            <a:endParaRPr lang="lv-LV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29727" y="2286000"/>
            <a:ext cx="4326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DNS paraugs ar </a:t>
            </a:r>
            <a:r>
              <a:rPr lang="lv-LV" dirty="0" err="1" smtClean="0"/>
              <a:t>restriktāzēm</a:t>
            </a:r>
            <a:r>
              <a:rPr lang="lv-LV" dirty="0" smtClean="0"/>
              <a:t> tiek </a:t>
            </a:r>
          </a:p>
          <a:p>
            <a:r>
              <a:rPr lang="lv-LV" dirty="0" err="1" smtClean="0"/>
              <a:t>sāšķelts</a:t>
            </a:r>
            <a:r>
              <a:rPr lang="lv-LV" dirty="0" smtClean="0"/>
              <a:t> īsākos fragmentos.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DNS fragmenti tiek sadalīti ar </a:t>
            </a:r>
          </a:p>
          <a:p>
            <a:r>
              <a:rPr lang="lv-LV" dirty="0" smtClean="0"/>
              <a:t>elektroforēzes palīdzību.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DNS fragmenti </a:t>
            </a:r>
            <a:r>
              <a:rPr lang="lv-LV" dirty="0" err="1" smtClean="0"/>
              <a:t>gēlā</a:t>
            </a:r>
            <a:r>
              <a:rPr lang="lv-LV" dirty="0" smtClean="0"/>
              <a:t> tiek denaturēti (lai</a:t>
            </a:r>
          </a:p>
          <a:p>
            <a:r>
              <a:rPr lang="lv-LV" dirty="0" smtClean="0"/>
              <a:t>izveidotu </a:t>
            </a:r>
            <a:r>
              <a:rPr lang="lv-LV" dirty="0" err="1" smtClean="0"/>
              <a:t>vienpavediena</a:t>
            </a:r>
            <a:r>
              <a:rPr lang="lv-LV" dirty="0" smtClean="0"/>
              <a:t> DNS)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DNS fragmenti tiek pārnesti uz </a:t>
            </a:r>
          </a:p>
          <a:p>
            <a:r>
              <a:rPr lang="lv-LV" dirty="0" smtClean="0"/>
              <a:t>nitrocelulozes membrānu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Membrānas apstrādā ar hibridizācijas </a:t>
            </a:r>
          </a:p>
          <a:p>
            <a:r>
              <a:rPr lang="lv-LV" dirty="0" smtClean="0"/>
              <a:t>zondi – specifiska DNS sekvence , kas ir </a:t>
            </a:r>
          </a:p>
          <a:p>
            <a:r>
              <a:rPr lang="lv-LV" dirty="0" smtClean="0"/>
              <a:t>komplementāra mūsu interesējošam DNS</a:t>
            </a:r>
          </a:p>
          <a:p>
            <a:pPr>
              <a:defRPr/>
            </a:pPr>
            <a:r>
              <a:rPr lang="lv-LV" dirty="0" smtClean="0"/>
              <a:t>fragmentam. Zonde ir iezīmēta ar </a:t>
            </a:r>
            <a:r>
              <a:rPr lang="lv-LV" b="1" baseline="30000" dirty="0" smtClean="0">
                <a:solidFill>
                  <a:srgbClr val="FF0000"/>
                </a:solidFill>
              </a:rPr>
              <a:t>32</a:t>
            </a:r>
            <a:r>
              <a:rPr lang="lv-LV" b="1" dirty="0" smtClean="0">
                <a:solidFill>
                  <a:srgbClr val="FF0000"/>
                </a:solidFill>
              </a:rPr>
              <a:t>P.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Nepiesaistīto zondi nomazgā nost. 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 smtClean="0"/>
              <a:t>Membrānu vizualizē  uz filmas </a:t>
            </a:r>
          </a:p>
          <a:p>
            <a:pPr>
              <a:defRPr/>
            </a:pPr>
            <a:r>
              <a:rPr lang="lv-LV" dirty="0" err="1" smtClean="0"/>
              <a:t>autoradiogrāfijā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68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3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Visbiežāk izmantotie radioizotopi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4953000" cy="609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3600" b="1" dirty="0" smtClean="0"/>
              <a:t>Sērs (S)</a:t>
            </a:r>
            <a:endParaRPr lang="lv-LV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0683" y="2016898"/>
            <a:ext cx="534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Sēram ir 25 izotopi no </a:t>
            </a:r>
            <a:r>
              <a:rPr lang="lv-LV" sz="2800" baseline="30000" dirty="0" smtClean="0"/>
              <a:t>26</a:t>
            </a:r>
            <a:r>
              <a:rPr lang="lv-LV" sz="2800" dirty="0" smtClean="0"/>
              <a:t>S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dirty="0" smtClean="0"/>
              <a:t>līdz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baseline="30000" dirty="0" smtClean="0"/>
              <a:t>49</a:t>
            </a:r>
            <a:r>
              <a:rPr lang="lv-LV" sz="2800" dirty="0" smtClean="0"/>
              <a:t>S.</a:t>
            </a:r>
            <a:endParaRPr lang="lv-LV" sz="2800" dirty="0"/>
          </a:p>
        </p:txBody>
      </p:sp>
      <p:sp>
        <p:nvSpPr>
          <p:cNvPr id="9" name="Rectangle 8"/>
          <p:cNvSpPr/>
          <p:nvPr/>
        </p:nvSpPr>
        <p:spPr>
          <a:xfrm>
            <a:off x="5437509" y="3080531"/>
            <a:ext cx="883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b="1" baseline="30000" dirty="0" smtClean="0">
                <a:solidFill>
                  <a:srgbClr val="FF0000"/>
                </a:solidFill>
              </a:rPr>
              <a:t>35</a:t>
            </a:r>
            <a:r>
              <a:rPr lang="lv-LV" sz="4800" b="1" dirty="0" smtClean="0">
                <a:solidFill>
                  <a:srgbClr val="FF0000"/>
                </a:solidFill>
              </a:rPr>
              <a:t>S</a:t>
            </a:r>
            <a:endParaRPr lang="lv-LV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417" y="3838616"/>
            <a:ext cx="46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/>
              <a:t>T1/2 = 87 </a:t>
            </a:r>
            <a:r>
              <a:rPr lang="lv-LV" sz="2800" dirty="0" smtClean="0"/>
              <a:t>dienas</a:t>
            </a:r>
            <a:endParaRPr lang="lv-LV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6407" y="5492672"/>
            <a:ext cx="6207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Pārējiem </a:t>
            </a:r>
            <a:r>
              <a:rPr lang="lv-LV" sz="2400" baseline="30000" dirty="0" smtClean="0">
                <a:solidFill>
                  <a:srgbClr val="FF0000"/>
                </a:solidFill>
              </a:rPr>
              <a:t>38</a:t>
            </a:r>
            <a:r>
              <a:rPr lang="lv-LV" sz="2400" dirty="0" smtClean="0">
                <a:solidFill>
                  <a:srgbClr val="FF0000"/>
                </a:solidFill>
              </a:rPr>
              <a:t>S</a:t>
            </a:r>
            <a:r>
              <a:rPr lang="lv-LV" sz="2400" dirty="0" smtClean="0"/>
              <a:t> un </a:t>
            </a:r>
            <a:r>
              <a:rPr lang="lv-LV" sz="2400" baseline="30000" dirty="0" smtClean="0"/>
              <a:t> </a:t>
            </a:r>
            <a:r>
              <a:rPr lang="lv-LV" sz="2400" baseline="30000" dirty="0" smtClean="0">
                <a:solidFill>
                  <a:srgbClr val="FF0000"/>
                </a:solidFill>
              </a:rPr>
              <a:t>49</a:t>
            </a:r>
            <a:r>
              <a:rPr lang="lv-LV" sz="2400" dirty="0" smtClean="0">
                <a:solidFill>
                  <a:srgbClr val="FF0000"/>
                </a:solidFill>
              </a:rPr>
              <a:t>S </a:t>
            </a:r>
            <a:r>
              <a:rPr lang="lv-LV" sz="2400" dirty="0" smtClean="0"/>
              <a:t>izotopiem</a:t>
            </a:r>
          </a:p>
          <a:p>
            <a:r>
              <a:rPr lang="lv-LV" sz="2400" dirty="0" smtClean="0"/>
              <a:t> pussabrukšanas periods ir attiecīgi</a:t>
            </a:r>
          </a:p>
          <a:p>
            <a:r>
              <a:rPr lang="lv-LV" sz="2400" dirty="0" smtClean="0"/>
              <a:t>170 minūtes un 200 </a:t>
            </a:r>
            <a:r>
              <a:rPr lang="lv-LV" sz="2400" dirty="0" err="1" smtClean="0"/>
              <a:t>nanosekundes</a:t>
            </a:r>
            <a:r>
              <a:rPr lang="lv-LV" sz="2400" dirty="0" smtClean="0"/>
              <a:t>.</a:t>
            </a:r>
          </a:p>
          <a:p>
            <a:endParaRPr lang="lv-LV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3367" y="3116002"/>
            <a:ext cx="2123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aseline="30000" dirty="0" smtClean="0"/>
              <a:t>32 </a:t>
            </a:r>
            <a:r>
              <a:rPr lang="lv-LV" sz="2800" dirty="0" smtClean="0"/>
              <a:t>S (95.02%)</a:t>
            </a:r>
            <a:endParaRPr lang="lv-LV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793" y="2560423"/>
            <a:ext cx="268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Stabilie izotopi:</a:t>
            </a:r>
            <a:endParaRPr lang="lv-LV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03367" y="3900171"/>
            <a:ext cx="2008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aseline="30000" dirty="0" smtClean="0"/>
              <a:t>33 </a:t>
            </a:r>
            <a:r>
              <a:rPr lang="lv-LV" sz="2800" dirty="0" smtClean="0"/>
              <a:t>S (0.75 %)</a:t>
            </a:r>
            <a:endParaRPr lang="lv-LV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03367" y="4555442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aseline="30000" dirty="0" smtClean="0"/>
              <a:t>34 </a:t>
            </a:r>
            <a:r>
              <a:rPr lang="lv-LV" sz="2800" dirty="0" smtClean="0"/>
              <a:t>S (4.21 %)</a:t>
            </a:r>
            <a:endParaRPr lang="lv-LV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38793" y="5231062"/>
            <a:ext cx="2054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aseline="30000" dirty="0" smtClean="0"/>
              <a:t>36 </a:t>
            </a:r>
            <a:r>
              <a:rPr lang="lv-LV" sz="2800" dirty="0" smtClean="0"/>
              <a:t>S (0.02 %)</a:t>
            </a:r>
            <a:endParaRPr lang="lv-LV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353133" y="2591200"/>
            <a:ext cx="391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Radioaktīvais  izotops:</a:t>
            </a:r>
            <a:endParaRPr lang="lv-LV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51685" y="4444933"/>
            <a:ext cx="4295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Beta radioaktīvs, </a:t>
            </a:r>
          </a:p>
          <a:p>
            <a:r>
              <a:rPr lang="lv-LV" sz="2400" dirty="0" smtClean="0"/>
              <a:t>ar starojuma enerģiju 0.17 </a:t>
            </a:r>
            <a:r>
              <a:rPr lang="lv-LV" sz="2400" dirty="0" err="1" smtClean="0"/>
              <a:t>meV</a:t>
            </a:r>
            <a:r>
              <a:rPr lang="lv-LV" sz="2400" dirty="0" smtClean="0"/>
              <a:t>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2884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3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Visbiežāk izmantotie radioizotopi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49" y="1143000"/>
            <a:ext cx="4953000" cy="609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lv-LV" sz="9800" b="1" dirty="0" smtClean="0"/>
              <a:t>Sērs</a:t>
            </a:r>
            <a:r>
              <a:rPr lang="lv-LV" sz="9800" b="1" dirty="0" smtClean="0">
                <a:solidFill>
                  <a:srgbClr val="FF0000"/>
                </a:solidFill>
              </a:rPr>
              <a:t> (</a:t>
            </a:r>
            <a:r>
              <a:rPr lang="lv-LV" sz="9800" b="1" baseline="30000" dirty="0" smtClean="0">
                <a:solidFill>
                  <a:srgbClr val="FF0000"/>
                </a:solidFill>
              </a:rPr>
              <a:t>35</a:t>
            </a:r>
            <a:r>
              <a:rPr lang="lv-LV" sz="9800" b="1" dirty="0" smtClean="0">
                <a:solidFill>
                  <a:srgbClr val="FF0000"/>
                </a:solidFill>
              </a:rPr>
              <a:t>S)</a:t>
            </a:r>
            <a:endParaRPr lang="lv-LV" sz="9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lv-LV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985486"/>
            <a:ext cx="510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smtClean="0"/>
              <a:t>Izmanto proteīnu iezīmēšanai</a:t>
            </a:r>
            <a:endParaRPr lang="lv-LV" sz="2800" dirty="0"/>
          </a:p>
        </p:txBody>
      </p:sp>
      <p:sp>
        <p:nvSpPr>
          <p:cNvPr id="5" name="AutoShape 2" descr="data:image/png;base64,iVBORw0KGgoAAAANSUhEUgAAAQMAAADCCAMAAAB6zFdcAAAAflBMVEX////+/v4AAADt7e37+/v09PQbGxvk5OSOjo739/enp6dKSkrCwsLPz8/Z2dnW1tZvb292dnbIyMgiIiK8vLyUlJRdXV0nJyfh4eGdnZ1WVla3t7fp6elBQUEsLCyBgYGtra17e3sXFxdoaGgPDw83Nzc8PDxaWlpHR0eIiIhCCehEAAAO4klEQVR4nO1diYKqOgxNSxFREcWNzV1n9P9/8DVpQcA7MzrWhw7kLm7Ypoc0S5NWSK2mUwoWg4aTJf8AazQRBvKh0TAQBnULY83UYnCZC82lFoMWA6QWgxYDpBaDFgOkFoMWA6QWg3fAgMI5fJD/0yOAYX7fAAMmGIjCS0mF1yZ6eAMMGI542DtL6oXyDWE4xnsLDMCOPrimU+ICMyoGb4CBpOFcDj6Ooqjbl09GDogG6QNG/wYdPjlbdO+Zsz3wla81o7FeXhkDgabAOfKOR4aB7EJy4EtbfmJOMb40BjhM5o74LtBw0LgTzs/CpH18ZQzICoLHeY9uu7KK8p0z50MlFIb6eWkMcJwxP7oo9WomoKEcrvjYJMuvjAGZRf/Ao0wMhABSA1t+sOlDQ928MgZoAjech0r7aSbV9BgwcyC8NgaSvS4/2mX+GKRcyoY5pl8aA/SLt3wvyndcgPvBu1pjGunkhTFApqxPvhVV9tiejw0GDS+NgeTKiq+HyyQGIwGiIT4Ss+cSA1bFQAoHM+cgvDQGktia793ycKU+WCl9YKqPF8aAtN6M76xSZCBZddB1NBdAvzYGkr2EHOMyCPK9ABoSN5JhWPBROUIUMOdH9cRUN6+MAS4ljvnCKb8d7KSLZM49eG0MiEKOhhBthFADtz/5yvn5e7fT62PAZuQZCybUgrK0FHzToLU0IrHn/GyBCqHAGXOMnE128AYYgPST+LHnSxhSL1pxvnabhoFkTUSc884yjj92nE82wmyK5Q0wEBgXDKN4gtmF1TxKVdrNIL0+Bno92XKGkhz7KT28PAaMZQuolG4wz+obYHBZV5eG0WyGKevh9TEgtyDzDp5QU/sWGIBI9meqKHa2o+AJPbw6BjQbuvyU4lPnIKNm8+2/PAaMMOijpwhOp5kYQItBKwfQYkDUYtDKAbQYELUYtHKA1GLQygG0GBC1GLRyAC0GRC0GrRwgtRi0cgAtBkQtBq0cILUYtHIALQZE74YBU0lSXVSJr8SjxZSYbMVcG1UjIQam867G5YDGjzVk1hQL6ATAVen9vQ2CloNBAOmENni9dj0Sy+pGghM/znTVzIOtC8Qg9seHw9Zb4VwwPHXNywGV0Plz2px8nOqywocapMrtnDYmS1R1D8YxYGDPOpwfulhFtR3Cg3JA9QdrHP14jP9HYLBsX/dgEAM1DSyspJt0XYDkKJ+t04cbH8SynflQb/7um6xZBzCKgd6C7BHDPj0PuzghNmorAtNW4o4W6a+1PnC+2tDuNnuzkhK2Tqmc21RtklkMGAtpm/4AWyZ7EI6wqjAQkJ3lcStbysJoqVr1bGpPCLCjBU4Ife4lmJAIgxjgbUIdMJEMY4m1UKd2TJc4lYeqqOqujvALCZ54MPaVrlWj9lEt9DfmzINJfeCioO62NsqAELrSXgpzT77Nz+ldnoK6Us8rfOnmW76Fejv2TJUrGsQg2BNn2SzIeJYgOKjWPxL3DsHFCy3UJqtEg6lrNckRdTfS8PBZCkaUYwWDK9ObVYkK0kLF67InoBzjECV0Of1C55FCX/ou/DyH1ShBqj85zklk/fsqa7bjvIOz7lLGqp8rZ53l9Zz4WBpVdUpWMRBMVK4XumFVK8l0OJCBoOe4HUmWDpH9xeCwwpCOMgn/wUKFBPWi1Mh6+PV1Pmrb0wCrNwXk3Fy0DsugZmrHfJEdVtkkVpEDqF6dAUlaOsebFXqVA/yQCGxD9tVhLeQ4RdJbWMzcH1wchpX5bPgpB/g5YF9uZkVGtduAFxVuSGEoF2ahfF8BvsEAhGsXS8NxR61tq7su/1pB0ttspuGlDXwcoKB/4nkdXyk9BZm1JW9BfH+sjRy1c8YLe5lsf4UBsB46YecwbxB7Ef50I3n0LtqH4RCK3xWs9EYZA3kTBsd+WPwYgo/YV8bfjpYHFQbsvaxb+f3zDg24q6fIv8elT7fy+lrPf0fuRo5sd7aZNi9fgEA3Px1p/ykfTU9tdOC7fmRnbw77x0Hpy358LJT8XtmFAe8UeERQ+MEjRIdS4Dvxfr9H8EdCaUq7h1tMurb2679iOFN0bHrCIMLJVFkur7maYINTpji+U51MKz7w0Rp9BLr9KfLWlzzGeGMS3bV34NMyBh1eAOUfGEyK94lBoE/msY98N3MsOVecgbydYxJTdWO9OyK5NCI5F8rmw0V3K2cixBu7HNi3BYe01W+KymhPqiM5yFDNt1zXtZxzRyppdWu8ThWDyW8wEDCmR1D3TBr8GX7LkwhM1QaDmw11it7CauPCxQZlWxfpo4+eAuWGpmjTI7hS2470qUH9YcYjWCe1LdoUBvKyFT+Dctllv3bMVyl+Op7Zmc24jVDvB2j39n622KDel096OA3Ojo4UboivCDuMzdahbCud8KWjTRu+Hcb84JC0GsIgwbNZSBHRHZMvB9oQqd0lt4Kg4EqWem2hYMFQpvEwNCCcb3EAdTSauQNnOj5G+5T44HT4HIzNBYbn06QkBeqsIh8XdETmlbDbY2LthaVdbSeznsmfXkzVhhX69/MOPiYgG6+gM8XWmQlSji10+WT4MAaMDAXqAXnjPY04dugG0/CBBV6m1cJkqk79SmeZpvw9RXzhV/yv9MC78sGblDBgN2HAcgKtE2HY4ftM+vTdu2dBoEI0d8hOjlGJ0dRYh/DQoYAx/6zqZnfEY1vLQXFMP2KwKDvpmW0co3dDbgfeLUEu+APxJn2TlOA6wP/3tPD4CKoclXbFqejxQ0o6sbwLavgdBgxFPxn6OXnDHukDeR2qrHk3Ud5LttfulwxnQTCFxzgNEjdfI/llkzbnScnSIE1RTSIGUWFMvr/5DgN0C6+oo/xE64xrIfywHA8cF36M/77nWAVzqLuln9eZidt8ou9omCusAqEE0Fy4ou/nwuGjf8qpf1oqOcArwmS8pAYOo422wr9mOU/GOHIekK1RDvVvJQtvnnflrns7nAUSg+qYfpgLE0+4Gcn4aooY6HUDcF0n2Z8Q1nho6EASef9Oj+9iZnheRnB15m6OwfQyJtd2vcVPGAxLbSvbSCY4UwD+BsOnqiH6JQWyqS8Wi+6hTB+UPRWtD0rTH27QiZNybBtonXhxywDX/KUkmNl9jDHU4xhIRpRdKHMkFXp65Sv/4B+win8gG1UYWJskJesr1EIdk6bSN7GgCegq/bCicANJVvv/8A/2PJaj8yf3+AdVORCZf+CjFlFustJePoqeibmAy4IG9jBjXnbiVQTB2WF4e6ccfBk7p+pkV9CrcQJVkBkM0O3oFVYof0doZVcyXtCpHb1PPjIRLxAGE3mbrCMeVafUAYUzUpVNjZx3jU5HFx4+/kxydlah7SVkShcybhSmYmdgXR0s61Ux9skntgk5cNHQ7h/WLMgJrh+k2lghoymuH6BMmIqd/QM/ktFUBUYyzluDiWMcQ1ymjeFKo99LOPQe57QgrIZjxTjJwDUnB7iAwMd+ivnwFKOc2MzxvgGFC+LRqiW18pLgvPIs2ZoVrknPkOd4Pwa7f68rM1xBPpxG6/MIHeaT9VDAkNMUMVioVPoDzaiFaUgWnO/iUXf8KZ90NqDXVK/WlXdfYyCHHPTn5fyCF+9VfgHSWayDj9U8MeAn06gjisqGJiwMTihbH6TEO/Hskl+Y94vWV76x73vF15U8k/hHnilf/7W9QSIp8I2c1kVG5kwxmPfY8kmhTbD9QTJNpr6dLyUw4VbzTK77ZZ7pKt+omhFZ5rvYjBmWxYjumhlXA0oLm9nkuix8ZR/At/lGcZV3ZkK1oFpil1Xbx3nGdu1PwqBnxO3WK6p6dSJjUYj78s5XmilLkolM64B2ZwxgQEVsJ8JgZgSDPH+ni59Y/vaVHJT5qK9mG3sNlQbbmv6tnbv4qBMDqWeGytDs7XpYUHzUKgeUsESK7WsR/f/4qHX/gvI+0UlymjoX2KUYO2wsBgBbjYFfmyzWPBdkt7HGYNpQOcDeVxqDyPDvj93HRY1zQf7ZaQy2DbULslMrS33NG6oPGGQuEucnI973b/moFYMgw2Bh7qcEfsFHrbYxyjA4WM20C7gKOlkoWoU/X/80PmrEQIBwXaHIrU8MaveV8xDfyKrML/moBwM1fMGyqnvQVXbVNTv66I7Kv98xUxMG+pf4stFlUiB0kqh6+VP5qwcDTIxFPY9BoWBZRBGmLMQ0CsqLf4No8Fw/uiYMqHxoMbzIAbBQ1VTZMe4LKPDj7vn+Gb84UOCmprlA3tH+ktyhH2XEPDn+QFvJSIgxH7lPZqYmOQhUWgHydH4Bg5IciJHE4A/OBSAvecfRM8pSIIQBKAyKF6Ic/EW7oCKFZMGXeYFTQzFwIp1gYs2VgyEs+SEAnRVrKgbBgS9dyouxxmEAGgNML6yZ3qpYxKBQTPhXbSNkGECfqlzKc2FdvnL7lzHA3+8Oj3xlQVknHkclOv5lDNAlYgkVuJUwuKI/rQ/U73RiFUoRg1N3VqDu6S/LQaiW1z/4BH+Hrpn6YKiihQSDp+b5B1DAQGD1/ob29DQYAzkbZPDUZAwY1ZHGwmowBrh2MJOzoXEYsBwD9bLPV9NvMHAhP3PqCay+BgZYWb76FgPItsE/gdMXwQC3HnwvB9KR8ILAM/yzxpqZl8BAiP5PGPgnPpFus4GtkNfMvAQGDMJsLsQVFShGfO8yFi5whT1YzJ/BTE0YOFFkF19DENHZaG4SDUrciEGEB0X0OB6hCJvd43shr5mpCQMoFVLnW8UUJ1fsMDbqYxIKnN20+pkBZurJL1StHA0+P/Lr6mqA7oySlN6uvHPZCDd15ViujnFj2l+qZp51NpqO7xNs+2E+71aXn6gHWthAk2Wcr3Yb4OtsI3OXmxeDGuXgOsuuRltlhl0uD+cH89qg7jrV2wklYXo4Bn/IV76X1Br7zDKxs/a68ffAAJg9PgzUGcvm234PDHAv89Oq994FA9aJg8FgOhgMzAcMb4IBiDzZ8Ff8xLvpqUVZb4IBlTKKK/fSDL0JBpcNxs21jQzUkXhPmRNvg0HpuHfTjb8FBk+lFoMWA6QWgxYDpBaDFgOkFoMWA6QWgxYDJIVBffvuX4EIg2aLgSQLHNtqODn/AfUnr10ZKs/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8196" name="Picture 4" descr="http://www.wacker.com/cms/appL/mdm_images/R55_IV-1_1885089829_9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6" y="1752600"/>
            <a:ext cx="2379820" cy="1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3581400"/>
            <a:ext cx="123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Cisteīns</a:t>
            </a:r>
            <a:endParaRPr lang="lv-LV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57525" y="2764423"/>
            <a:ext cx="6064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smtClean="0"/>
              <a:t>Izmanto nukleīnskābju iezīmēšanai.</a:t>
            </a:r>
          </a:p>
          <a:p>
            <a:r>
              <a:rPr lang="lv-LV" sz="2800" dirty="0" err="1" smtClean="0"/>
              <a:t>Nukleotīda</a:t>
            </a:r>
            <a:r>
              <a:rPr lang="lv-LV" sz="2800" dirty="0" smtClean="0"/>
              <a:t> skābekļa vietā.</a:t>
            </a:r>
            <a:endParaRPr lang="lv-LV" sz="2800" dirty="0"/>
          </a:p>
        </p:txBody>
      </p:sp>
      <p:pic>
        <p:nvPicPr>
          <p:cNvPr id="8198" name="Picture 6" descr="dATP alpha S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267200"/>
            <a:ext cx="363115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8659" y="3817382"/>
            <a:ext cx="5129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err="1" smtClean="0"/>
              <a:t>Deoksiadenozīna</a:t>
            </a:r>
            <a:r>
              <a:rPr lang="lv-LV" sz="2000" dirty="0" smtClean="0"/>
              <a:t> </a:t>
            </a:r>
            <a:r>
              <a:rPr lang="lv-LV" sz="2000" dirty="0" err="1" smtClean="0"/>
              <a:t>trifosfāts</a:t>
            </a:r>
            <a:r>
              <a:rPr lang="lv-LV" sz="2000" dirty="0" smtClean="0"/>
              <a:t> (</a:t>
            </a:r>
            <a:r>
              <a:rPr lang="lv-LV" sz="2000" dirty="0" err="1" smtClean="0"/>
              <a:t>dATP</a:t>
            </a:r>
            <a:r>
              <a:rPr lang="el-GR" sz="2000" dirty="0" smtClean="0"/>
              <a:t>α</a:t>
            </a:r>
            <a:r>
              <a:rPr lang="lv-LV" sz="2000" dirty="0" smtClean="0">
                <a:solidFill>
                  <a:srgbClr val="FF0000"/>
                </a:solidFill>
              </a:rPr>
              <a:t>S</a:t>
            </a:r>
            <a:r>
              <a:rPr lang="lv-LV" sz="2000" dirty="0" smtClean="0"/>
              <a:t>), kuram</a:t>
            </a:r>
          </a:p>
          <a:p>
            <a:r>
              <a:rPr lang="lv-LV" sz="2000" dirty="0" smtClean="0"/>
              <a:t>alfa fosfāta grupa ir iezīmēta ar </a:t>
            </a:r>
            <a:r>
              <a:rPr lang="lv-LV" sz="2000" b="1" baseline="30000" dirty="0" smtClean="0">
                <a:solidFill>
                  <a:srgbClr val="FF0000"/>
                </a:solidFill>
              </a:rPr>
              <a:t>35</a:t>
            </a:r>
            <a:r>
              <a:rPr lang="lv-LV" sz="2000" b="1" dirty="0" smtClean="0">
                <a:solidFill>
                  <a:srgbClr val="FF0000"/>
                </a:solidFill>
              </a:rPr>
              <a:t>S</a:t>
            </a:r>
            <a:r>
              <a:rPr lang="lv-LV" sz="2000" dirty="0" smtClean="0"/>
              <a:t>, tiek</a:t>
            </a:r>
          </a:p>
          <a:p>
            <a:r>
              <a:rPr lang="lv-LV" sz="2000" dirty="0" smtClean="0"/>
              <a:t>izmantota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DNS iezīmēšanai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Reversai transkripcijai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DNS </a:t>
            </a:r>
            <a:r>
              <a:rPr lang="lv-LV" sz="2000" dirty="0" err="1" smtClean="0"/>
              <a:t>sekvenēšanai</a:t>
            </a:r>
            <a:endParaRPr lang="lv-LV" sz="2000" dirty="0" smtClean="0"/>
          </a:p>
          <a:p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4105274" y="5917168"/>
            <a:ext cx="469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Priekšrocības </a:t>
            </a:r>
            <a:r>
              <a:rPr lang="lv-LV" b="1" baseline="30000" dirty="0" smtClean="0">
                <a:solidFill>
                  <a:srgbClr val="FF0000"/>
                </a:solidFill>
              </a:rPr>
              <a:t>35</a:t>
            </a:r>
            <a:r>
              <a:rPr lang="lv-LV" b="1" dirty="0" smtClean="0">
                <a:solidFill>
                  <a:srgbClr val="FF0000"/>
                </a:solidFill>
              </a:rPr>
              <a:t>S </a:t>
            </a:r>
            <a:r>
              <a:rPr lang="lv-LV" dirty="0" smtClean="0"/>
              <a:t>– samērā vājš signāls (labāka</a:t>
            </a:r>
          </a:p>
          <a:p>
            <a:r>
              <a:rPr lang="lv-LV" dirty="0" smtClean="0"/>
              <a:t>izšķirtspēja) un ilgāks derīgums.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64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3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Visbiežāk izmantotie radioizotopi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4953000" cy="609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3600" b="1" dirty="0" smtClean="0"/>
              <a:t>Jods (I)</a:t>
            </a:r>
            <a:endParaRPr lang="lv-LV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981200"/>
            <a:ext cx="618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800" dirty="0" smtClean="0"/>
              <a:t> Jodam ir 37 izotopi no I-108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dirty="0" smtClean="0"/>
              <a:t>līdz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dirty="0" smtClean="0"/>
              <a:t>I-144.</a:t>
            </a:r>
            <a:endParaRPr lang="lv-LV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2667000"/>
            <a:ext cx="5836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800" dirty="0" smtClean="0"/>
              <a:t> Tikai viens izotops - I-127 ir stabils. </a:t>
            </a:r>
          </a:p>
          <a:p>
            <a:r>
              <a:rPr lang="lv-LV" sz="2800" dirty="0" smtClean="0"/>
              <a:t>  Jods ir </a:t>
            </a:r>
            <a:r>
              <a:rPr lang="lv-LV" sz="2800" dirty="0" err="1" smtClean="0"/>
              <a:t>monoizotropais</a:t>
            </a:r>
            <a:r>
              <a:rPr lang="lv-LV" sz="2800" dirty="0" smtClean="0"/>
              <a:t> elements.</a:t>
            </a:r>
            <a:endParaRPr lang="lv-LV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733800"/>
            <a:ext cx="5779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800" dirty="0" smtClean="0"/>
              <a:t> </a:t>
            </a:r>
            <a:r>
              <a:rPr lang="lv-LV" sz="2800" b="1" dirty="0" smtClean="0">
                <a:solidFill>
                  <a:srgbClr val="FF0000"/>
                </a:solidFill>
              </a:rPr>
              <a:t>I-123, I-124, I-125</a:t>
            </a:r>
            <a:r>
              <a:rPr lang="lv-LV" sz="2800" dirty="0" smtClean="0"/>
              <a:t> un </a:t>
            </a:r>
            <a:r>
              <a:rPr lang="lv-LV" sz="2800" b="1" dirty="0" smtClean="0">
                <a:solidFill>
                  <a:srgbClr val="FF0000"/>
                </a:solidFill>
              </a:rPr>
              <a:t>I-131 </a:t>
            </a:r>
            <a:endParaRPr lang="lv-LV" sz="2800" dirty="0" smtClean="0"/>
          </a:p>
          <a:p>
            <a:r>
              <a:rPr lang="lv-LV" sz="2800" dirty="0" smtClean="0"/>
              <a:t>tiek pielietoti medicīnā un bioloģijā</a:t>
            </a:r>
            <a:endParaRPr lang="lv-LV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4800600"/>
          <a:ext cx="8839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95400"/>
                <a:gridCol w="1371600"/>
                <a:gridCol w="1066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izotops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radiācijas veids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T1/2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enerģija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pielietojums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I-131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Beta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8 dienas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190 </a:t>
                      </a:r>
                      <a:r>
                        <a:rPr lang="lv-LV" dirty="0" err="1" smtClean="0"/>
                        <a:t>KeV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radioterapija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I-123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Gamma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13 stundas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radioterapija, vairogdziedzera</a:t>
                      </a:r>
                      <a:r>
                        <a:rPr lang="lv-LV" baseline="0" dirty="0" smtClean="0"/>
                        <a:t> </a:t>
                      </a:r>
                      <a:r>
                        <a:rPr lang="lv-LV" baseline="0" dirty="0" err="1" smtClean="0"/>
                        <a:t>diagn</a:t>
                      </a:r>
                      <a:r>
                        <a:rPr lang="lv-LV" baseline="0" dirty="0" smtClean="0"/>
                        <a:t>.</a:t>
                      </a:r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I-125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Gamma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59.4 dienas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radioterapija, bioloģijā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3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Visbiežāk izmantotie radioizotopi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143000"/>
            <a:ext cx="2438400" cy="60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v-LV" sz="3600" b="1" dirty="0" smtClean="0">
                <a:solidFill>
                  <a:srgbClr val="FF0000"/>
                </a:solidFill>
              </a:rPr>
              <a:t>Jods- 125</a:t>
            </a:r>
            <a:endParaRPr lang="lv-LV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1752600"/>
            <a:ext cx="6587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800" dirty="0" smtClean="0"/>
          </a:p>
          <a:p>
            <a:r>
              <a:rPr lang="lv-LV" sz="2800" b="1" baseline="30000" dirty="0" smtClean="0">
                <a:solidFill>
                  <a:srgbClr val="FF0000"/>
                </a:solidFill>
              </a:rPr>
              <a:t>125</a:t>
            </a:r>
            <a:r>
              <a:rPr lang="lv-LV" sz="2800" b="1" dirty="0" smtClean="0">
                <a:solidFill>
                  <a:srgbClr val="FF0000"/>
                </a:solidFill>
              </a:rPr>
              <a:t>J</a:t>
            </a:r>
            <a:r>
              <a:rPr lang="lv-LV" sz="2800" dirty="0" smtClean="0"/>
              <a:t> pussabrukšanas periods ir 59.4 dienas.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3200400"/>
            <a:ext cx="67223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800" b="1" baseline="30000" dirty="0" smtClean="0">
                <a:solidFill>
                  <a:srgbClr val="FF0000"/>
                </a:solidFill>
              </a:rPr>
              <a:t>125</a:t>
            </a:r>
            <a:r>
              <a:rPr lang="lv-LV" sz="2800" b="1" dirty="0" smtClean="0">
                <a:solidFill>
                  <a:srgbClr val="FF0000"/>
                </a:solidFill>
              </a:rPr>
              <a:t>J </a:t>
            </a:r>
            <a:r>
              <a:rPr lang="lv-LV" sz="2800" dirty="0" smtClean="0"/>
              <a:t>bieži izmanto bioloģijā, jo ir </a:t>
            </a:r>
          </a:p>
          <a:p>
            <a:pPr>
              <a:buFont typeface="Arial" pitchFamily="34" charset="0"/>
              <a:buChar char="•"/>
            </a:pPr>
            <a:r>
              <a:rPr lang="lv-LV" sz="2800" b="1" dirty="0" smtClean="0"/>
              <a:t> </a:t>
            </a:r>
            <a:r>
              <a:rPr lang="lv-LV" sz="2800" dirty="0" smtClean="0"/>
              <a:t>samērā ilgs pussabrukšanas periods  </a:t>
            </a:r>
          </a:p>
          <a:p>
            <a:pPr>
              <a:buFont typeface="Arial" pitchFamily="34" charset="0"/>
              <a:buChar char="•"/>
            </a:pPr>
            <a:r>
              <a:rPr lang="lv-LV" sz="2800" dirty="0" smtClean="0"/>
              <a:t> emitē zemas enerģijas fotonus, kurus var </a:t>
            </a:r>
          </a:p>
          <a:p>
            <a:r>
              <a:rPr lang="lv-LV" sz="2800" dirty="0" smtClean="0"/>
              <a:t>detektēt gamma skaitītājos.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009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3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Visbiežāk izmantotie radioizotopi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990600"/>
            <a:ext cx="2438400" cy="60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v-LV" sz="3600" b="1" dirty="0" smtClean="0">
                <a:solidFill>
                  <a:srgbClr val="FF0000"/>
                </a:solidFill>
              </a:rPr>
              <a:t>Jods- 125</a:t>
            </a:r>
            <a:endParaRPr lang="lv-LV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066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dirty="0" smtClean="0"/>
          </a:p>
          <a:p>
            <a:r>
              <a:rPr lang="lv-LV" sz="2800" b="1" baseline="30000" dirty="0" smtClean="0">
                <a:solidFill>
                  <a:srgbClr val="FF0000"/>
                </a:solidFill>
              </a:rPr>
              <a:t>125</a:t>
            </a:r>
            <a:r>
              <a:rPr lang="lv-LV" sz="2800" b="1" dirty="0" smtClean="0">
                <a:solidFill>
                  <a:srgbClr val="FF0000"/>
                </a:solidFill>
              </a:rPr>
              <a:t>J</a:t>
            </a:r>
            <a:r>
              <a:rPr lang="lv-LV" sz="2800" dirty="0" smtClean="0"/>
              <a:t> izmanto antivielu/antigēna iezīmēšanai  </a:t>
            </a:r>
          </a:p>
          <a:p>
            <a:r>
              <a:rPr lang="lv-LV" sz="2800" b="1" dirty="0" err="1" smtClean="0"/>
              <a:t>radioimunoanalīzes</a:t>
            </a:r>
            <a:r>
              <a:rPr lang="lv-LV" sz="2800" b="1" dirty="0" smtClean="0"/>
              <a:t> (RIA) </a:t>
            </a:r>
            <a:r>
              <a:rPr lang="lv-LV" sz="2800" dirty="0" smtClean="0"/>
              <a:t>lai nomērītu antigēna/antivielas koncentrāciju. </a:t>
            </a:r>
          </a:p>
          <a:p>
            <a:endParaRPr lang="lv-LV" sz="2800" dirty="0" smtClean="0"/>
          </a:p>
          <a:p>
            <a:r>
              <a:rPr lang="lv-LV" sz="2800" dirty="0" smtClean="0"/>
              <a:t>Piemēram, ar RIA  nosaka</a:t>
            </a:r>
          </a:p>
          <a:p>
            <a:pPr>
              <a:buFont typeface="Arial" pitchFamily="34" charset="0"/>
              <a:buChar char="•"/>
            </a:pPr>
            <a:r>
              <a:rPr lang="lv-LV" sz="2800" dirty="0" smtClean="0"/>
              <a:t>hormonu līmeni asinīs</a:t>
            </a:r>
          </a:p>
          <a:p>
            <a:pPr>
              <a:buFont typeface="Arial" pitchFamily="34" charset="0"/>
              <a:buChar char="•"/>
            </a:pPr>
            <a:r>
              <a:rPr lang="lv-LV" sz="2800" dirty="0" smtClean="0"/>
              <a:t> dažu narkotisko vielu līmeni asinīs</a:t>
            </a:r>
          </a:p>
          <a:p>
            <a:pPr>
              <a:buFont typeface="Arial" pitchFamily="34" charset="0"/>
              <a:buChar char="•"/>
            </a:pPr>
            <a:r>
              <a:rPr lang="lv-LV" sz="2800" dirty="0" smtClean="0"/>
              <a:t> Hepatīta B virsmas antigēna klātbūtni donora asinīs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8533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RIA ir ļoti jūtīga metode, kas var detektēt antigēnu </a:t>
            </a:r>
          </a:p>
          <a:p>
            <a:r>
              <a:rPr lang="lv-LV" sz="2800" dirty="0" err="1" smtClean="0"/>
              <a:t>nanogramos</a:t>
            </a:r>
            <a:r>
              <a:rPr lang="lv-LV" sz="2800" dirty="0" smtClean="0"/>
              <a:t> un </a:t>
            </a:r>
            <a:r>
              <a:rPr lang="lv-LV" sz="2800" dirty="0" err="1" smtClean="0"/>
              <a:t>pikogramos</a:t>
            </a:r>
            <a:r>
              <a:rPr lang="lv-LV" sz="2800" dirty="0" smtClean="0"/>
              <a:t>, mazos parauga tilpumos.</a:t>
            </a:r>
          </a:p>
        </p:txBody>
      </p:sp>
    </p:spTree>
    <p:extLst>
      <p:ext uri="{BB962C8B-B14F-4D97-AF65-F5344CB8AC3E}">
        <p14:creationId xmlns:p14="http://schemas.microsoft.com/office/powerpoint/2010/main" val="1009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http://www.chemicool.com/elements/images/plutonium-238-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971800"/>
            <a:ext cx="2106470" cy="167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4724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Plutonijs- 238 ir </a:t>
            </a:r>
            <a:r>
              <a:rPr lang="lv-LV" sz="2000" b="1" dirty="0" smtClean="0"/>
              <a:t>mātišķais</a:t>
            </a:r>
          </a:p>
          <a:p>
            <a:r>
              <a:rPr lang="lv-LV" sz="2000" b="1" dirty="0" smtClean="0"/>
              <a:t>elements</a:t>
            </a:r>
            <a:r>
              <a:rPr lang="lv-LV" sz="2000" dirty="0" smtClean="0"/>
              <a:t>, kas tiek pakļauts</a:t>
            </a:r>
          </a:p>
          <a:p>
            <a:r>
              <a:rPr lang="lv-LV" sz="2000" dirty="0" smtClean="0"/>
              <a:t>sabrukšanai un izmainās</a:t>
            </a:r>
          </a:p>
          <a:p>
            <a:r>
              <a:rPr lang="lv-LV" sz="2000" dirty="0" smtClean="0"/>
              <a:t>pārvēršoties </a:t>
            </a:r>
            <a:r>
              <a:rPr lang="lv-LV" sz="2000" b="1" dirty="0" smtClean="0"/>
              <a:t>meitas elementā</a:t>
            </a:r>
            <a:r>
              <a:rPr lang="lv-LV" sz="2000" dirty="0" smtClean="0"/>
              <a:t>– urānā-234.  </a:t>
            </a:r>
            <a:endParaRPr lang="lv-LV" sz="2000" dirty="0"/>
          </a:p>
        </p:txBody>
      </p:sp>
      <p:pic>
        <p:nvPicPr>
          <p:cNvPr id="117768" name="Picture 8" descr="http://vertpaleo.org/Images/halflife-(1)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3408217" cy="31242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533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Radioaktīvo izotopu pussabrukšanas periods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Sākotnējais (mātišķais) radioaktīvais elements</a:t>
            </a:r>
          </a:p>
          <a:p>
            <a:r>
              <a:rPr lang="lv-LV" sz="2400" dirty="0" smtClean="0"/>
              <a:t> sabrūkot izdala enerģiju, kā rezultātā veidojās cits</a:t>
            </a:r>
          </a:p>
          <a:p>
            <a:r>
              <a:rPr lang="lv-LV" sz="2400" dirty="0" smtClean="0"/>
              <a:t>elements, ko sauc par meitas elementu.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lv-LV" sz="5400" dirty="0" err="1" smtClean="0"/>
              <a:t>Radioimunoanalīze</a:t>
            </a:r>
            <a:r>
              <a:rPr lang="lv-LV" sz="5400" dirty="0" smtClean="0"/>
              <a:t> (RIA)</a:t>
            </a:r>
            <a:endParaRPr lang="lv-LV" dirty="0"/>
          </a:p>
        </p:txBody>
      </p:sp>
      <p:pic>
        <p:nvPicPr>
          <p:cNvPr id="113666" name="Picture 2" descr="http://dc313.4shared.com/doc/X3mKt-Ks/preview_html_1fddb6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6172200" cy="2451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RIA metode balstās uz neiezīmētas molekulas spēju konkurentā  veidā </a:t>
            </a:r>
            <a:r>
              <a:rPr lang="lv-LV" sz="2400" dirty="0" err="1" smtClean="0"/>
              <a:t>inhibēt</a:t>
            </a:r>
            <a:r>
              <a:rPr lang="lv-LV" sz="2400" dirty="0" smtClean="0"/>
              <a:t>  ar radioaktivitāti iezīmēto molekulu piesaisti pie specifiskās antivielas.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HBsAg</a:t>
            </a:r>
            <a:r>
              <a:rPr lang="lv-LV" sz="2000" dirty="0" smtClean="0"/>
              <a:t> – hepatīta B virsmas antigēns</a:t>
            </a:r>
            <a:endParaRPr lang="lv-LV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48006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334000"/>
            <a:ext cx="386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Atmazgā no nepiesaistītiem</a:t>
            </a:r>
          </a:p>
          <a:p>
            <a:r>
              <a:rPr lang="lv-LV" sz="2400" dirty="0" err="1" smtClean="0"/>
              <a:t>HBsAg</a:t>
            </a:r>
            <a:r>
              <a:rPr lang="lv-LV" sz="2400" dirty="0" smtClean="0"/>
              <a:t> </a:t>
            </a:r>
            <a:endParaRPr lang="lv-LV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5791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5410200"/>
            <a:ext cx="296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mēra radioaktivitāti </a:t>
            </a:r>
          </a:p>
          <a:p>
            <a:r>
              <a:rPr lang="lv-LV" sz="2400" dirty="0" smtClean="0"/>
              <a:t>gamma skaitītājā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RIA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371600"/>
          </a:xfrm>
        </p:spPr>
        <p:txBody>
          <a:bodyPr/>
          <a:lstStyle/>
          <a:p>
            <a:r>
              <a:rPr lang="lv-LV" dirty="0" smtClean="0"/>
              <a:t>Jo augstāka neiezīmētā </a:t>
            </a:r>
            <a:r>
              <a:rPr lang="lv-LV" dirty="0" err="1" smtClean="0"/>
              <a:t>HBs</a:t>
            </a:r>
            <a:r>
              <a:rPr lang="lv-LV" dirty="0" smtClean="0"/>
              <a:t> antigēna koncentrācija, jo zemāks būs radioaktivitātes līmenis.</a:t>
            </a:r>
            <a:endParaRPr lang="lv-LV" dirty="0"/>
          </a:p>
        </p:txBody>
      </p:sp>
      <p:pic>
        <p:nvPicPr>
          <p:cNvPr id="114690" name="Picture 2" descr="http://biosiva.50webs.org/aga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5334000" cy="2937372"/>
          </a:xfrm>
          <a:prstGeom prst="rect">
            <a:avLst/>
          </a:prstGeom>
          <a:noFill/>
        </p:spPr>
      </p:pic>
      <p:pic>
        <p:nvPicPr>
          <p:cNvPr id="114692" name="Picture 4" descr="http://nfs.unipv.it/nfs/minf/dispense/immunology/lectures/files/images/radioimmunoass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43200"/>
            <a:ext cx="5943600" cy="285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3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/>
              <a:t>Visbiežāk izmantotie radioizotopi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143000"/>
            <a:ext cx="2438400" cy="60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v-LV" sz="3600" b="1" dirty="0" smtClean="0">
                <a:solidFill>
                  <a:srgbClr val="FF0000"/>
                </a:solidFill>
              </a:rPr>
              <a:t>Jods- 125</a:t>
            </a:r>
            <a:endParaRPr lang="lv-LV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6002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dirty="0" smtClean="0"/>
          </a:p>
          <a:p>
            <a:r>
              <a:rPr lang="lv-LV" sz="2800" b="1" baseline="30000" dirty="0" smtClean="0">
                <a:solidFill>
                  <a:srgbClr val="FF0000"/>
                </a:solidFill>
              </a:rPr>
              <a:t>125</a:t>
            </a:r>
            <a:r>
              <a:rPr lang="lv-LV" sz="2800" b="1" dirty="0" smtClean="0">
                <a:solidFill>
                  <a:srgbClr val="FF0000"/>
                </a:solidFill>
              </a:rPr>
              <a:t>J </a:t>
            </a:r>
            <a:r>
              <a:rPr lang="lv-LV" sz="2800" dirty="0" smtClean="0"/>
              <a:t>bieži izmanto šūnu virsmas receptoru pētījumiem vai potenciālo terapeitisko līdzekļu </a:t>
            </a:r>
            <a:r>
              <a:rPr lang="lv-LV" sz="2800" dirty="0" err="1" smtClean="0"/>
              <a:t>skrīningam</a:t>
            </a:r>
            <a:r>
              <a:rPr lang="lv-LV" sz="2800" dirty="0" smtClean="0"/>
              <a:t> šūnās, izmantojot </a:t>
            </a:r>
            <a:r>
              <a:rPr lang="lv-LV" sz="2800" b="1" dirty="0" err="1" smtClean="0"/>
              <a:t>radioliganda</a:t>
            </a:r>
            <a:r>
              <a:rPr lang="lv-LV" sz="2800" b="1" dirty="0" smtClean="0"/>
              <a:t> piesaistes metodi.</a:t>
            </a:r>
          </a:p>
        </p:txBody>
      </p:sp>
    </p:spTree>
    <p:extLst>
      <p:ext uri="{BB962C8B-B14F-4D97-AF65-F5344CB8AC3E}">
        <p14:creationId xmlns:p14="http://schemas.microsoft.com/office/powerpoint/2010/main" val="1009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Turpinājums sekos .....</a:t>
            </a:r>
            <a:endParaRPr lang="lv-LV" dirty="0"/>
          </a:p>
        </p:txBody>
      </p:sp>
      <p:pic>
        <p:nvPicPr>
          <p:cNvPr id="1026" name="Picture 2" descr="https://encrypted-tbn1.gstatic.com/images?q=tbn:ANd9GcTeVP9yLITkpSlyC1xtl5uCJysQnLboEzZeNvj0_vd8-cm_me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1756925" cy="1828800"/>
          </a:xfrm>
          <a:prstGeom prst="rect">
            <a:avLst/>
          </a:prstGeom>
          <a:noFill/>
        </p:spPr>
      </p:pic>
      <p:pic>
        <p:nvPicPr>
          <p:cNvPr id="1028" name="Picture 4" descr="http://centurionsigns.co.uk/shop/wp-content/uploads/2014/07/danger-radiation-risk-sign-9078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2358694" cy="3200400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RiFlQ0tiiKqe4W_eNn2pgDT7PQlmxWhiF_5ytstIxXJPy6Ap6Y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667000"/>
            <a:ext cx="1828799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62600" y="39624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v-LV" dirty="0" smtClean="0"/>
          </a:p>
          <a:p>
            <a:r>
              <a:rPr lang="lv-LV" sz="2400" b="1" dirty="0" err="1" smtClean="0"/>
              <a:t>radioliganda</a:t>
            </a:r>
            <a:r>
              <a:rPr lang="lv-LV" sz="2400" b="1" dirty="0" smtClean="0"/>
              <a:t> </a:t>
            </a:r>
          </a:p>
          <a:p>
            <a:r>
              <a:rPr lang="lv-LV" sz="2400" b="1" dirty="0" smtClean="0"/>
              <a:t>piesaistes metode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101304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b="1" dirty="0" smtClean="0">
                <a:solidFill>
                  <a:schemeClr val="accent2">
                    <a:lumMod val="75000"/>
                  </a:schemeClr>
                </a:solidFill>
              </a:rPr>
              <a:t>BMC</a:t>
            </a:r>
            <a:endParaRPr lang="lv-LV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lv-LV" dirty="0" smtClean="0"/>
              <a:t>Radiācija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/>
          <a:lstStyle/>
          <a:p>
            <a:r>
              <a:rPr lang="lv-LV" dirty="0" smtClean="0"/>
              <a:t>Radiācija caurstrāvo visumu, un arī dzīvie organismi</a:t>
            </a:r>
          </a:p>
          <a:p>
            <a:pPr>
              <a:buNone/>
            </a:pPr>
            <a:r>
              <a:rPr lang="lv-LV" dirty="0" smtClean="0"/>
              <a:t>   uz Zemes ir pakļauti radiācijai dabīgā vidē. </a:t>
            </a:r>
          </a:p>
          <a:p>
            <a:pPr>
              <a:buNone/>
            </a:pPr>
            <a:endParaRPr lang="lv-LV" dirty="0" smtClean="0"/>
          </a:p>
          <a:p>
            <a:r>
              <a:rPr lang="lv-LV" dirty="0" smtClean="0"/>
              <a:t>Cilvēks ar savām maņām nespēj to sajust.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410200"/>
            <a:ext cx="2031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dirty="0" smtClean="0"/>
              <a:t>Dabīga </a:t>
            </a:r>
            <a:endParaRPr lang="lv-LV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334000"/>
            <a:ext cx="2368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400" dirty="0" smtClean="0"/>
              <a:t>Mākslīga</a:t>
            </a:r>
            <a:endParaRPr lang="lv-LV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810000"/>
            <a:ext cx="232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 smtClean="0"/>
              <a:t>Radiācija </a:t>
            </a:r>
            <a:endParaRPr lang="lv-LV" sz="4000" dirty="0"/>
          </a:p>
        </p:txBody>
      </p:sp>
      <p:sp>
        <p:nvSpPr>
          <p:cNvPr id="8" name="Down Arrow 7"/>
          <p:cNvSpPr/>
          <p:nvPr/>
        </p:nvSpPr>
        <p:spPr>
          <a:xfrm rot="2380369">
            <a:off x="2850810" y="4514125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own Arrow 8"/>
          <p:cNvSpPr/>
          <p:nvPr/>
        </p:nvSpPr>
        <p:spPr>
          <a:xfrm rot="19291036">
            <a:off x="4904677" y="4516156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3241</TotalTime>
  <Words>3245</Words>
  <Application>Microsoft Office PowerPoint</Application>
  <PresentationFormat>On-screen Show (4:3)</PresentationFormat>
  <Paragraphs>671</Paragraphs>
  <Slides>83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Constantia</vt:lpstr>
      <vt:lpstr>Wingdings</vt:lpstr>
      <vt:lpstr>Wingdings 2</vt:lpstr>
      <vt:lpstr>Flow</vt:lpstr>
      <vt:lpstr>Radioaktīvo elementu pielietojums bioloģijā</vt:lpstr>
      <vt:lpstr>Radiācija</vt:lpstr>
      <vt:lpstr>Atoms</vt:lpstr>
      <vt:lpstr>Atoms</vt:lpstr>
      <vt:lpstr>Atoms</vt:lpstr>
      <vt:lpstr>Radioaktīvo izotopu pussabrukšanas periods</vt:lpstr>
      <vt:lpstr>Radioaktīvo izotopu pussabrukšanas periods</vt:lpstr>
      <vt:lpstr>PowerPoint Presentation</vt:lpstr>
      <vt:lpstr>Radiācija </vt:lpstr>
      <vt:lpstr>Dabīga radiācija </vt:lpstr>
      <vt:lpstr>Dabīga radiācija </vt:lpstr>
      <vt:lpstr>Dabīga radiācija </vt:lpstr>
      <vt:lpstr>Mākslīgā radiācija</vt:lpstr>
      <vt:lpstr>Radiācijas avoti</vt:lpstr>
      <vt:lpstr>Radioaktivitātes atklāšana</vt:lpstr>
      <vt:lpstr>Radioaktivitātes atklāšana</vt:lpstr>
      <vt:lpstr>Radioaktivitātes bums</vt:lpstr>
      <vt:lpstr>Radioaktivitātes bums</vt:lpstr>
      <vt:lpstr>Radiācijas veidi</vt:lpstr>
      <vt:lpstr>Nejonizējošā radiācija</vt:lpstr>
      <vt:lpstr> Jonizējošā radiācija</vt:lpstr>
      <vt:lpstr>Jonizējošās radiācijas veidi</vt:lpstr>
      <vt:lpstr>Radiācijas veidi</vt:lpstr>
      <vt:lpstr>Radiācijas veidi</vt:lpstr>
      <vt:lpstr>Radiācijas veidi</vt:lpstr>
      <vt:lpstr>Radiācijas veidi</vt:lpstr>
      <vt:lpstr>Gamma radiācija</vt:lpstr>
      <vt:lpstr>Radiācijas veidi</vt:lpstr>
      <vt:lpstr>Radiācijas veidi</vt:lpstr>
      <vt:lpstr>Radiācijas veidi</vt:lpstr>
      <vt:lpstr>Elektromagnētisko viļņu spektrs</vt:lpstr>
      <vt:lpstr>Kādās mērvienībās tiek norādīta radiācija? </vt:lpstr>
      <vt:lpstr>Radiācijas mērvienības</vt:lpstr>
      <vt:lpstr>PowerPoint Presentation</vt:lpstr>
      <vt:lpstr>PowerPoint Presentation</vt:lpstr>
      <vt:lpstr>Absorbētā doza</vt:lpstr>
      <vt:lpstr>Ekvivalentā doza</vt:lpstr>
      <vt:lpstr>Ekvivalentā doza</vt:lpstr>
      <vt:lpstr>Efektīvā doza</vt:lpstr>
      <vt:lpstr>PowerPoint Presentation</vt:lpstr>
      <vt:lpstr>Radiācijas efekti uz cilvēku</vt:lpstr>
      <vt:lpstr>Radioaktivitātes pielietojums</vt:lpstr>
      <vt:lpstr>Jonizējošā radiācija medicīnā</vt:lpstr>
      <vt:lpstr>Gamma sterilizācija </vt:lpstr>
      <vt:lpstr>Diagnostika</vt:lpstr>
      <vt:lpstr>Nukleārā medicīna</vt:lpstr>
      <vt:lpstr>Radionuklīdi</vt:lpstr>
      <vt:lpstr>Svarīgie faktori izvēloties radioizotopus medicīnas vajadzībām</vt:lpstr>
      <vt:lpstr>PowerPoint Presentation</vt:lpstr>
      <vt:lpstr>Radionuklīdi</vt:lpstr>
      <vt:lpstr>Nukleārā medicīna</vt:lpstr>
      <vt:lpstr>Nukleārā medicīna</vt:lpstr>
      <vt:lpstr>Pozitronu emisijas tomogrāfs (PET)</vt:lpstr>
      <vt:lpstr>Radionuklīdi</vt:lpstr>
      <vt:lpstr>Radionuklīdi</vt:lpstr>
      <vt:lpstr>Ārstēšana</vt:lpstr>
      <vt:lpstr>Radioizotopu izmantošana arheoloģijā, ģeoloģijā, paleontoloģijā</vt:lpstr>
      <vt:lpstr>Radioaktīvā oglekļa datēšana</vt:lpstr>
      <vt:lpstr>Radioaktīvā oglekļa datēšana</vt:lpstr>
      <vt:lpstr>Radioaktīvā oglekļa datēšana</vt:lpstr>
      <vt:lpstr>Radioaktīvā oglekļa datēšanai piemērotie objekti</vt:lpstr>
      <vt:lpstr>Radiometrija ģeoloģisko procesu datēšana</vt:lpstr>
      <vt:lpstr>Radiometrijas ģeoloģisko  procesu datēšana</vt:lpstr>
      <vt:lpstr>Radiometrijas ģeoloģisko  procesu datēšana</vt:lpstr>
      <vt:lpstr>Radioizotopu pielietojums dabas zinātnē</vt:lpstr>
      <vt:lpstr>Radioizotopu pielietojums dabas zinātnē</vt:lpstr>
      <vt:lpstr>Radioizotopu pielietojums dabas zinātnē</vt:lpstr>
      <vt:lpstr>Radioizotopu pielietojums dabas zinātnē</vt:lpstr>
      <vt:lpstr>Radioizotopu pielietojums dabas zinātnē</vt:lpstr>
      <vt:lpstr>PowerPoint Presentation</vt:lpstr>
      <vt:lpstr>Fosfora radioizotopi</vt:lpstr>
      <vt:lpstr>Fosfora radioizotopi</vt:lpstr>
      <vt:lpstr>Southern un Northern bloti</vt:lpstr>
      <vt:lpstr>Southern blots</vt:lpstr>
      <vt:lpstr>Visbiežāk izmantotie radioizotopi</vt:lpstr>
      <vt:lpstr>Visbiežāk izmantotie radioizotopi</vt:lpstr>
      <vt:lpstr>Visbiežāk izmantotie radioizotopi</vt:lpstr>
      <vt:lpstr>Visbiežāk izmantotie radioizotopi</vt:lpstr>
      <vt:lpstr>Visbiežāk izmantotie radioizotopi</vt:lpstr>
      <vt:lpstr>Radioimunoanalīze (RIA)</vt:lpstr>
      <vt:lpstr>RIA</vt:lpstr>
      <vt:lpstr>Visbiežāk izmantotie radioizotopi</vt:lpstr>
      <vt:lpstr>Turpinājums sekos .....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Resnie</dc:creator>
  <cp:lastModifiedBy>Kaspars Tars</cp:lastModifiedBy>
  <cp:revision>163</cp:revision>
  <dcterms:created xsi:type="dcterms:W3CDTF">2014-11-10T17:37:46Z</dcterms:created>
  <dcterms:modified xsi:type="dcterms:W3CDTF">2014-11-19T21:01:11Z</dcterms:modified>
</cp:coreProperties>
</file>