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61"/>
  </p:notesMasterIdLst>
  <p:sldIdLst>
    <p:sldId id="256" r:id="rId2"/>
    <p:sldId id="258" r:id="rId3"/>
    <p:sldId id="260" r:id="rId4"/>
    <p:sldId id="298" r:id="rId5"/>
    <p:sldId id="261" r:id="rId6"/>
    <p:sldId id="262" r:id="rId7"/>
    <p:sldId id="263" r:id="rId8"/>
    <p:sldId id="264" r:id="rId9"/>
    <p:sldId id="265" r:id="rId10"/>
    <p:sldId id="266" r:id="rId11"/>
    <p:sldId id="267" r:id="rId12"/>
    <p:sldId id="331" r:id="rId13"/>
    <p:sldId id="332" r:id="rId14"/>
    <p:sldId id="270" r:id="rId15"/>
    <p:sldId id="296" r:id="rId16"/>
    <p:sldId id="269" r:id="rId17"/>
    <p:sldId id="323" r:id="rId18"/>
    <p:sldId id="327" r:id="rId19"/>
    <p:sldId id="272" r:id="rId20"/>
    <p:sldId id="275" r:id="rId21"/>
    <p:sldId id="320" r:id="rId22"/>
    <p:sldId id="319" r:id="rId23"/>
    <p:sldId id="328" r:id="rId24"/>
    <p:sldId id="273" r:id="rId25"/>
    <p:sldId id="329" r:id="rId26"/>
    <p:sldId id="276" r:id="rId27"/>
    <p:sldId id="281" r:id="rId28"/>
    <p:sldId id="279" r:id="rId29"/>
    <p:sldId id="280" r:id="rId30"/>
    <p:sldId id="283" r:id="rId31"/>
    <p:sldId id="285" r:id="rId32"/>
    <p:sldId id="284" r:id="rId33"/>
    <p:sldId id="282" r:id="rId34"/>
    <p:sldId id="286" r:id="rId35"/>
    <p:sldId id="287" r:id="rId36"/>
    <p:sldId id="288" r:id="rId37"/>
    <p:sldId id="289" r:id="rId38"/>
    <p:sldId id="291" r:id="rId39"/>
    <p:sldId id="292" r:id="rId40"/>
    <p:sldId id="293" r:id="rId41"/>
    <p:sldId id="330" r:id="rId42"/>
    <p:sldId id="294" r:id="rId43"/>
    <p:sldId id="309" r:id="rId44"/>
    <p:sldId id="305" r:id="rId45"/>
    <p:sldId id="299" r:id="rId46"/>
    <p:sldId id="301" r:id="rId47"/>
    <p:sldId id="308" r:id="rId48"/>
    <p:sldId id="333" r:id="rId49"/>
    <p:sldId id="312" r:id="rId50"/>
    <p:sldId id="313" r:id="rId51"/>
    <p:sldId id="315" r:id="rId52"/>
    <p:sldId id="314" r:id="rId53"/>
    <p:sldId id="316" r:id="rId54"/>
    <p:sldId id="317" r:id="rId55"/>
    <p:sldId id="318" r:id="rId56"/>
    <p:sldId id="304" r:id="rId57"/>
    <p:sldId id="307" r:id="rId58"/>
    <p:sldId id="310" r:id="rId59"/>
    <p:sldId id="311" r:id="rId60"/>
  </p:sldIdLst>
  <p:sldSz cx="9144000" cy="6858000" type="screen4x3"/>
  <p:notesSz cx="6858000" cy="9144000"/>
  <p:defaultTextStyle>
    <a:defPPr>
      <a:defRPr lang="lv-LV"/>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66C50"/>
    <a:srgbClr val="F77D65"/>
    <a:srgbClr val="F29B74"/>
    <a:srgbClr val="FFCC99"/>
    <a:srgbClr val="FF5050"/>
    <a:srgbClr val="B191A4"/>
    <a:srgbClr val="CF83AE"/>
    <a:srgbClr val="F27A85"/>
  </p:clrMru>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72939" autoAdjust="0"/>
  </p:normalViewPr>
  <p:slideViewPr>
    <p:cSldViewPr>
      <p:cViewPr>
        <p:scale>
          <a:sx n="50" d="100"/>
          <a:sy n="50" d="100"/>
        </p:scale>
        <p:origin x="-199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vl1pPr>
          </a:lstStyle>
          <a:p>
            <a:pPr>
              <a:defRPr/>
            </a:pPr>
            <a:endParaRPr lang="lv-LV"/>
          </a:p>
        </p:txBody>
      </p:sp>
      <p:sp>
        <p:nvSpPr>
          <p:cNvPr id="13315" name="Shape 3"/>
          <p:cNvSpPr txBox="1">
            <a:spLocks noGrp="1"/>
          </p:cNvSpPr>
          <p:nvPr>
            <p:ph type="dt" idx="10"/>
          </p:nvPr>
        </p:nvSpPr>
        <p:spPr bwMode="auto">
          <a:xfrm>
            <a:off x="3884613"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r">
              <a:defRPr sz="1200"/>
            </a:lvl1pPr>
          </a:lstStyle>
          <a:p>
            <a:pPr>
              <a:defRPr/>
            </a:pPr>
            <a:endParaRPr lang="lv-LV"/>
          </a:p>
        </p:txBody>
      </p:sp>
      <p:sp>
        <p:nvSpPr>
          <p:cNvPr id="17412"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ctr" anchorCtr="0" compatLnSpc="1">
            <a:prstTxWarp prst="textNoShape">
              <a:avLst/>
            </a:prstTxWarp>
          </a:bodyPr>
          <a:lstStyle/>
          <a:p>
            <a:pPr lvl="0"/>
            <a:endParaRPr lang="lv-LV" smtClean="0"/>
          </a:p>
        </p:txBody>
      </p:sp>
      <p:sp>
        <p:nvSpPr>
          <p:cNvPr id="13318" name="Shape 6"/>
          <p:cNvSpPr txBox="1">
            <a:spLocks noGrp="1"/>
          </p:cNvSpPr>
          <p:nvPr>
            <p:ph type="ftr" idx="11"/>
          </p:nvPr>
        </p:nvSpPr>
        <p:spPr bwMode="auto">
          <a:xfrm>
            <a:off x="0"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defRPr sz="1200"/>
            </a:lvl1pPr>
          </a:lstStyle>
          <a:p>
            <a:pPr>
              <a:defRPr/>
            </a:pPr>
            <a:endParaRPr lang="lv-LV"/>
          </a:p>
        </p:txBody>
      </p:sp>
      <p:sp>
        <p:nvSpPr>
          <p:cNvPr id="13319" name="Shape 7"/>
          <p:cNvSpPr txBox="1">
            <a:spLocks noGrp="1"/>
          </p:cNvSpPr>
          <p:nvPr>
            <p:ph type="sldNum" idx="12"/>
          </p:nvPr>
        </p:nvSpPr>
        <p:spPr bwMode="auto">
          <a:xfrm>
            <a:off x="3884613"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r">
              <a:defRPr sz="1200"/>
            </a:lvl1pPr>
          </a:lstStyle>
          <a:p>
            <a:pPr>
              <a:defRPr/>
            </a:pPr>
            <a:endParaRPr lang="lv-LV"/>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90"/>
          <p:cNvSpPr txBox="1">
            <a:spLocks noGrp="1"/>
          </p:cNvSpPr>
          <p:nvPr>
            <p:ph type="body" idx="1"/>
          </p:nvPr>
        </p:nvSpPr>
        <p:spPr bwMode="auto">
          <a:noFill/>
        </p:spPr>
        <p:txBody>
          <a:bodyPr/>
          <a:lstStyle/>
          <a:p>
            <a:pPr>
              <a:spcBef>
                <a:spcPct val="0"/>
              </a:spcBef>
            </a:pPr>
            <a:endParaRPr lang="lv-LV" dirty="0" smtClean="0"/>
          </a:p>
        </p:txBody>
      </p:sp>
      <p:sp>
        <p:nvSpPr>
          <p:cNvPr id="19458" name="Shape 91"/>
          <p:cNvSpPr>
            <a:spLocks noGrp="1" noRot="1" noChangeAspect="1"/>
          </p:cNvSpPr>
          <p:nvPr>
            <p:ph type="sldImg" idx="2"/>
          </p:nvPr>
        </p:nvSpPr>
        <p:spPr>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lv-LV" baseline="0" dirty="0" smtClean="0"/>
              <a:t>PCR </a:t>
            </a:r>
            <a:r>
              <a:rPr lang="lv-LV" baseline="0" dirty="0" smtClean="0"/>
              <a:t>reakcijas gaitā ir izdalāmas 3 fāzes – eksponenciālā (katrā ciklā notiek precīza produkta dubultošanās, reakcija ir ļoti specifiska un precīza), lineārā (reakcijas sastāvdaļas tiek izlietotas, reakcijas ātrums samazinās, produkts sāk degradēties) un plato fāze, kuras produkts tiek vizualizēts agarozes gēlā tradicionālās PCR gadījumā (reakcija ir apstājusies, produkts vairs netiek veidots un esošais pie ilgas uzglabāšanas degradējas).</a:t>
            </a:r>
          </a:p>
          <a:p>
            <a:r>
              <a:rPr lang="lv-LV" baseline="0" dirty="0" smtClean="0"/>
              <a:t>Attēlā </a:t>
            </a:r>
            <a:r>
              <a:rPr lang="lv-LV" baseline="0" dirty="0" smtClean="0"/>
              <a:t>redzami </a:t>
            </a:r>
            <a:r>
              <a:rPr lang="lv-LV" baseline="0" dirty="0" smtClean="0"/>
              <a:t>3 parauga atkārtojumi ar vienādu sākuma daudzumu. PCR reakcijas gaitā paraugi amplificējas ļoti precīzi un eksponenciāli, jo visi reaģenti ir svaigi un pieejami. Reakcijai turpinoties, daži reaģenti izlietojas, taču katrai kopijai tas notiek atšķirīgā ātrumā. Reakcijas ātrums samazinās, un PCR produkts vairs katrā ciklā nedubultojas. Amplifikācija notiek lineāri, un šajā fāzē produkta daudzums paraugos sāk atšķirties. Plato fāzē reakcija apstājas, katram paraugam tas notiek atšķirīgā brīdī atšķirīgas reakcijas kinētikas dēļ. Tieši plato fāzē tiek veikti tradicionālās PCR produkta mērījumi.</a:t>
            </a:r>
          </a:p>
          <a:p>
            <a:r>
              <a:rPr lang="lv-LV" baseline="0" dirty="0" smtClean="0"/>
              <a:t>Kvantificēšanai daudz precīzāk būtu veikt mērījumus reakcijas eksponenciālajā fāzē.</a:t>
            </a: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baseline="0" dirty="0" smtClean="0">
                <a:solidFill>
                  <a:schemeClr val="tx1"/>
                </a:solidFill>
                <a:latin typeface="+mn-lt"/>
                <a:ea typeface="+mn-ea"/>
                <a:cs typeface="+mn-cs"/>
              </a:rPr>
              <a:t>Bieži vien ir nepieciešams kvantitatīvi raksturot interesējošās genomiskās DNS vai mRNS, kas ar reversās transkripcijas palīdzību ir pārvērsta kDNS, daudzumu paraugos.</a:t>
            </a:r>
          </a:p>
          <a:p>
            <a:pPr marL="0" marR="0" indent="0" algn="l" defTabSz="914400" rtl="0" eaLnBrk="1" fontAlgn="base" latinLnBrk="0" hangingPunct="1">
              <a:lnSpc>
                <a:spcPct val="100000"/>
              </a:lnSpc>
              <a:spcBef>
                <a:spcPct val="30000"/>
              </a:spcBef>
              <a:spcAft>
                <a:spcPct val="0"/>
              </a:spcAft>
              <a:buClrTx/>
              <a:buSzTx/>
              <a:buFontTx/>
              <a:buNone/>
              <a:tabLst/>
              <a:defRPr/>
            </a:pPr>
            <a:r>
              <a:rPr lang="lv-LV" sz="1200" kern="1200" baseline="0" dirty="0" smtClean="0">
                <a:solidFill>
                  <a:schemeClr val="tx1"/>
                </a:solidFill>
                <a:latin typeface="+mn-lt"/>
                <a:ea typeface="+mn-ea"/>
                <a:cs typeface="+mn-cs"/>
              </a:rPr>
              <a:t>Reālā laika PCR nosaka amplikonu uzkrāšanos reakcijas laikā. Dati tiek mērīti PCR eksponenciālās fāzes laikā, kas ir optimālais brīdis datu analīzei. Reālā laika PCR padara DNS un RNS kvantificēšanu vienkāršāku un precīzāku nekā iepriekšējās metodes.</a:t>
            </a:r>
          </a:p>
          <a:p>
            <a:endParaRPr lang="lv-LV" sz="1200" kern="1200" baseline="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smtClean="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Attēlojot fluorescenci pret cikla numuru, aparāts izveido amplifikācijas grafiku, kas attēlo produkta uzkrāšanos PCR reakcijas laikā.</a:t>
            </a:r>
          </a:p>
          <a:p>
            <a:r>
              <a:rPr lang="lv-LV" sz="1200" kern="1200" baseline="0" dirty="0" smtClean="0">
                <a:solidFill>
                  <a:schemeClr val="tx1"/>
                </a:solidFill>
                <a:latin typeface="+mn-lt"/>
                <a:ea typeface="+mn-ea"/>
                <a:cs typeface="+mn-cs"/>
              </a:rPr>
              <a:t>Šajā grafikā izmantoti dažādi mērķa sekvences atšķaidījumi.</a:t>
            </a:r>
          </a:p>
          <a:p>
            <a:r>
              <a:rPr lang="lv-LV" sz="1200" kern="1200" baseline="0" dirty="0" smtClean="0">
                <a:solidFill>
                  <a:schemeClr val="tx1"/>
                </a:solidFill>
                <a:latin typeface="+mn-lt"/>
                <a:ea typeface="+mn-ea"/>
                <a:cs typeface="+mn-cs"/>
              </a:rPr>
              <a:t>Jo paraugā ir vairāk interesējošās DNS vai RNS sekvences, jo agrākos ciklos ir novērojama amplifikācija.</a:t>
            </a: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b="0" i="0" kern="1200" dirty="0" smtClean="0">
                <a:solidFill>
                  <a:schemeClr val="tx1"/>
                </a:solidFill>
                <a:latin typeface="+mn-lt"/>
                <a:ea typeface="+mn-ea"/>
                <a:cs typeface="+mn-cs"/>
              </a:rPr>
              <a:t>Reālā laika PCR optiskā sistēma sastāv no 3 būtiskām sastāvdaļām – gaismas avota, filtra un atstarotās fluorescences detektora.</a:t>
            </a:r>
          </a:p>
          <a:p>
            <a:r>
              <a:rPr lang="lv-LV" sz="1200" b="0" i="0" kern="1200" dirty="0" smtClean="0">
                <a:solidFill>
                  <a:schemeClr val="tx1"/>
                </a:solidFill>
                <a:latin typeface="+mn-lt"/>
                <a:ea typeface="+mn-ea"/>
                <a:cs typeface="+mn-cs"/>
              </a:rPr>
              <a:t>Gaismas avots izstaro</a:t>
            </a:r>
            <a:r>
              <a:rPr lang="lv-LV" sz="1200" b="0" i="0" kern="1200" baseline="0" dirty="0" smtClean="0">
                <a:solidFill>
                  <a:schemeClr val="tx1"/>
                </a:solidFill>
                <a:latin typeface="+mn-lt"/>
                <a:ea typeface="+mn-ea"/>
                <a:cs typeface="+mn-cs"/>
              </a:rPr>
              <a:t> gaismu, no kuras tiek atfiltrēti specifiski viļņu garumi, kas nepieciešami fluoroforu ierosināšanai. PCR produktu uzkrāšanās tiek novērota, mērot izstaroto fluorescenci. Atstarotā gaisma pirms detekcijas tiek filtrēta, un tikai fluorofora specifiskie viļņu garumi nonāk līdz detektoram.</a:t>
            </a: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smtClean="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endParaRPr lang="lv-LV"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endParaRPr lang="lv-LV"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a:ln>
            <a:headEnd/>
            <a:tailEnd/>
          </a:ln>
        </p:spPr>
      </p:sp>
      <p:sp>
        <p:nvSpPr>
          <p:cNvPr id="38914" name="Text Box 3"/>
          <p:cNvSpPr txBox="1">
            <a:spLocks noGrp="1"/>
          </p:cNvSpPr>
          <p:nvPr>
            <p:ph type="body" idx="1"/>
          </p:nvPr>
        </p:nvSpPr>
        <p:spPr bwMode="auto">
          <a:noFill/>
        </p:spPr>
        <p:txBody>
          <a:bodyPr/>
          <a:lstStyle/>
          <a:p>
            <a:endParaRPr lang="lv-LV" dirty="0" smtClean="0"/>
          </a:p>
          <a:p>
            <a:endParaRPr lang="lv-LV"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b="0" i="0" kern="1200" dirty="0" smtClean="0">
                <a:solidFill>
                  <a:schemeClr val="tx1"/>
                </a:solidFill>
                <a:latin typeface="+mn-lt"/>
                <a:ea typeface="+mn-ea"/>
                <a:cs typeface="+mn-cs"/>
              </a:rPr>
              <a:t>PCR ir bioķīmisks process specifisku maza daudzuma DNS sekvenču pavairošanai.</a:t>
            </a:r>
            <a:r>
              <a:rPr lang="lv-LV" sz="1200" b="0" i="0" kern="1200" baseline="0" dirty="0" smtClean="0">
                <a:solidFill>
                  <a:schemeClr val="tx1"/>
                </a:solidFill>
                <a:latin typeface="+mn-lt"/>
                <a:ea typeface="+mn-ea"/>
                <a:cs typeface="+mn-cs"/>
              </a:rPr>
              <a:t> Šī metode atdarina DNS replikāciju, izmantojot termofīlu DNS polimerāzi.</a:t>
            </a:r>
            <a:endParaRPr lang="lv-LV" sz="1200" b="0" i="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a:ln>
            <a:headEnd/>
            <a:tailEnd/>
          </a:ln>
        </p:spPr>
      </p:sp>
      <p:sp>
        <p:nvSpPr>
          <p:cNvPr id="40962" name="Text Box 3"/>
          <p:cNvSpPr txBox="1">
            <a:spLocks noGrp="1"/>
          </p:cNvSpPr>
          <p:nvPr>
            <p:ph type="body" idx="1"/>
          </p:nvPr>
        </p:nvSpPr>
        <p:spPr bwMode="auto">
          <a:noFill/>
        </p:spPr>
        <p:txBody>
          <a:bodyPr/>
          <a:lstStyle/>
          <a:p>
            <a:endParaRPr lang="lv-LV"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a:ln>
            <a:headEnd/>
            <a:tailEnd/>
          </a:ln>
        </p:spPr>
      </p:sp>
      <p:sp>
        <p:nvSpPr>
          <p:cNvPr id="96258" name="Text Box 3"/>
          <p:cNvSpPr txBox="1">
            <a:spLocks noGrp="1"/>
          </p:cNvSpPr>
          <p:nvPr>
            <p:ph type="body" idx="1"/>
          </p:nvPr>
        </p:nvSpPr>
        <p:spPr bwMode="auto">
          <a:noFill/>
        </p:spPr>
        <p:txBody>
          <a:bodyPr/>
          <a:lstStyle/>
          <a:p>
            <a:r>
              <a:rPr lang="lv-LV" dirty="0" smtClean="0"/>
              <a:t>Redzams, ka četros paraugos (kas atbilst standartu atšķaidījumiem 1:1000 un 1:10000) ir divi pīķi. Pie 75°C disociē īsākie fragmenti, kas radušies praimeru dimēru veidošanās dēļ. Līdz ar to sekojošie specifiskā fragmenta pīķi ir zemāki (jo fluorescences intensitāte sadalās uz diviem amplifikācijas produktiem), kas padara šos rezultātus neprecīzus </a:t>
            </a:r>
          </a:p>
          <a:p>
            <a:endParaRPr lang="lv-LV"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endParaRPr lang="lv-LV"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a:headEnd/>
            <a:tailEnd/>
          </a:ln>
        </p:spPr>
      </p:sp>
      <p:sp>
        <p:nvSpPr>
          <p:cNvPr id="44034" name="Text Box 3"/>
          <p:cNvSpPr txBox="1">
            <a:spLocks noGrp="1"/>
          </p:cNvSpPr>
          <p:nvPr>
            <p:ph type="body" idx="1"/>
          </p:nvPr>
        </p:nvSpPr>
        <p:spPr bwMode="auto">
          <a:noFill/>
        </p:spPr>
        <p:txBody>
          <a:bodyPr/>
          <a:lstStyle/>
          <a:p>
            <a:r>
              <a:rPr lang="lv-LV" dirty="0" smtClean="0"/>
              <a:t>Fluorescences rezonanses enerģijas pārneses pamatā ir pēc apstarošanas ierosinātas molekulas enerģijas atdošana</a:t>
            </a:r>
            <a:r>
              <a:rPr lang="lv-LV" baseline="0" dirty="0" smtClean="0"/>
              <a:t> blakus esošajai molekulai, kuras ierosināšanas enerģija ir ļoti līdzīga pirmās molekulas izdalītajai. FRET darbojas tikai tad, ja donors un akceptors atrodas ļoti tuvu viens otram.</a:t>
            </a:r>
            <a:endParaRPr lang="lv-LV" dirty="0" smtClean="0"/>
          </a:p>
          <a:p>
            <a:r>
              <a:rPr lang="lv-LV" dirty="0" smtClean="0"/>
              <a:t>Kamēr abas molekulas brīvi peld reakcijas maisījumā – maza varbūtība, ka tās nonāks FRETam nepieciešamajā attālumā.</a:t>
            </a:r>
            <a:endParaRPr lang="en-US" dirty="0" smtClean="0"/>
          </a:p>
          <a:p>
            <a:endParaRPr lang="lv-LV"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endParaRPr lang="lv-LV"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a:ln>
            <a:headEnd/>
            <a:tailEnd/>
          </a:ln>
        </p:spPr>
      </p:sp>
      <p:sp>
        <p:nvSpPr>
          <p:cNvPr id="48130" name="Text Box 3"/>
          <p:cNvSpPr txBox="1">
            <a:spLocks noGrp="1"/>
          </p:cNvSpPr>
          <p:nvPr>
            <p:ph type="body" idx="1"/>
          </p:nvPr>
        </p:nvSpPr>
        <p:spPr bwMode="auto">
          <a:noFill/>
        </p:spPr>
        <p:txBody>
          <a:bodyPr/>
          <a:lstStyle/>
          <a:p>
            <a:r>
              <a:rPr lang="lv-LV" dirty="0" smtClean="0"/>
              <a:t>TaqMan zondes ir 20-30 bp gari oligonukleotīdi, kuru 5’</a:t>
            </a:r>
            <a:r>
              <a:rPr lang="lv-LV" baseline="0" dirty="0" smtClean="0"/>
              <a:t> galā ir fluorescenta iezīme – reportieris un 3’ galā atrodas fluorescences dzēsējs, kas ar FRET palīdzību nomaskē reportiera izstaroto fluorescenci.</a:t>
            </a:r>
            <a:endParaRPr lang="lv-LV" dirty="0" smtClean="0"/>
          </a:p>
          <a:p>
            <a:r>
              <a:rPr lang="lv-LV" dirty="0" smtClean="0"/>
              <a:t>Zonde piesaistās pie komplementāras DNS sekvences.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0"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a:ln>
            <a:headEnd/>
            <a:tailEnd/>
          </a:ln>
        </p:spPr>
      </p:sp>
      <p:sp>
        <p:nvSpPr>
          <p:cNvPr id="53250" name="Text Box 3"/>
          <p:cNvSpPr txBox="1">
            <a:spLocks noGrp="1"/>
          </p:cNvSpPr>
          <p:nvPr>
            <p:ph type="body" idx="1"/>
          </p:nvPr>
        </p:nvSpPr>
        <p:spPr bwMode="auto">
          <a:noFill/>
        </p:spPr>
        <p:txBody>
          <a:bodyPr/>
          <a:lstStyle/>
          <a:p>
            <a:r>
              <a:rPr lang="lv-LV" sz="1200" b="0" dirty="0" smtClean="0">
                <a:latin typeface="Calibri" pitchFamily="34" charset="0"/>
              </a:rPr>
              <a:t>60</a:t>
            </a:r>
            <a:r>
              <a:rPr lang="lv-LV" sz="1200" b="0" dirty="0" smtClean="0">
                <a:solidFill>
                  <a:schemeClr val="tx1"/>
                </a:solidFill>
                <a:latin typeface="Calibri" pitchFamily="34" charset="0"/>
              </a:rPr>
              <a:t>°C</a:t>
            </a:r>
            <a:r>
              <a:rPr lang="lv-LV" sz="1200" b="1" dirty="0" smtClean="0">
                <a:solidFill>
                  <a:schemeClr val="tx1"/>
                </a:solidFill>
                <a:latin typeface="Calibri" pitchFamily="34" charset="0"/>
              </a:rPr>
              <a:t> </a:t>
            </a:r>
            <a:r>
              <a:rPr lang="lv-LV" sz="1200" b="0" dirty="0" smtClean="0">
                <a:solidFill>
                  <a:schemeClr val="tx1"/>
                </a:solidFill>
                <a:latin typeface="+mn-lt"/>
              </a:rPr>
              <a:t>p</a:t>
            </a:r>
            <a:r>
              <a:rPr lang="lv-LV" dirty="0" smtClean="0"/>
              <a:t>ie iegūtās vienpavediena DNS ķēdes piesaistās</a:t>
            </a:r>
            <a:r>
              <a:rPr lang="lv-LV" baseline="0" dirty="0" smtClean="0"/>
              <a:t> fluorescenti iezīmētā zonde.</a:t>
            </a:r>
            <a:endParaRPr lang="lv-LV" dirty="0" smtClean="0"/>
          </a:p>
          <a:p>
            <a:r>
              <a:rPr lang="lv-LV" dirty="0" smtClean="0"/>
              <a:t>FRET dēļ fluorescenci nevar detektēt, jo visu enerģiju savāc dzēsējs Q.</a:t>
            </a:r>
          </a:p>
          <a:p>
            <a:endParaRPr lang="lv-LV"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a:ln>
            <a:headEnd/>
            <a:tailEnd/>
          </a:ln>
        </p:spPr>
      </p:sp>
      <p:sp>
        <p:nvSpPr>
          <p:cNvPr id="57346" name="Rectangle 3"/>
          <p:cNvSpPr txBox="1">
            <a:spLocks noGrp="1"/>
          </p:cNvSpPr>
          <p:nvPr>
            <p:ph type="body" idx="1"/>
          </p:nvPr>
        </p:nvSpPr>
        <p:spPr bwMode="auto">
          <a:noFill/>
        </p:spPr>
        <p:txBody>
          <a:bodyPr/>
          <a:lstStyle/>
          <a:p>
            <a:endParaRPr lang="lv-LV"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a:ln>
            <a:headEnd/>
            <a:tailEnd/>
          </a:ln>
        </p:spPr>
      </p:sp>
      <p:sp>
        <p:nvSpPr>
          <p:cNvPr id="55298" name="Text Box 3"/>
          <p:cNvSpPr txBox="1">
            <a:spLocks noGrp="1"/>
          </p:cNvSpPr>
          <p:nvPr>
            <p:ph type="body" idx="1"/>
          </p:nvPr>
        </p:nvSpPr>
        <p:spPr bwMode="auto">
          <a:noFill/>
        </p:spPr>
        <p:txBody>
          <a:bodyPr/>
          <a:lstStyle/>
          <a:p>
            <a:endParaRPr lang="lv-LV" dirty="0" smtClean="0"/>
          </a:p>
          <a:p>
            <a:endParaRPr lang="lv-LV"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0"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a:ln>
            <a:headEnd/>
            <a:tailEnd/>
          </a:ln>
        </p:spPr>
      </p:sp>
      <p:sp>
        <p:nvSpPr>
          <p:cNvPr id="60418" name="Text Box 3"/>
          <p:cNvSpPr txBox="1">
            <a:spLocks noGrp="1"/>
          </p:cNvSpPr>
          <p:nvPr>
            <p:ph type="body" idx="1"/>
          </p:nvPr>
        </p:nvSpPr>
        <p:spPr bwMode="auto">
          <a:noFill/>
        </p:spPr>
        <p:txBody>
          <a:bodyPr/>
          <a:lstStyle/>
          <a:p>
            <a:r>
              <a:rPr lang="lv-LV" dirty="0" smtClean="0"/>
              <a:t>Polimerāzei, kas sintezē DNS real time PCR ir eksonukleāzes aktivitāte (spēj noārdīt DNS kas maisās pa kājām).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a:ln>
            <a:headEnd/>
            <a:tailEnd/>
          </a:ln>
        </p:spPr>
      </p:sp>
      <p:sp>
        <p:nvSpPr>
          <p:cNvPr id="62466" name="Text Box 3"/>
          <p:cNvSpPr txBox="1">
            <a:spLocks noGrp="1"/>
          </p:cNvSpPr>
          <p:nvPr>
            <p:ph type="body" idx="1"/>
          </p:nvPr>
        </p:nvSpPr>
        <p:spPr bwMode="auto">
          <a:noFill/>
        </p:spPr>
        <p:txBody>
          <a:bodyPr/>
          <a:lstStyle/>
          <a:p>
            <a:r>
              <a:rPr lang="lv-LV" smtClean="0"/>
              <a:t>Polimerāze sāk sintēzi no praimera 3’ gala – kad nonāk pie zondes tā tiek noārdīta un reportieris un dzēsējs tiek atbrīvoti – attālinās reakcijas maisījumā viens no otra  un FRET efekts pazūd. </a:t>
            </a:r>
          </a:p>
          <a:p>
            <a:endParaRPr lang="lv-LV"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a:ln>
            <a:headEnd/>
            <a:tailEnd/>
          </a:ln>
        </p:spPr>
      </p:sp>
      <p:sp>
        <p:nvSpPr>
          <p:cNvPr id="64514" name="Text Box 3"/>
          <p:cNvSpPr txBox="1">
            <a:spLocks noGrp="1"/>
          </p:cNvSpPr>
          <p:nvPr>
            <p:ph type="body" idx="1"/>
          </p:nvPr>
        </p:nvSpPr>
        <p:spPr bwMode="auto">
          <a:noFill/>
        </p:spPr>
        <p:txBody>
          <a:bodyPr/>
          <a:lstStyle/>
          <a:p>
            <a:r>
              <a:rPr lang="lv-LV" smtClean="0"/>
              <a:t>Parādās fluorescence, kuras intensitāte ir tieši proporcionāla sašķelto zondu daudzumam, kas norāda interesējošā fragmenta skaitu reakcijā.</a:t>
            </a:r>
          </a:p>
          <a:p>
            <a:endParaRPr lang="lv-LV" smtClean="0"/>
          </a:p>
          <a:p>
            <a:endParaRPr lang="lv-LV"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Cits hidrolīzes zondu variants ir molekulārās bākas. Līdzīgi TaqMan</a:t>
            </a:r>
            <a:r>
              <a:rPr lang="lv-LV" baseline="0" dirty="0" smtClean="0"/>
              <a:t> zondēm, tām 5’ galā ir fluorescentā iezīme un 3’ galā ir fluorescences dzēsējs. Mērķa sekvencei komplementāra ir tikai zondes vidusdaļa, savukārt terminālie 10-15 nukleotīdi ir savstarpēji komplementāri.</a:t>
            </a:r>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a:ln>
            <a:headEnd/>
            <a:tailEnd/>
          </a:ln>
        </p:spPr>
      </p:sp>
      <p:sp>
        <p:nvSpPr>
          <p:cNvPr id="69634" name="Text Box 3"/>
          <p:cNvSpPr txBox="1">
            <a:spLocks noGrp="1"/>
          </p:cNvSpPr>
          <p:nvPr>
            <p:ph type="body" idx="1"/>
          </p:nvPr>
        </p:nvSpPr>
        <p:spPr bwMode="auto">
          <a:noFill/>
        </p:spPr>
        <p:txBody>
          <a:bodyPr/>
          <a:lstStyle/>
          <a:p>
            <a:endParaRPr lang="lv-LV" b="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r>
              <a:rPr lang="en-US" dirty="0" smtClean="0"/>
              <a:t/>
            </a:r>
            <a:br>
              <a:rPr lang="en-US" dirty="0" smtClean="0"/>
            </a:br>
            <a:endParaRPr lang="lv-LV"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b="0" dirty="0" smtClean="0"/>
              <a:t>Donoru ierosina gaisma, donors ar FRET palīdzību ierosina akceptoru</a:t>
            </a:r>
            <a:r>
              <a:rPr lang="lv-LV" b="0" baseline="0" dirty="0" smtClean="0"/>
              <a:t> tad, ja pie mērķa DNS ir piesaistījušās abas zondes. </a:t>
            </a:r>
          </a:p>
          <a:p>
            <a:r>
              <a:rPr lang="lv-LV" sz="1200" b="0" i="0" kern="1200" baseline="0" dirty="0" smtClean="0">
                <a:solidFill>
                  <a:schemeClr val="tx1"/>
                </a:solidFill>
                <a:latin typeface="+mn-lt"/>
                <a:ea typeface="+mn-ea"/>
                <a:cs typeface="+mn-cs"/>
              </a:rPr>
              <a:t>Tiek izmantotas 2 zondes, kas hibridizējas katrā PCR produkta pusē. 3’ gals pirms fragmenta esošajai zondei ir iezīmēts ar fluoresceīnu, kas darbojas kā FRET donors. 5’ gals pēc interesējošā fragmenta esošajai zondei ir iezīmēts ar akceptora krāsvielu (sarkanu). FRET signāls ir novērojams tikai tad, kad hibridizējas abas zondes. </a:t>
            </a:r>
            <a:endParaRPr lang="lv-LV" b="1"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p:spPr>
        <p:txBody>
          <a:bodyPr/>
          <a:lstStyle/>
          <a:p>
            <a:endParaRPr lang="lv-LV" dirty="0" smtClean="0"/>
          </a:p>
        </p:txBody>
      </p:sp>
      <p:sp>
        <p:nvSpPr>
          <p:cNvPr id="76803"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a:headEnd/>
            <a:tailEnd/>
          </a:ln>
        </p:spPr>
      </p:sp>
      <p:sp>
        <p:nvSpPr>
          <p:cNvPr id="79874" name="Notes Placeholder 2"/>
          <p:cNvSpPr txBox="1">
            <a:spLocks noGrp="1"/>
          </p:cNvSpPr>
          <p:nvPr>
            <p:ph type="body" idx="1"/>
          </p:nvPr>
        </p:nvSpPr>
        <p:spPr bwMode="auto">
          <a:noFill/>
        </p:spPr>
        <p:txBody>
          <a:bodyPr/>
          <a:lstStyle/>
          <a:p>
            <a:endParaRPr lang="lv-LV" dirty="0" smtClean="0"/>
          </a:p>
        </p:txBody>
      </p:sp>
      <p:sp>
        <p:nvSpPr>
          <p:cNvPr id="79875"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a:headEnd/>
            <a:tailEnd/>
          </a:ln>
        </p:spPr>
      </p:sp>
      <p:sp>
        <p:nvSpPr>
          <p:cNvPr id="81922" name="Notes Placeholder 2"/>
          <p:cNvSpPr txBox="1">
            <a:spLocks noGrp="1"/>
          </p:cNvSpPr>
          <p:nvPr>
            <p:ph type="body" idx="1"/>
          </p:nvPr>
        </p:nvSpPr>
        <p:spPr bwMode="auto">
          <a:noFill/>
        </p:spPr>
        <p:txBody>
          <a:bodyPr/>
          <a:lstStyle/>
          <a:p>
            <a:r>
              <a:rPr lang="lv-LV" dirty="0" smtClean="0">
                <a:ea typeface="ＭＳ Ｐゴシック"/>
                <a:cs typeface="ＭＳ Ｐゴシック"/>
              </a:rPr>
              <a:t>Krāsas fluorescē, kad saistītas ar dsDNS, bet no ssDNS </a:t>
            </a:r>
            <a:r>
              <a:rPr lang="lv-LV" dirty="0" smtClean="0">
                <a:ea typeface="ＭＳ Ｐゴシック"/>
                <a:cs typeface="ＭＳ Ｐゴシック"/>
              </a:rPr>
              <a:t>disociē</a:t>
            </a:r>
            <a:endParaRPr lang="lv-LV" dirty="0" smtClean="0">
              <a:ea typeface="ＭＳ Ｐゴシック"/>
              <a:cs typeface="ＭＳ Ｐゴシック"/>
            </a:endParaRPr>
          </a:p>
        </p:txBody>
      </p:sp>
      <p:sp>
        <p:nvSpPr>
          <p:cNvPr id="81923"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a:headEnd/>
            <a:tailEnd/>
          </a:ln>
        </p:spPr>
      </p:sp>
      <p:sp>
        <p:nvSpPr>
          <p:cNvPr id="83970" name="Notes Placeholder 2"/>
          <p:cNvSpPr txBox="1">
            <a:spLocks noGrp="1"/>
          </p:cNvSpPr>
          <p:nvPr>
            <p:ph type="body" idx="1"/>
          </p:nvPr>
        </p:nvSpPr>
        <p:spPr bwMode="auto">
          <a:noFill/>
        </p:spPr>
        <p:txBody>
          <a:bodyPr/>
          <a:lstStyle/>
          <a:p>
            <a:r>
              <a:rPr lang="lv-LV" b="0" i="0" dirty="0" smtClean="0"/>
              <a:t>Polimorfisms</a:t>
            </a:r>
            <a:r>
              <a:rPr lang="lv-LV" b="0" i="0" baseline="0" dirty="0" smtClean="0"/>
              <a:t> - v</a:t>
            </a:r>
            <a:r>
              <a:rPr lang="lv-LV" b="0" i="0" dirty="0" smtClean="0"/>
              <a:t>iena gēna dažādas formas, kas atšķirīgi ietekmē kādu organisma pazīmi. </a:t>
            </a:r>
          </a:p>
          <a:p>
            <a:r>
              <a:rPr lang="lv-LV" b="0" i="0" dirty="0" smtClean="0">
                <a:ea typeface="ＭＳ Ｐゴシック"/>
                <a:cs typeface="ＭＳ Ｐゴシック"/>
              </a:rPr>
              <a:t>Veicot genotipēšanu,</a:t>
            </a:r>
            <a:r>
              <a:rPr lang="lv-LV" b="0" i="0" baseline="0" dirty="0" smtClean="0">
                <a:ea typeface="ＭＳ Ｐゴシック"/>
                <a:cs typeface="ＭＳ Ｐゴシック"/>
              </a:rPr>
              <a:t> tiek noskaidrots kāds genotips ir paraugam interesējošajā polimorfisma pozīcijā – homozigots vai heterozigots.</a:t>
            </a:r>
            <a:endParaRPr lang="lv-LV" dirty="0" smtClean="0">
              <a:ea typeface="ＭＳ Ｐゴシック"/>
              <a:cs typeface="ＭＳ Ｐゴシック"/>
            </a:endParaRPr>
          </a:p>
          <a:p>
            <a:r>
              <a:rPr lang="lv-LV" dirty="0" smtClean="0">
                <a:ea typeface="ＭＳ Ｐゴシック"/>
                <a:cs typeface="ＭＳ Ｐゴシック"/>
              </a:rPr>
              <a:t>Šim mērķim tiek izmantotas</a:t>
            </a:r>
            <a:r>
              <a:rPr lang="lv-LV" baseline="0" dirty="0" smtClean="0">
                <a:ea typeface="ＭＳ Ｐゴシック"/>
                <a:cs typeface="ＭＳ Ｐゴシック"/>
              </a:rPr>
              <a:t> 2 TaqMan zondes, kas ir iezīmētas ar dažādām fluorescentajām krāsvielām.</a:t>
            </a:r>
          </a:p>
          <a:p>
            <a:r>
              <a:rPr lang="lv-LV" baseline="0" dirty="0" smtClean="0">
                <a:ea typeface="ＭＳ Ｐゴシック"/>
                <a:cs typeface="ＭＳ Ｐゴシック"/>
              </a:rPr>
              <a:t>Atkarībā no polimorfisma alēles, viena zonde pie DNS saistās labāk nekā otra. Abu zondu fluorescences intensitātes attiecība ļauj automātiski noteikt genotipu.</a:t>
            </a:r>
          </a:p>
          <a:p>
            <a:r>
              <a:rPr lang="lv-LV" baseline="0" dirty="0" smtClean="0">
                <a:ea typeface="ＭＳ Ｐゴシック"/>
                <a:cs typeface="ＭＳ Ｐゴシック"/>
              </a:rPr>
              <a:t>Šajā gadījumā ir analizēts polimorfisms, kura alēles ir C un G. Zili iekrāsotajos paraugos labāk saistījusies un fluorescenci devusi G alēli detektējošā zonde. Savukārt, sarkanajos paraugos labāk saistījusies C alēli detektējošā zonde. </a:t>
            </a:r>
            <a:r>
              <a:rPr lang="lv-LV" baseline="0" dirty="0" smtClean="0">
                <a:ea typeface="ＭＳ Ｐゴシック"/>
                <a:cs typeface="ＭＳ Ｐゴシック"/>
              </a:rPr>
              <a:t>Zaļi iekrāsotie paraugi apzīmē līdzīgu abu zondu piesaistīšanos – heterozigotus paraugus.</a:t>
            </a:r>
            <a:endParaRPr lang="lv-LV" dirty="0" smtClean="0">
              <a:ea typeface="ＭＳ Ｐゴシック"/>
              <a:cs typeface="ＭＳ Ｐゴシック"/>
            </a:endParaRPr>
          </a:p>
          <a:p>
            <a:endParaRPr lang="lv-LV" dirty="0" smtClean="0"/>
          </a:p>
        </p:txBody>
      </p:sp>
      <p:sp>
        <p:nvSpPr>
          <p:cNvPr id="83971"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a:ln>
            <a:headEnd/>
            <a:tailEnd/>
          </a:ln>
        </p:spPr>
      </p:sp>
      <p:sp>
        <p:nvSpPr>
          <p:cNvPr id="87042" name="Text Box 3"/>
          <p:cNvSpPr txBox="1">
            <a:spLocks noGrp="1"/>
          </p:cNvSpPr>
          <p:nvPr>
            <p:ph type="body" idx="1"/>
          </p:nvPr>
        </p:nvSpPr>
        <p:spPr bwMode="auto">
          <a:noFill/>
        </p:spPr>
        <p:txBody>
          <a:bodyPr/>
          <a:lstStyle/>
          <a:p>
            <a:pPr>
              <a:spcBef>
                <a:spcPct val="0"/>
              </a:spcBef>
              <a:buFont typeface="Wingdings" pitchFamily="2" charset="2"/>
              <a:buNone/>
            </a:pPr>
            <a:r>
              <a:rPr lang="lv-LV" dirty="0" smtClean="0">
                <a:solidFill>
                  <a:srgbClr val="000000"/>
                </a:solidFill>
                <a:sym typeface="Calibri" pitchFamily="34" charset="0"/>
              </a:rPr>
              <a:t>Ct</a:t>
            </a:r>
            <a:r>
              <a:rPr lang="lv-LV" baseline="0" dirty="0" smtClean="0">
                <a:solidFill>
                  <a:srgbClr val="000000"/>
                </a:solidFill>
                <a:sym typeface="Calibri" pitchFamily="34" charset="0"/>
              </a:rPr>
              <a:t> – cikla numurs, kurā reakcijas fluorescentais signāls pārsniedz slieksni.</a:t>
            </a:r>
          </a:p>
          <a:p>
            <a:pPr>
              <a:spcBef>
                <a:spcPct val="0"/>
              </a:spcBef>
              <a:buFont typeface="Wingdings" pitchFamily="2" charset="2"/>
              <a:buNone/>
            </a:pPr>
            <a:r>
              <a:rPr lang="lv-LV" baseline="0" dirty="0" smtClean="0">
                <a:solidFill>
                  <a:srgbClr val="000000"/>
                </a:solidFill>
                <a:sym typeface="Calibri" pitchFamily="34" charset="0"/>
              </a:rPr>
              <a:t>Ct izmanto, lai aprēķinātu sākotnējo DNS kopiju skaitu, jo Ct ir apgriezti proporcionāls ar sākotnējo mērķa fragmenta daudzumu.</a:t>
            </a:r>
            <a:endParaRPr lang="lv-LV" dirty="0" smtClean="0">
              <a:solidFill>
                <a:srgbClr val="000000"/>
              </a:solidFill>
              <a:sym typeface="Calibri" pitchFamily="34" charset="0"/>
            </a:endParaRPr>
          </a:p>
          <a:p>
            <a:pPr>
              <a:spcBef>
                <a:spcPct val="0"/>
              </a:spcBef>
              <a:buFont typeface="Wingdings" pitchFamily="2" charset="2"/>
              <a:buNone/>
            </a:pPr>
            <a:r>
              <a:rPr lang="lv-LV" dirty="0" smtClean="0">
                <a:solidFill>
                  <a:srgbClr val="000000"/>
                </a:solidFill>
                <a:sym typeface="Calibri" pitchFamily="34" charset="0"/>
              </a:rPr>
              <a:t>Jo </a:t>
            </a:r>
            <a:r>
              <a:rPr lang="lv-LV" dirty="0" smtClean="0">
                <a:solidFill>
                  <a:srgbClr val="FF0000"/>
                </a:solidFill>
                <a:sym typeface="Calibri" pitchFamily="34" charset="0"/>
              </a:rPr>
              <a:t>zemāka Ct vērtība </a:t>
            </a:r>
            <a:r>
              <a:rPr lang="lv-LV" dirty="0" smtClean="0">
                <a:solidFill>
                  <a:srgbClr val="000000"/>
                </a:solidFill>
                <a:sym typeface="Calibri" pitchFamily="34" charset="0"/>
              </a:rPr>
              <a:t>(jo ātrāk pārkāpts detekcijas slieksnis) , jo </a:t>
            </a:r>
            <a:r>
              <a:rPr lang="lv-LV" dirty="0" smtClean="0">
                <a:solidFill>
                  <a:srgbClr val="FF0000"/>
                </a:solidFill>
                <a:sym typeface="Calibri" pitchFamily="34" charset="0"/>
              </a:rPr>
              <a:t>lielāks sākotnējais </a:t>
            </a:r>
            <a:r>
              <a:rPr lang="lv-LV" dirty="0" smtClean="0">
                <a:solidFill>
                  <a:srgbClr val="000000"/>
                </a:solidFill>
                <a:sym typeface="Calibri" pitchFamily="34" charset="0"/>
              </a:rPr>
              <a:t>mērķmolekulas daudzums analizējamajā paraugā.</a:t>
            </a:r>
          </a:p>
          <a:p>
            <a:endParaRPr lang="lv-LV"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a:ln>
            <a:headEnd/>
            <a:tailEnd/>
          </a:ln>
        </p:spPr>
      </p:sp>
      <p:sp>
        <p:nvSpPr>
          <p:cNvPr id="89090" name="Rectangle 3"/>
          <p:cNvSpPr txBox="1">
            <a:spLocks noGrp="1"/>
          </p:cNvSpPr>
          <p:nvPr>
            <p:ph type="body" idx="1"/>
          </p:nvPr>
        </p:nvSpPr>
        <p:spPr bwMode="auto">
          <a:noFill/>
        </p:spPr>
        <p:txBody>
          <a:bodyPr/>
          <a:lstStyle/>
          <a:p>
            <a:pPr>
              <a:spcBef>
                <a:spcPct val="0"/>
              </a:spcBef>
              <a:buFont typeface="Wingdings" pitchFamily="2" charset="2"/>
              <a:buNone/>
            </a:pPr>
            <a:endParaRPr lang="lv-LV"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lv-LV" b="0" dirty="0" smtClean="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lv-LV" sz="1200" b="0" i="0" kern="1200" dirty="0" smtClean="0">
                <a:solidFill>
                  <a:schemeClr val="tx1"/>
                </a:solidFill>
                <a:latin typeface="+mn-lt"/>
                <a:ea typeface="+mn-ea"/>
                <a:cs typeface="+mn-cs"/>
              </a:rPr>
              <a:t>Parasti PCR sastāv no 20-40 atkārtotiem cikliem. Katrā ciklā ir izdalāmi 3 posmi.</a:t>
            </a:r>
          </a:p>
          <a:p>
            <a:r>
              <a:rPr lang="lv-LV" sz="1200" b="0" i="0" kern="1200" dirty="0" smtClean="0">
                <a:solidFill>
                  <a:schemeClr val="tx1"/>
                </a:solidFill>
                <a:latin typeface="+mn-lt"/>
                <a:ea typeface="+mn-ea"/>
                <a:cs typeface="+mn-cs"/>
              </a:rPr>
              <a:t>Denaturācija</a:t>
            </a:r>
            <a:r>
              <a:rPr lang="lv-LV" sz="1200" b="0" i="0" kern="1200" baseline="0" dirty="0" smtClean="0">
                <a:solidFill>
                  <a:schemeClr val="tx1"/>
                </a:solidFill>
                <a:latin typeface="+mn-lt"/>
                <a:ea typeface="+mn-ea"/>
                <a:cs typeface="+mn-cs"/>
              </a:rPr>
              <a:t> – reakcija tiek uzkarsēta līdz </a:t>
            </a:r>
            <a:r>
              <a:rPr lang="en-US" sz="1200" b="0" i="0" kern="1200" dirty="0" smtClean="0">
                <a:solidFill>
                  <a:schemeClr val="tx1"/>
                </a:solidFill>
                <a:latin typeface="+mn-lt"/>
                <a:ea typeface="+mn-ea"/>
                <a:cs typeface="+mn-cs"/>
              </a:rPr>
              <a:t>94–98 °C</a:t>
            </a:r>
            <a:r>
              <a:rPr lang="lv-LV" sz="1200" b="0" i="0" kern="1200" dirty="0" smtClean="0">
                <a:solidFill>
                  <a:schemeClr val="tx1"/>
                </a:solidFill>
                <a:latin typeface="+mn-lt"/>
                <a:ea typeface="+mn-ea"/>
                <a:cs typeface="+mn-cs"/>
              </a:rPr>
              <a:t> uz 20-30 sekundēm. Tas izraisa DNS kušanu, atdalot ūdeņraža</a:t>
            </a:r>
            <a:r>
              <a:rPr lang="lv-LV" sz="1200" b="0" i="0" kern="1200" baseline="0" dirty="0" smtClean="0">
                <a:solidFill>
                  <a:schemeClr val="tx1"/>
                </a:solidFill>
                <a:latin typeface="+mn-lt"/>
                <a:ea typeface="+mn-ea"/>
                <a:cs typeface="+mn-cs"/>
              </a:rPr>
              <a:t> saites starp komplementārajiem DNS pavedieniem. Tiek iegūtas vienpavediena DNS ķēdes.</a:t>
            </a:r>
          </a:p>
          <a:p>
            <a:r>
              <a:rPr lang="lv-LV" sz="1200" b="0" i="0" kern="1200" dirty="0" smtClean="0">
                <a:solidFill>
                  <a:schemeClr val="tx1"/>
                </a:solidFill>
                <a:latin typeface="+mn-lt"/>
                <a:ea typeface="+mn-ea"/>
                <a:cs typeface="+mn-cs"/>
              </a:rPr>
              <a:t>Praimeru piesaistīšanās</a:t>
            </a:r>
            <a:r>
              <a:rPr lang="lv-LV" sz="1200" b="0" i="0" kern="1200" baseline="0" dirty="0" smtClean="0">
                <a:solidFill>
                  <a:schemeClr val="tx1"/>
                </a:solidFill>
                <a:latin typeface="+mn-lt"/>
                <a:ea typeface="+mn-ea"/>
                <a:cs typeface="+mn-cs"/>
              </a:rPr>
              <a:t> - </a:t>
            </a:r>
            <a:r>
              <a:rPr lang="en-US" sz="1200" b="0" i="0" kern="1200" dirty="0" smtClean="0">
                <a:solidFill>
                  <a:schemeClr val="tx1"/>
                </a:solidFill>
                <a:latin typeface="+mn-lt"/>
                <a:ea typeface="+mn-ea"/>
                <a:cs typeface="+mn-cs"/>
              </a:rPr>
              <a:t> </a:t>
            </a:r>
            <a:r>
              <a:rPr lang="lv-LV" sz="1200" b="0" i="0" kern="1200" dirty="0" smtClean="0">
                <a:solidFill>
                  <a:schemeClr val="tx1"/>
                </a:solidFill>
                <a:latin typeface="+mn-lt"/>
                <a:ea typeface="+mn-ea"/>
                <a:cs typeface="+mn-cs"/>
              </a:rPr>
              <a:t>reakcijas</a:t>
            </a:r>
            <a:r>
              <a:rPr lang="lv-LV" sz="1200" b="0" i="0" kern="1200" baseline="0" dirty="0" smtClean="0">
                <a:solidFill>
                  <a:schemeClr val="tx1"/>
                </a:solidFill>
                <a:latin typeface="+mn-lt"/>
                <a:ea typeface="+mn-ea"/>
                <a:cs typeface="+mn-cs"/>
              </a:rPr>
              <a:t> temperatūra tiek pazemināta līdz </a:t>
            </a:r>
            <a:r>
              <a:rPr lang="en-US" sz="1200" b="0" i="0" kern="1200" dirty="0" smtClean="0">
                <a:solidFill>
                  <a:schemeClr val="tx1"/>
                </a:solidFill>
                <a:latin typeface="+mn-lt"/>
                <a:ea typeface="+mn-ea"/>
                <a:cs typeface="+mn-cs"/>
              </a:rPr>
              <a:t>50–65 °C</a:t>
            </a:r>
            <a:r>
              <a:rPr lang="lv-LV" sz="1200" b="0" i="0" kern="1200" dirty="0" smtClean="0">
                <a:solidFill>
                  <a:schemeClr val="tx1"/>
                </a:solidFill>
                <a:latin typeface="+mn-lt"/>
                <a:ea typeface="+mn-ea"/>
                <a:cs typeface="+mn-cs"/>
              </a:rPr>
              <a:t> uz 20-40 sekundēm, atļaujot praimeriem piesaistīties pie vienpavediena DNS ķēdes. Parasti piesaistīšanās</a:t>
            </a:r>
            <a:r>
              <a:rPr lang="lv-LV" sz="1200" b="0" i="0" kern="1200" baseline="0" dirty="0" smtClean="0">
                <a:solidFill>
                  <a:schemeClr val="tx1"/>
                </a:solidFill>
                <a:latin typeface="+mn-lt"/>
                <a:ea typeface="+mn-ea"/>
                <a:cs typeface="+mn-cs"/>
              </a:rPr>
              <a:t> temperatūra ir par 3-5</a:t>
            </a:r>
            <a:r>
              <a:rPr lang="en-US" sz="1200" b="0" i="0" kern="1200" dirty="0" smtClean="0">
                <a:solidFill>
                  <a:schemeClr val="tx1"/>
                </a:solidFill>
                <a:latin typeface="+mn-lt"/>
                <a:ea typeface="+mn-ea"/>
                <a:cs typeface="+mn-cs"/>
              </a:rPr>
              <a:t>°C </a:t>
            </a:r>
            <a:r>
              <a:rPr lang="lv-LV" sz="1200" b="0" i="0" kern="1200" dirty="0" smtClean="0">
                <a:solidFill>
                  <a:schemeClr val="tx1"/>
                </a:solidFill>
                <a:latin typeface="+mn-lt"/>
                <a:ea typeface="+mn-ea"/>
                <a:cs typeface="+mn-cs"/>
              </a:rPr>
              <a:t> mazāka nekā izmantoto praimeru Tm.</a:t>
            </a:r>
            <a:r>
              <a:rPr lang="lv-LV" sz="1200" b="0" i="0" kern="1200" baseline="0" dirty="0" smtClean="0">
                <a:solidFill>
                  <a:schemeClr val="tx1"/>
                </a:solidFill>
                <a:latin typeface="+mn-lt"/>
                <a:ea typeface="+mn-ea"/>
                <a:cs typeface="+mn-cs"/>
              </a:rPr>
              <a:t> </a:t>
            </a:r>
          </a:p>
          <a:p>
            <a:r>
              <a:rPr lang="lv-LV" sz="1200" b="0" i="0" kern="1200" baseline="0" dirty="0" smtClean="0">
                <a:solidFill>
                  <a:schemeClr val="tx1"/>
                </a:solidFill>
                <a:latin typeface="+mn-lt"/>
                <a:ea typeface="+mn-ea"/>
                <a:cs typeface="+mn-cs"/>
              </a:rPr>
              <a:t>Polimerāzes piesaistīšanās un jaunā pavediena sintēze – reakcija tiek uzkarsēta līdz </a:t>
            </a:r>
            <a:r>
              <a:rPr lang="en-US" sz="1200" b="0" i="0" kern="1200" dirty="0" smtClean="0">
                <a:solidFill>
                  <a:schemeClr val="tx1"/>
                </a:solidFill>
                <a:latin typeface="+mn-lt"/>
                <a:ea typeface="+mn-ea"/>
                <a:cs typeface="+mn-cs"/>
              </a:rPr>
              <a:t>72 °C</a:t>
            </a:r>
            <a:r>
              <a:rPr lang="lv-LV" sz="1200" b="0" i="0" kern="1200" dirty="0" smtClean="0">
                <a:solidFill>
                  <a:schemeClr val="tx1"/>
                </a:solidFill>
                <a:latin typeface="+mn-lt"/>
                <a:ea typeface="+mn-ea"/>
                <a:cs typeface="+mn-cs"/>
              </a:rPr>
              <a:t>,</a:t>
            </a:r>
            <a:r>
              <a:rPr lang="lv-LV" sz="1200" b="0" i="0" kern="1200" baseline="0" dirty="0" smtClean="0">
                <a:solidFill>
                  <a:schemeClr val="tx1"/>
                </a:solidFill>
                <a:latin typeface="+mn-lt"/>
                <a:ea typeface="+mn-ea"/>
                <a:cs typeface="+mn-cs"/>
              </a:rPr>
              <a:t> kas ir optimālā temperatūra Taq polimerāzes darbībai. DNS polimerāze sintezē jauno DNS ķēdi, kas ir komplementāra matricas ķēdei, pievienojot nukleotīdus no 5’ uz 3’ virzienā.</a:t>
            </a:r>
          </a:p>
          <a:p>
            <a:r>
              <a:rPr lang="lv-LV" sz="1200" b="0" i="0" kern="1200" baseline="0" dirty="0" smtClean="0">
                <a:solidFill>
                  <a:schemeClr val="tx1"/>
                </a:solidFill>
                <a:latin typeface="+mn-lt"/>
                <a:ea typeface="+mn-ea"/>
                <a:cs typeface="+mn-cs"/>
              </a:rPr>
              <a:t>Optimālos apstākļos, ja nav reaģentu ierobežojumu, katrā sintēzes posmā, mērķa DNS fragmenta daudzums dubultojas.</a:t>
            </a:r>
          </a:p>
          <a:p>
            <a:endParaRPr lang="lv-LV" sz="1200" b="0" i="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lv-LV" baseline="0" dirty="0" smtClean="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a:headEnd/>
            <a:tailEnd/>
          </a:ln>
        </p:spPr>
      </p:sp>
      <p:sp>
        <p:nvSpPr>
          <p:cNvPr id="99330" name="Notes Placeholder 2"/>
          <p:cNvSpPr txBox="1">
            <a:spLocks noGrp="1"/>
          </p:cNvSpPr>
          <p:nvPr>
            <p:ph type="body" idx="1"/>
          </p:nvPr>
        </p:nvSpPr>
        <p:spPr bwMode="auto">
          <a:noFill/>
        </p:spPr>
        <p:txBody>
          <a:bodyPr/>
          <a:lstStyle/>
          <a:p>
            <a:endParaRPr lang="lv-LV" dirty="0" smtClean="0"/>
          </a:p>
        </p:txBody>
      </p:sp>
      <p:sp>
        <p:nvSpPr>
          <p:cNvPr id="99331"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1"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0" dirty="0">
              <a:solidFill>
                <a:srgbClr val="FF0000"/>
              </a:solidFill>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lv-LV" sz="1200" kern="1200" baseline="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defRPr/>
            </a:pPr>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pPr>
              <a:defRPr/>
            </a:pP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Shape 11"/>
          <p:cNvSpPr txBox="1">
            <a:spLocks noGrp="1"/>
          </p:cNvSpPr>
          <p:nvPr>
            <p:ph type="dt" idx="11"/>
          </p:nvPr>
        </p:nvSpPr>
        <p:spPr>
          <a:ln/>
        </p:spPr>
        <p:txBody>
          <a:bodyPr/>
          <a:lstStyle>
            <a:lvl1pPr>
              <a:defRPr/>
            </a:lvl1pPr>
          </a:lstStyle>
          <a:p>
            <a:pPr>
              <a:defRPr/>
            </a:pPr>
            <a:endParaRPr lang="lv-LV"/>
          </a:p>
        </p:txBody>
      </p:sp>
      <p:sp>
        <p:nvSpPr>
          <p:cNvPr id="7" name="Shape 12"/>
          <p:cNvSpPr txBox="1">
            <a:spLocks noGrp="1"/>
          </p:cNvSpPr>
          <p:nvPr>
            <p:ph type="ftr" idx="12"/>
          </p:nvPr>
        </p:nvSpPr>
        <p:spPr>
          <a:ln/>
        </p:spPr>
        <p:txBody>
          <a:bodyPr/>
          <a:lstStyle>
            <a:lvl1pPr>
              <a:defRPr/>
            </a:lvl1pPr>
          </a:lstStyle>
          <a:p>
            <a:pPr>
              <a:defRPr/>
            </a:pPr>
            <a:endParaRPr lang="lv-LV"/>
          </a:p>
        </p:txBody>
      </p:sp>
      <p:sp>
        <p:nvSpPr>
          <p:cNvPr id="8"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Shape 11"/>
          <p:cNvSpPr txBox="1">
            <a:spLocks noGrp="1"/>
          </p:cNvSpPr>
          <p:nvPr>
            <p:ph type="dt" idx="11"/>
          </p:nvPr>
        </p:nvSpPr>
        <p:spPr>
          <a:ln/>
        </p:spPr>
        <p:txBody>
          <a:bodyPr/>
          <a:lstStyle>
            <a:lvl1pPr>
              <a:defRPr/>
            </a:lvl1pPr>
          </a:lstStyle>
          <a:p>
            <a:pPr>
              <a:defRPr/>
            </a:pPr>
            <a:endParaRPr lang="lv-LV"/>
          </a:p>
        </p:txBody>
      </p:sp>
      <p:sp>
        <p:nvSpPr>
          <p:cNvPr id="4" name="Shape 12"/>
          <p:cNvSpPr txBox="1">
            <a:spLocks noGrp="1"/>
          </p:cNvSpPr>
          <p:nvPr>
            <p:ph type="ftr" idx="12"/>
          </p:nvPr>
        </p:nvSpPr>
        <p:spPr>
          <a:ln/>
        </p:spPr>
        <p:txBody>
          <a:bodyPr/>
          <a:lstStyle>
            <a:lvl1pPr>
              <a:defRPr/>
            </a:lvl1pPr>
          </a:lstStyle>
          <a:p>
            <a:pPr>
              <a:defRPr/>
            </a:pPr>
            <a:endParaRPr lang="lv-LV"/>
          </a:p>
        </p:txBody>
      </p:sp>
      <p:sp>
        <p:nvSpPr>
          <p:cNvPr id="5"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pPr>
              <a:defRPr/>
            </a:pP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pPr>
              <a:defRPr/>
            </a:pPr>
            <a:endParaRPr lang="lv-LV"/>
          </a:p>
        </p:txBody>
      </p:sp>
      <p:sp>
        <p:nvSpPr>
          <p:cNvPr id="8" name="Footer Placeholder 7"/>
          <p:cNvSpPr>
            <a:spLocks noGrp="1"/>
          </p:cNvSpPr>
          <p:nvPr>
            <p:ph type="ftr" sz="quarter" idx="11"/>
          </p:nvPr>
        </p:nvSpPr>
        <p:spPr/>
        <p:txBody>
          <a:bodyPr/>
          <a:lstStyle/>
          <a:p>
            <a:pPr>
              <a:defRPr/>
            </a:pPr>
            <a:endParaRPr lang="lv-LV"/>
          </a:p>
        </p:txBody>
      </p:sp>
      <p:sp>
        <p:nvSpPr>
          <p:cNvPr id="9" name="Slide Number Placeholder 8"/>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pPr>
              <a:defRPr/>
            </a:pPr>
            <a:endParaRPr lang="lv-LV"/>
          </a:p>
        </p:txBody>
      </p:sp>
      <p:sp>
        <p:nvSpPr>
          <p:cNvPr id="4" name="Footer Placeholder 3"/>
          <p:cNvSpPr>
            <a:spLocks noGrp="1"/>
          </p:cNvSpPr>
          <p:nvPr>
            <p:ph type="ftr" sz="quarter" idx="11"/>
          </p:nvPr>
        </p:nvSpPr>
        <p:spPr/>
        <p:txBody>
          <a:bodyPr/>
          <a:lstStyle/>
          <a:p>
            <a:pPr>
              <a:defRPr/>
            </a:pPr>
            <a:endParaRPr lang="lv-LV"/>
          </a:p>
        </p:txBody>
      </p:sp>
      <p:sp>
        <p:nvSpPr>
          <p:cNvPr id="5" name="Slide Number Placeholder 4"/>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lv-LV"/>
          </a:p>
        </p:txBody>
      </p:sp>
      <p:sp>
        <p:nvSpPr>
          <p:cNvPr id="3" name="Footer Placeholder 2"/>
          <p:cNvSpPr>
            <a:spLocks noGrp="1"/>
          </p:cNvSpPr>
          <p:nvPr>
            <p:ph type="ftr" sz="quarter" idx="11"/>
          </p:nvPr>
        </p:nvSpPr>
        <p:spPr/>
        <p:txBody>
          <a:bodyPr/>
          <a:lstStyle/>
          <a:p>
            <a:pPr>
              <a:defRPr/>
            </a:pPr>
            <a:endParaRPr lang="lv-LV"/>
          </a:p>
        </p:txBody>
      </p:sp>
      <p:sp>
        <p:nvSpPr>
          <p:cNvPr id="4" name="Slide Number Placeholder 3"/>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lv-LV"/>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template_main.jpg"/>
          <p:cNvPicPr>
            <a:picLocks noChangeAspect="1"/>
          </p:cNvPicPr>
          <p:nvPr/>
        </p:nvPicPr>
        <p:blipFill>
          <a:blip r:embed="rId3"/>
          <a:srcRect b="2845"/>
          <a:stretch>
            <a:fillRect/>
          </a:stretch>
        </p:blipFill>
        <p:spPr>
          <a:xfrm>
            <a:off x="0" y="0"/>
            <a:ext cx="9144000" cy="6858000"/>
          </a:xfrm>
          <a:prstGeom prst="rect">
            <a:avLst/>
          </a:prstGeom>
        </p:spPr>
      </p:pic>
      <p:sp>
        <p:nvSpPr>
          <p:cNvPr id="18434" name="Shape 84"/>
          <p:cNvSpPr txBox="1">
            <a:spLocks noGrp="1"/>
          </p:cNvSpPr>
          <p:nvPr>
            <p:ph type="ctrTitle"/>
          </p:nvPr>
        </p:nvSpPr>
        <p:spPr>
          <a:xfrm>
            <a:off x="1236663" y="2316163"/>
            <a:ext cx="7907337" cy="1470025"/>
          </a:xfrm>
        </p:spPr>
        <p:txBody>
          <a:bodyPr tIns="45700" bIns="45700">
            <a:normAutofit/>
          </a:bodyPr>
          <a:lstStyle/>
          <a:p>
            <a:pPr eaLnBrk="1" hangingPunct="1">
              <a:spcBef>
                <a:spcPct val="0"/>
              </a:spcBef>
              <a:buClr>
                <a:srgbClr val="000000"/>
              </a:buClr>
              <a:buFont typeface="Calibri" pitchFamily="34" charset="0"/>
              <a:buNone/>
            </a:pPr>
            <a:r>
              <a:rPr lang="lv-LV" sz="5400" b="1" dirty="0" smtClean="0">
                <a:solidFill>
                  <a:schemeClr val="bg1"/>
                </a:solidFill>
                <a:latin typeface="Tahoma" pitchFamily="34" charset="0"/>
                <a:ea typeface="Tahoma" pitchFamily="34" charset="0"/>
                <a:cs typeface="Tahoma" pitchFamily="34" charset="0"/>
                <a:sym typeface="Calibri" pitchFamily="34" charset="0"/>
              </a:rPr>
              <a:t>Reālā laika PCR</a:t>
            </a:r>
          </a:p>
        </p:txBody>
      </p:sp>
      <p:sp>
        <p:nvSpPr>
          <p:cNvPr id="18435" name="Shape 85"/>
          <p:cNvSpPr txBox="1">
            <a:spLocks noGrp="1"/>
          </p:cNvSpPr>
          <p:nvPr>
            <p:ph type="subTitle" idx="1"/>
          </p:nvPr>
        </p:nvSpPr>
        <p:spPr>
          <a:xfrm>
            <a:off x="1258888" y="4581525"/>
            <a:ext cx="7885112" cy="1655763"/>
          </a:xfrm>
        </p:spPr>
        <p:txBody>
          <a:bodyPr tIns="45700" bIns="45700"/>
          <a:lstStyle/>
          <a:p>
            <a:pPr eaLnBrk="1" hangingPunct="1">
              <a:spcBef>
                <a:spcPts val="638"/>
              </a:spcBef>
              <a:buFont typeface="Calibri" pitchFamily="34" charset="0"/>
              <a:buNone/>
            </a:pPr>
            <a:endParaRPr lang="lv-LV" sz="2800" dirty="0" smtClean="0">
              <a:latin typeface="Calibri" pitchFamily="34" charset="0"/>
              <a:cs typeface="Arial" charset="0"/>
              <a:sym typeface="Calibri" pitchFamily="34" charset="0"/>
            </a:endParaRPr>
          </a:p>
          <a:p>
            <a:pPr eaLnBrk="1" hangingPunct="1">
              <a:spcBef>
                <a:spcPts val="638"/>
              </a:spcBef>
              <a:buFont typeface="Calibri" pitchFamily="34" charset="0"/>
              <a:buNone/>
            </a:pPr>
            <a:r>
              <a:rPr lang="lv-LV" sz="2800" b="1" dirty="0" smtClean="0">
                <a:solidFill>
                  <a:srgbClr val="FFFF00"/>
                </a:solidFill>
                <a:latin typeface="Tahoma" pitchFamily="34" charset="0"/>
                <a:ea typeface="Tahoma" pitchFamily="34" charset="0"/>
                <a:cs typeface="Tahoma" pitchFamily="34" charset="0"/>
                <a:sym typeface="Calibri" pitchFamily="34" charset="0"/>
              </a:rPr>
              <a:t>MSc.biol. Laila Zepa</a:t>
            </a:r>
          </a:p>
          <a:p>
            <a:pPr eaLnBrk="1" hangingPunct="1">
              <a:spcBef>
                <a:spcPts val="638"/>
              </a:spcBef>
              <a:buFont typeface="Calibri" pitchFamily="34" charset="0"/>
              <a:buNone/>
            </a:pPr>
            <a:r>
              <a:rPr lang="lv-LV" sz="2800" b="1" dirty="0" smtClean="0">
                <a:solidFill>
                  <a:srgbClr val="FFFF00"/>
                </a:solidFill>
                <a:latin typeface="Tahoma" pitchFamily="34" charset="0"/>
                <a:ea typeface="Tahoma" pitchFamily="34" charset="0"/>
                <a:cs typeface="Tahoma" pitchFamily="34" charset="0"/>
                <a:sym typeface="Calibri" pitchFamily="34" charset="0"/>
              </a:rPr>
              <a:t>2014</a:t>
            </a:r>
          </a:p>
        </p:txBody>
      </p:sp>
      <p:sp>
        <p:nvSpPr>
          <p:cNvPr id="18436" name="Shape 87"/>
          <p:cNvSpPr>
            <a:spLocks noChangeArrowheads="1"/>
          </p:cNvSpPr>
          <p:nvPr/>
        </p:nvSpPr>
        <p:spPr bwMode="auto">
          <a:xfrm>
            <a:off x="323528" y="260648"/>
            <a:ext cx="4962525" cy="1158875"/>
          </a:xfrm>
          <a:prstGeom prst="rect">
            <a:avLst/>
          </a:prstGeom>
          <a:blipFill dpi="0" rotWithShape="1">
            <a:blip r:embed="rId4"/>
            <a:srcRect/>
            <a:stretch>
              <a:fillRect/>
            </a:stretch>
          </a:blipFill>
          <a:ln w="9525">
            <a:noFill/>
            <a:miter lim="800000"/>
            <a:headEnd/>
            <a:tailEnd/>
          </a:ln>
        </p:spPr>
        <p:txBody>
          <a:bodyPr/>
          <a:lstStyle/>
          <a:p>
            <a:endParaRPr lang="lv-LV"/>
          </a:p>
        </p:txBody>
      </p:sp>
      <p:pic>
        <p:nvPicPr>
          <p:cNvPr id="18437" name="Picture 5" descr="biol.fak.logo.gif"/>
          <p:cNvPicPr>
            <a:picLocks noChangeAspect="1"/>
          </p:cNvPicPr>
          <p:nvPr/>
        </p:nvPicPr>
        <p:blipFill>
          <a:blip r:embed="rId5"/>
          <a:srcRect/>
          <a:stretch>
            <a:fillRect/>
          </a:stretch>
        </p:blipFill>
        <p:spPr bwMode="auto">
          <a:xfrm>
            <a:off x="6588224" y="260648"/>
            <a:ext cx="1800225" cy="11588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aidu_galvam.png"/>
          <p:cNvPicPr>
            <a:picLocks noChangeAspect="1"/>
          </p:cNvPicPr>
          <p:nvPr/>
        </p:nvPicPr>
        <p:blipFill>
          <a:blip r:embed="rId3"/>
          <a:stretch>
            <a:fillRect/>
          </a:stretch>
        </p:blipFill>
        <p:spPr>
          <a:xfrm>
            <a:off x="0" y="260648"/>
            <a:ext cx="9144000" cy="792088"/>
          </a:xfrm>
          <a:prstGeom prst="rect">
            <a:avLst/>
          </a:prstGeom>
        </p:spPr>
      </p:pic>
      <p:grpSp>
        <p:nvGrpSpPr>
          <p:cNvPr id="28673" name="Group 7"/>
          <p:cNvGrpSpPr>
            <a:grpSpLocks/>
          </p:cNvGrpSpPr>
          <p:nvPr/>
        </p:nvGrpSpPr>
        <p:grpSpPr bwMode="auto">
          <a:xfrm>
            <a:off x="539552" y="1484784"/>
            <a:ext cx="7848600" cy="4968875"/>
            <a:chOff x="975" y="1525"/>
            <a:chExt cx="4082" cy="2041"/>
          </a:xfrm>
        </p:grpSpPr>
        <p:pic>
          <p:nvPicPr>
            <p:cNvPr id="28675" name="Picture 6"/>
            <p:cNvPicPr>
              <a:picLocks noChangeAspect="1" noChangeArrowheads="1"/>
            </p:cNvPicPr>
            <p:nvPr/>
          </p:nvPicPr>
          <p:blipFill>
            <a:blip r:embed="rId4"/>
            <a:srcRect l="9836" t="4074" r="13246" b="6580"/>
            <a:stretch>
              <a:fillRect/>
            </a:stretch>
          </p:blipFill>
          <p:spPr bwMode="auto">
            <a:xfrm>
              <a:off x="975" y="1525"/>
              <a:ext cx="4082" cy="1996"/>
            </a:xfrm>
            <a:prstGeom prst="rect">
              <a:avLst/>
            </a:prstGeom>
            <a:noFill/>
            <a:ln w="12700" cap="sq">
              <a:noFill/>
              <a:miter lim="800000"/>
              <a:headEnd type="none" w="sm" len="sm"/>
              <a:tailEnd type="none" w="sm" len="sm"/>
            </a:ln>
          </p:spPr>
        </p:pic>
        <p:pic>
          <p:nvPicPr>
            <p:cNvPr id="28676" name="Picture 5" descr="Clipboard011"/>
            <p:cNvPicPr>
              <a:picLocks noChangeAspect="1" noChangeArrowheads="1"/>
            </p:cNvPicPr>
            <p:nvPr/>
          </p:nvPicPr>
          <p:blipFill>
            <a:blip r:embed="rId5"/>
            <a:srcRect/>
            <a:stretch>
              <a:fillRect/>
            </a:stretch>
          </p:blipFill>
          <p:spPr bwMode="auto">
            <a:xfrm rot="-5400000">
              <a:off x="789" y="2240"/>
              <a:ext cx="583" cy="181"/>
            </a:xfrm>
            <a:prstGeom prst="rect">
              <a:avLst/>
            </a:prstGeom>
            <a:noFill/>
            <a:ln w="9525">
              <a:noFill/>
              <a:miter lim="800000"/>
              <a:headEnd/>
              <a:tailEnd/>
            </a:ln>
          </p:spPr>
        </p:pic>
        <p:pic>
          <p:nvPicPr>
            <p:cNvPr id="28677" name="Picture 6" descr="Clipboard01111"/>
            <p:cNvPicPr>
              <a:picLocks noChangeAspect="1" noChangeArrowheads="1"/>
            </p:cNvPicPr>
            <p:nvPr/>
          </p:nvPicPr>
          <p:blipFill>
            <a:blip r:embed="rId6"/>
            <a:srcRect/>
            <a:stretch>
              <a:fillRect/>
            </a:stretch>
          </p:blipFill>
          <p:spPr bwMode="auto">
            <a:xfrm>
              <a:off x="2699" y="3385"/>
              <a:ext cx="465" cy="181"/>
            </a:xfrm>
            <a:prstGeom prst="rect">
              <a:avLst/>
            </a:prstGeom>
            <a:noFill/>
            <a:ln w="9525">
              <a:noFill/>
              <a:miter lim="800000"/>
              <a:headEnd/>
              <a:tailEnd/>
            </a:ln>
          </p:spPr>
        </p:pic>
      </p:grpSp>
      <p:sp>
        <p:nvSpPr>
          <p:cNvPr id="28674" name="Text Box 5"/>
          <p:cNvSpPr txBox="1">
            <a:spLocks/>
          </p:cNvSpPr>
          <p:nvPr/>
        </p:nvSpPr>
        <p:spPr bwMode="auto">
          <a:xfrm>
            <a:off x="0" y="260648"/>
            <a:ext cx="9144000" cy="936104"/>
          </a:xfrm>
          <a:prstGeom prst="rect">
            <a:avLst/>
          </a:prstGeom>
          <a:noFill/>
          <a:ln w="9525">
            <a:noFill/>
            <a:miter lim="800000"/>
            <a:headEnd/>
            <a:tailEnd/>
          </a:ln>
        </p:spPr>
        <p:txBody>
          <a:bodyPr lIns="91425" tIns="91425" rIns="91425" bIns="91425" anchor="ctr"/>
          <a:lstStyle/>
          <a:p>
            <a:pPr algn="ctr" eaLnBrk="0" hangingPunct="0"/>
            <a:r>
              <a:rPr lang="lv-LV" sz="4400" b="1" dirty="0" smtClean="0">
                <a:solidFill>
                  <a:schemeClr val="bg1"/>
                </a:solidFill>
                <a:latin typeface="Calibri" pitchFamily="34" charset="0"/>
              </a:rPr>
              <a:t>PCR fāzes</a:t>
            </a:r>
            <a:endParaRPr lang="lv-LV" sz="4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pic>
        <p:nvPicPr>
          <p:cNvPr id="9" name="Picture 8" descr="liknes_real-time_pcr.png"/>
          <p:cNvPicPr>
            <a:picLocks noChangeAspect="1"/>
          </p:cNvPicPr>
          <p:nvPr/>
        </p:nvPicPr>
        <p:blipFill>
          <a:blip r:embed="rId4"/>
          <a:srcRect l="12458" t="4929" r="32299" b="36147"/>
          <a:stretch>
            <a:fillRect/>
          </a:stretch>
        </p:blipFill>
        <p:spPr>
          <a:xfrm>
            <a:off x="1619672" y="3428686"/>
            <a:ext cx="5366831" cy="3215411"/>
          </a:xfrm>
          <a:prstGeom prst="rect">
            <a:avLst/>
          </a:prstGeom>
        </p:spPr>
      </p:pic>
      <p:sp>
        <p:nvSpPr>
          <p:cNvPr id="30721" name="Text Box 2"/>
          <p:cNvSpPr txBox="1">
            <a:spLocks noGrp="1"/>
          </p:cNvSpPr>
          <p:nvPr>
            <p:ph type="title"/>
          </p:nvPr>
        </p:nvSpPr>
        <p:spPr>
          <a:xfrm>
            <a:off x="539552" y="260648"/>
            <a:ext cx="8229600" cy="936104"/>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Reālā laika PCR (qPCR) – kādēļ?</a:t>
            </a:r>
          </a:p>
        </p:txBody>
      </p:sp>
      <p:sp>
        <p:nvSpPr>
          <p:cNvPr id="30722" name="Text Box 3"/>
          <p:cNvSpPr txBox="1">
            <a:spLocks noGrp="1"/>
          </p:cNvSpPr>
          <p:nvPr>
            <p:ph idx="1"/>
          </p:nvPr>
        </p:nvSpPr>
        <p:spPr>
          <a:xfrm>
            <a:off x="323528" y="1268760"/>
            <a:ext cx="8229600" cy="2160240"/>
          </a:xfrm>
        </p:spPr>
        <p:txBody>
          <a:bodyPr>
            <a:normAutofit/>
          </a:bodyPr>
          <a:lstStyle/>
          <a:p>
            <a:pPr marL="0" indent="0">
              <a:spcBef>
                <a:spcPct val="0"/>
              </a:spcBef>
              <a:spcAft>
                <a:spcPts val="1200"/>
              </a:spcAft>
              <a:buClr>
                <a:srgbClr val="002060"/>
              </a:buClr>
              <a:buFont typeface="Wingdings" pitchFamily="2" charset="2"/>
              <a:buChar char="§"/>
            </a:pPr>
            <a:r>
              <a:rPr lang="lv-LV" sz="2400" dirty="0" smtClean="0">
                <a:solidFill>
                  <a:srgbClr val="000000"/>
                </a:solidFill>
                <a:latin typeface="Tahoma" pitchFamily="34" charset="0"/>
                <a:ea typeface="Tahoma" pitchFamily="34" charset="0"/>
                <a:cs typeface="Tahoma" pitchFamily="34" charset="0"/>
                <a:sym typeface="Arial" charset="0"/>
              </a:rPr>
              <a:t> Nepieciešamība </a:t>
            </a:r>
            <a:r>
              <a:rPr lang="lv-LV" sz="2400" u="sng" dirty="0" smtClean="0">
                <a:solidFill>
                  <a:srgbClr val="000000"/>
                </a:solidFill>
                <a:latin typeface="Tahoma" pitchFamily="34" charset="0"/>
                <a:ea typeface="Tahoma" pitchFamily="34" charset="0"/>
                <a:cs typeface="Tahoma" pitchFamily="34" charset="0"/>
                <a:sym typeface="Arial" charset="0"/>
              </a:rPr>
              <a:t>kvantitatīvi</a:t>
            </a:r>
            <a:r>
              <a:rPr lang="lv-LV" sz="2400" dirty="0" smtClean="0">
                <a:solidFill>
                  <a:srgbClr val="000000"/>
                </a:solidFill>
                <a:latin typeface="Tahoma" pitchFamily="34" charset="0"/>
                <a:ea typeface="Tahoma" pitchFamily="34" charset="0"/>
                <a:cs typeface="Tahoma" pitchFamily="34" charset="0"/>
                <a:sym typeface="Arial" charset="0"/>
              </a:rPr>
              <a:t> raksturot konkrētas mRNS (kDNS) vai gDNS daudzumu paraugos</a:t>
            </a:r>
          </a:p>
          <a:p>
            <a:pPr marL="0" indent="0">
              <a:spcBef>
                <a:spcPct val="0"/>
              </a:spcBef>
              <a:buClr>
                <a:srgbClr val="002060"/>
              </a:buClr>
              <a:buFont typeface="Wingdings" pitchFamily="2" charset="2"/>
              <a:buChar char="§"/>
            </a:pPr>
            <a:r>
              <a:rPr lang="lv-LV" sz="2400" dirty="0" smtClean="0">
                <a:latin typeface="Tahoma" pitchFamily="34" charset="0"/>
                <a:ea typeface="Tahoma" pitchFamily="34" charset="0"/>
                <a:cs typeface="Tahoma" pitchFamily="34" charset="0"/>
              </a:rPr>
              <a:t>Teorētiski pastāv kvantitatīva sakarība starp mērķa parauga daudzumu reakcijas sākumā un PCR produkta daudzumu katrā ciklā</a:t>
            </a:r>
          </a:p>
          <a:p>
            <a:pPr marL="0" indent="0">
              <a:spcBef>
                <a:spcPct val="0"/>
              </a:spcBef>
              <a:buClrTx/>
              <a:buNone/>
            </a:pPr>
            <a:endParaRPr lang="lv-LV" sz="2400" dirty="0">
              <a:solidFill>
                <a:srgbClr val="000000"/>
              </a:solidFill>
              <a:latin typeface="Tahoma" pitchFamily="34" charset="0"/>
              <a:ea typeface="Tahoma" pitchFamily="34" charset="0"/>
              <a:cs typeface="Tahoma" pitchFamily="34" charset="0"/>
              <a:sym typeface="Arial" charset="0"/>
            </a:endParaRPr>
          </a:p>
          <a:p>
            <a:pPr marL="0" indent="0">
              <a:spcBef>
                <a:spcPct val="0"/>
              </a:spcBef>
              <a:buClrTx/>
              <a:buFontTx/>
              <a:buNone/>
            </a:pPr>
            <a:endParaRPr lang="lv-LV" sz="24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Tx/>
              <a:buFontTx/>
              <a:buNone/>
            </a:pPr>
            <a:endParaRPr lang="lv-LV" sz="24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Tx/>
              <a:buFontTx/>
              <a:buNone/>
            </a:pPr>
            <a:endParaRPr lang="lv-LV" sz="24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Tx/>
              <a:buFontTx/>
              <a:buNone/>
            </a:pPr>
            <a:endParaRPr lang="lv-LV" sz="2400" dirty="0" smtClean="0">
              <a:solidFill>
                <a:srgbClr val="000000"/>
              </a:solidFill>
              <a:latin typeface="Tahoma" pitchFamily="34" charset="0"/>
              <a:ea typeface="Tahoma" pitchFamily="34" charset="0"/>
              <a:cs typeface="Tahoma" pitchFamily="34" charset="0"/>
              <a:sym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aidu_galvam.png"/>
          <p:cNvPicPr>
            <a:picLocks noChangeAspect="1"/>
          </p:cNvPicPr>
          <p:nvPr/>
        </p:nvPicPr>
        <p:blipFill>
          <a:blip r:embed="rId3"/>
          <a:stretch>
            <a:fillRect/>
          </a:stretch>
        </p:blipFill>
        <p:spPr>
          <a:xfrm>
            <a:off x="0" y="260648"/>
            <a:ext cx="9144000" cy="792088"/>
          </a:xfrm>
          <a:prstGeom prst="rect">
            <a:avLst/>
          </a:prstGeom>
        </p:spPr>
      </p:pic>
      <p:sp>
        <p:nvSpPr>
          <p:cNvPr id="2" name="Title 1"/>
          <p:cNvSpPr>
            <a:spLocks noGrp="1"/>
          </p:cNvSpPr>
          <p:nvPr>
            <p:ph type="title"/>
          </p:nvPr>
        </p:nvSpPr>
        <p:spPr>
          <a:xfrm>
            <a:off x="395536" y="260648"/>
            <a:ext cx="8229600" cy="882352"/>
          </a:xfrm>
        </p:spPr>
        <p:txBody>
          <a:bodyPr/>
          <a:lstStyle/>
          <a:p>
            <a:r>
              <a:rPr lang="lv-LV" b="1" dirty="0" smtClean="0">
                <a:solidFill>
                  <a:schemeClr val="bg1"/>
                </a:solidFill>
              </a:rPr>
              <a:t>Reālā laika PCR</a:t>
            </a:r>
            <a:endParaRPr lang="lv-LV" b="1" dirty="0">
              <a:solidFill>
                <a:schemeClr val="bg1"/>
              </a:solidFill>
            </a:endParaRPr>
          </a:p>
        </p:txBody>
      </p:sp>
      <p:sp>
        <p:nvSpPr>
          <p:cNvPr id="3" name="Content Placeholder 2"/>
          <p:cNvSpPr>
            <a:spLocks noGrp="1"/>
          </p:cNvSpPr>
          <p:nvPr>
            <p:ph idx="1"/>
          </p:nvPr>
        </p:nvSpPr>
        <p:spPr>
          <a:xfrm>
            <a:off x="323528" y="1700808"/>
            <a:ext cx="8229600" cy="4525963"/>
          </a:xfrm>
        </p:spPr>
        <p:txBody>
          <a:bodyPr>
            <a:normAutofit/>
          </a:bodyPr>
          <a:lstStyle/>
          <a:p>
            <a:pPr>
              <a:buClr>
                <a:srgbClr val="002060"/>
              </a:buClr>
              <a:buFont typeface="Wingdings" pitchFamily="2" charset="2"/>
              <a:buChar char="§"/>
            </a:pPr>
            <a:r>
              <a:rPr lang="lv-LV" dirty="0" smtClean="0">
                <a:latin typeface="Tahoma" pitchFamily="34" charset="0"/>
                <a:ea typeface="Tahoma" pitchFamily="34" charset="0"/>
                <a:cs typeface="Tahoma" pitchFamily="34" charset="0"/>
              </a:rPr>
              <a:t>Vienlaicīga DNS fragmenta amplifikācija un daudzuma noteikšana</a:t>
            </a:r>
          </a:p>
          <a:p>
            <a:pPr>
              <a:buClr>
                <a:srgbClr val="002060"/>
              </a:buClr>
              <a:buFont typeface="Wingdings" pitchFamily="2" charset="2"/>
              <a:buChar char="§"/>
            </a:pPr>
            <a:r>
              <a:rPr lang="lv-LV" dirty="0" smtClean="0">
                <a:latin typeface="Tahoma" pitchFamily="34" charset="0"/>
                <a:ea typeface="Tahoma" pitchFamily="34" charset="0"/>
                <a:cs typeface="Tahoma" pitchFamily="34" charset="0"/>
              </a:rPr>
              <a:t>DNS daudzums tiek mērīts pēc katra cikla</a:t>
            </a:r>
          </a:p>
          <a:p>
            <a:pPr>
              <a:buClr>
                <a:srgbClr val="002060"/>
              </a:buClr>
              <a:buFont typeface="Wingdings" pitchFamily="2" charset="2"/>
              <a:buChar char="§"/>
            </a:pPr>
            <a:r>
              <a:rPr lang="lv-LV" dirty="0">
                <a:solidFill>
                  <a:srgbClr val="262626"/>
                </a:solidFill>
                <a:latin typeface="Tahoma" pitchFamily="34" charset="0"/>
                <a:ea typeface="Tahoma" pitchFamily="34" charset="0"/>
                <a:cs typeface="Tahoma" pitchFamily="34" charset="0"/>
                <a:sym typeface="Arial" charset="0"/>
              </a:rPr>
              <a:t>F</a:t>
            </a:r>
            <a:r>
              <a:rPr lang="lv-LV" dirty="0" smtClean="0">
                <a:solidFill>
                  <a:srgbClr val="262626"/>
                </a:solidFill>
                <a:latin typeface="Tahoma" pitchFamily="34" charset="0"/>
                <a:ea typeface="Tahoma" pitchFamily="34" charset="0"/>
                <a:cs typeface="Tahoma" pitchFamily="34" charset="0"/>
                <a:sym typeface="Arial" charset="0"/>
              </a:rPr>
              <a:t>luorescentas </a:t>
            </a:r>
            <a:r>
              <a:rPr lang="lv-LV" dirty="0" smtClean="0">
                <a:solidFill>
                  <a:srgbClr val="000000"/>
                </a:solidFill>
                <a:latin typeface="Tahoma" pitchFamily="34" charset="0"/>
                <a:ea typeface="Tahoma" pitchFamily="34" charset="0"/>
                <a:cs typeface="Tahoma" pitchFamily="34" charset="0"/>
                <a:sym typeface="Arial" charset="0"/>
              </a:rPr>
              <a:t>DNS krāsvielas/iezīmes</a:t>
            </a:r>
            <a:endParaRPr lang="lv-LV" dirty="0" smtClean="0">
              <a:latin typeface="Tahoma" pitchFamily="34" charset="0"/>
              <a:ea typeface="Tahoma" pitchFamily="34" charset="0"/>
              <a:cs typeface="Tahoma" pitchFamily="34" charset="0"/>
            </a:endParaRPr>
          </a:p>
          <a:p>
            <a:pPr>
              <a:buClr>
                <a:srgbClr val="002060"/>
              </a:buClr>
              <a:buFont typeface="Wingdings" pitchFamily="2" charset="2"/>
              <a:buChar char="§"/>
            </a:pPr>
            <a:r>
              <a:rPr lang="lv-LV" dirty="0" smtClean="0">
                <a:latin typeface="Tahoma" pitchFamily="34" charset="0"/>
                <a:ea typeface="Tahoma" pitchFamily="34" charset="0"/>
                <a:cs typeface="Tahoma" pitchFamily="34" charset="0"/>
              </a:rPr>
              <a:t>Fluorescences pieaugums ir proporcionāls izveidoto amplikonu daudzumam</a:t>
            </a:r>
          </a:p>
          <a:p>
            <a:pPr>
              <a:buNone/>
            </a:pPr>
            <a:endParaRPr lang="lv-LV"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aidu_galvam.png"/>
          <p:cNvPicPr>
            <a:picLocks noChangeAspect="1"/>
          </p:cNvPicPr>
          <p:nvPr/>
        </p:nvPicPr>
        <p:blipFill>
          <a:blip r:embed="rId3"/>
          <a:stretch>
            <a:fillRect/>
          </a:stretch>
        </p:blipFill>
        <p:spPr>
          <a:xfrm>
            <a:off x="0" y="260648"/>
            <a:ext cx="9144000" cy="792088"/>
          </a:xfrm>
          <a:prstGeom prst="rect">
            <a:avLst/>
          </a:prstGeom>
        </p:spPr>
      </p:pic>
      <p:sp>
        <p:nvSpPr>
          <p:cNvPr id="2" name="Title 1"/>
          <p:cNvSpPr>
            <a:spLocks noGrp="1"/>
          </p:cNvSpPr>
          <p:nvPr>
            <p:ph type="title"/>
          </p:nvPr>
        </p:nvSpPr>
        <p:spPr>
          <a:xfrm>
            <a:off x="457200" y="274638"/>
            <a:ext cx="8229600" cy="922114"/>
          </a:xfrm>
        </p:spPr>
        <p:txBody>
          <a:bodyPr/>
          <a:lstStyle/>
          <a:p>
            <a:r>
              <a:rPr lang="lv-LV" b="1" dirty="0" smtClean="0">
                <a:solidFill>
                  <a:schemeClr val="bg1"/>
                </a:solidFill>
              </a:rPr>
              <a:t>Amplifikācijas grafiks</a:t>
            </a:r>
            <a:endParaRPr lang="lv-LV" b="1" dirty="0">
              <a:solidFill>
                <a:schemeClr val="bg1"/>
              </a:solidFill>
            </a:endParaRPr>
          </a:p>
        </p:txBody>
      </p:sp>
      <p:pic>
        <p:nvPicPr>
          <p:cNvPr id="4" name="Content Placeholder 3" descr="grafiks_ievadam.png"/>
          <p:cNvPicPr>
            <a:picLocks noGrp="1" noChangeAspect="1"/>
          </p:cNvPicPr>
          <p:nvPr>
            <p:ph idx="1"/>
          </p:nvPr>
        </p:nvPicPr>
        <p:blipFill>
          <a:blip r:embed="rId4"/>
          <a:stretch>
            <a:fillRect/>
          </a:stretch>
        </p:blipFill>
        <p:spPr>
          <a:xfrm>
            <a:off x="251520" y="1412776"/>
            <a:ext cx="8532440" cy="44517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aidu_galvam.png"/>
          <p:cNvPicPr>
            <a:picLocks noChangeAspect="1"/>
          </p:cNvPicPr>
          <p:nvPr/>
        </p:nvPicPr>
        <p:blipFill>
          <a:blip r:embed="rId3"/>
          <a:stretch>
            <a:fillRect/>
          </a:stretch>
        </p:blipFill>
        <p:spPr>
          <a:xfrm>
            <a:off x="0" y="260648"/>
            <a:ext cx="9144000" cy="792088"/>
          </a:xfrm>
          <a:prstGeom prst="rect">
            <a:avLst/>
          </a:prstGeom>
        </p:spPr>
      </p:pic>
      <p:sp>
        <p:nvSpPr>
          <p:cNvPr id="29697" name="Text Box 2"/>
          <p:cNvSpPr txBox="1">
            <a:spLocks noGrp="1"/>
          </p:cNvSpPr>
          <p:nvPr>
            <p:ph type="title"/>
          </p:nvPr>
        </p:nvSpPr>
        <p:spPr>
          <a:xfrm>
            <a:off x="468313" y="0"/>
            <a:ext cx="8229600" cy="1143000"/>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Reālā laika PCR (qPCR)</a:t>
            </a:r>
          </a:p>
        </p:txBody>
      </p:sp>
      <p:pic>
        <p:nvPicPr>
          <p:cNvPr id="29698" name="Picture 4" descr="96-SEPT"/>
          <p:cNvPicPr>
            <a:picLocks noChangeAspect="1" noChangeArrowheads="1"/>
          </p:cNvPicPr>
          <p:nvPr/>
        </p:nvPicPr>
        <p:blipFill>
          <a:blip r:embed="rId4"/>
          <a:srcRect l="14972" t="2507" r="5138" b="7495"/>
          <a:stretch>
            <a:fillRect/>
          </a:stretch>
        </p:blipFill>
        <p:spPr bwMode="auto">
          <a:xfrm>
            <a:off x="1704975" y="1052513"/>
            <a:ext cx="1919288" cy="2879725"/>
          </a:xfrm>
          <a:prstGeom prst="rect">
            <a:avLst/>
          </a:prstGeom>
          <a:noFill/>
          <a:ln w="9525">
            <a:noFill/>
            <a:miter lim="800000"/>
            <a:headEnd/>
            <a:tailEnd/>
          </a:ln>
        </p:spPr>
      </p:pic>
      <p:pic>
        <p:nvPicPr>
          <p:cNvPr id="29699" name="Picture 5" descr="images"/>
          <p:cNvPicPr>
            <a:picLocks noChangeAspect="1" noChangeArrowheads="1"/>
          </p:cNvPicPr>
          <p:nvPr/>
        </p:nvPicPr>
        <p:blipFill>
          <a:blip r:embed="rId5"/>
          <a:srcRect r="4021" b="3049"/>
          <a:stretch>
            <a:fillRect/>
          </a:stretch>
        </p:blipFill>
        <p:spPr bwMode="auto">
          <a:xfrm>
            <a:off x="1331913" y="3978275"/>
            <a:ext cx="2667000" cy="2879725"/>
          </a:xfrm>
          <a:prstGeom prst="rect">
            <a:avLst/>
          </a:prstGeom>
          <a:noFill/>
          <a:ln w="9525">
            <a:noFill/>
            <a:miter lim="800000"/>
            <a:headEnd/>
            <a:tailEnd/>
          </a:ln>
        </p:spPr>
      </p:pic>
      <p:pic>
        <p:nvPicPr>
          <p:cNvPr id="29700" name="Picture 6" descr="PCR2"/>
          <p:cNvPicPr>
            <a:picLocks noChangeAspect="1" noChangeArrowheads="1"/>
          </p:cNvPicPr>
          <p:nvPr/>
        </p:nvPicPr>
        <p:blipFill>
          <a:blip r:embed="rId6"/>
          <a:srcRect l="10837" t="4053" r="9642"/>
          <a:stretch>
            <a:fillRect/>
          </a:stretch>
        </p:blipFill>
        <p:spPr bwMode="auto">
          <a:xfrm>
            <a:off x="5365750" y="1052513"/>
            <a:ext cx="2582863" cy="2879725"/>
          </a:xfrm>
          <a:prstGeom prst="rect">
            <a:avLst/>
          </a:prstGeom>
          <a:noFill/>
          <a:ln w="9525">
            <a:noFill/>
            <a:miter lim="800000"/>
            <a:headEnd/>
            <a:tailEnd/>
          </a:ln>
        </p:spPr>
      </p:pic>
      <p:pic>
        <p:nvPicPr>
          <p:cNvPr id="29701" name="Picture 7" descr="11605-9098"/>
          <p:cNvPicPr>
            <a:picLocks noChangeAspect="1" noChangeArrowheads="1"/>
          </p:cNvPicPr>
          <p:nvPr/>
        </p:nvPicPr>
        <p:blipFill>
          <a:blip r:embed="rId7"/>
          <a:srcRect/>
          <a:stretch>
            <a:fillRect/>
          </a:stretch>
        </p:blipFill>
        <p:spPr bwMode="auto">
          <a:xfrm>
            <a:off x="5148263" y="3978275"/>
            <a:ext cx="301783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ptika.png"/>
          <p:cNvPicPr>
            <a:picLocks noChangeAspect="1"/>
          </p:cNvPicPr>
          <p:nvPr/>
        </p:nvPicPr>
        <p:blipFill>
          <a:blip r:embed="rId3"/>
          <a:stretch>
            <a:fillRect/>
          </a:stretch>
        </p:blipFill>
        <p:spPr>
          <a:xfrm>
            <a:off x="1907704" y="980728"/>
            <a:ext cx="5220072" cy="3285440"/>
          </a:xfrm>
          <a:prstGeom prst="rect">
            <a:avLst/>
          </a:prstGeom>
        </p:spPr>
      </p:pic>
      <p:pic>
        <p:nvPicPr>
          <p:cNvPr id="11" name="Picture 10" descr="slaidu_galvam.png"/>
          <p:cNvPicPr>
            <a:picLocks noChangeAspect="1"/>
          </p:cNvPicPr>
          <p:nvPr/>
        </p:nvPicPr>
        <p:blipFill>
          <a:blip r:embed="rId4"/>
          <a:stretch>
            <a:fillRect/>
          </a:stretch>
        </p:blipFill>
        <p:spPr>
          <a:xfrm>
            <a:off x="0" y="260648"/>
            <a:ext cx="9144000" cy="792088"/>
          </a:xfrm>
          <a:prstGeom prst="rect">
            <a:avLst/>
          </a:prstGeom>
        </p:spPr>
      </p:pic>
      <p:sp>
        <p:nvSpPr>
          <p:cNvPr id="74754" name="Title 1"/>
          <p:cNvSpPr>
            <a:spLocks/>
          </p:cNvSpPr>
          <p:nvPr/>
        </p:nvSpPr>
        <p:spPr bwMode="auto">
          <a:xfrm>
            <a:off x="395536" y="0"/>
            <a:ext cx="8229600" cy="1143000"/>
          </a:xfrm>
          <a:prstGeom prst="rect">
            <a:avLst/>
          </a:prstGeom>
          <a:noFill/>
          <a:ln w="9525">
            <a:noFill/>
            <a:miter lim="800000"/>
            <a:headEnd/>
            <a:tailEnd/>
          </a:ln>
        </p:spPr>
        <p:txBody>
          <a:bodyPr anchor="ctr"/>
          <a:lstStyle/>
          <a:p>
            <a:pPr algn="ctr" eaLnBrk="0" hangingPunct="0"/>
            <a:r>
              <a:rPr lang="lv-LV" sz="4400" b="1" dirty="0">
                <a:solidFill>
                  <a:schemeClr val="bg1"/>
                </a:solidFill>
                <a:latin typeface="Calibri" pitchFamily="34" charset="0"/>
              </a:rPr>
              <a:t>Optiskā sistēma</a:t>
            </a:r>
            <a:endParaRPr lang="en-US" sz="4400" b="1" dirty="0">
              <a:solidFill>
                <a:schemeClr val="bg1"/>
              </a:solidFill>
              <a:latin typeface="Calibri" pitchFamily="34" charset="0"/>
            </a:endParaRPr>
          </a:p>
        </p:txBody>
      </p:sp>
      <p:graphicFrame>
        <p:nvGraphicFramePr>
          <p:cNvPr id="13" name="Table 12"/>
          <p:cNvGraphicFramePr>
            <a:graphicFrameLocks noGrp="1"/>
          </p:cNvGraphicFramePr>
          <p:nvPr/>
        </p:nvGraphicFramePr>
        <p:xfrm>
          <a:off x="0" y="4160808"/>
          <a:ext cx="9144000" cy="2697192"/>
        </p:xfrm>
        <a:graphic>
          <a:graphicData uri="http://schemas.openxmlformats.org/drawingml/2006/table">
            <a:tbl>
              <a:tblPr/>
              <a:tblGrid>
                <a:gridCol w="3027678"/>
                <a:gridCol w="3048016"/>
                <a:gridCol w="3068306"/>
              </a:tblGrid>
              <a:tr h="332292">
                <a:tc>
                  <a:txBody>
                    <a:bodyPr/>
                    <a:lstStyle/>
                    <a:p>
                      <a:pPr algn="ctr" fontAlgn="b"/>
                      <a:r>
                        <a:rPr lang="lv-LV" sz="1800" b="1" dirty="0" smtClean="0">
                          <a:latin typeface="Tahoma" pitchFamily="34" charset="0"/>
                          <a:ea typeface="Tahoma" pitchFamily="34" charset="0"/>
                          <a:cs typeface="Tahoma" pitchFamily="34" charset="0"/>
                        </a:rPr>
                        <a:t>Gaismas</a:t>
                      </a:r>
                      <a:r>
                        <a:rPr lang="lv-LV" sz="1800" b="1" baseline="0" dirty="0" smtClean="0">
                          <a:latin typeface="Tahoma" pitchFamily="34" charset="0"/>
                          <a:ea typeface="Tahoma" pitchFamily="34" charset="0"/>
                          <a:cs typeface="Tahoma" pitchFamily="34" charset="0"/>
                        </a:rPr>
                        <a:t> avots</a:t>
                      </a:r>
                      <a:endParaRPr lang="lv-LV" sz="1800" b="1" dirty="0">
                        <a:latin typeface="Tahoma" pitchFamily="34" charset="0"/>
                        <a:ea typeface="Tahoma" pitchFamily="34" charset="0"/>
                        <a:cs typeface="Tahoma" pitchFamily="34" charset="0"/>
                      </a:endParaRPr>
                    </a:p>
                  </a:txBody>
                  <a:tcPr marL="76105" marR="38052" marT="38052" marB="38052" anchor="b">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c>
                  <a:txBody>
                    <a:bodyPr/>
                    <a:lstStyle/>
                    <a:p>
                      <a:pPr algn="ctr" fontAlgn="b"/>
                      <a:r>
                        <a:rPr lang="lv-LV" sz="1800" b="1" dirty="0" smtClean="0">
                          <a:latin typeface="Tahoma" pitchFamily="34" charset="0"/>
                          <a:ea typeface="Tahoma" pitchFamily="34" charset="0"/>
                          <a:cs typeface="Tahoma" pitchFamily="34" charset="0"/>
                        </a:rPr>
                        <a:t>Filtrs</a:t>
                      </a:r>
                      <a:endParaRPr lang="lv-LV" sz="1800" b="1" dirty="0">
                        <a:latin typeface="Tahoma" pitchFamily="34" charset="0"/>
                        <a:ea typeface="Tahoma" pitchFamily="34" charset="0"/>
                        <a:cs typeface="Tahoma" pitchFamily="34" charset="0"/>
                      </a:endParaRPr>
                    </a:p>
                  </a:txBody>
                  <a:tcPr marL="76105" marR="38052" marT="38052" marB="38052" anchor="b">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c>
                  <a:txBody>
                    <a:bodyPr/>
                    <a:lstStyle/>
                    <a:p>
                      <a:pPr algn="ctr" fontAlgn="b"/>
                      <a:r>
                        <a:rPr lang="lv-LV" sz="1800" b="1" dirty="0" smtClean="0">
                          <a:latin typeface="Tahoma" pitchFamily="34" charset="0"/>
                          <a:ea typeface="Tahoma" pitchFamily="34" charset="0"/>
                          <a:cs typeface="Tahoma" pitchFamily="34" charset="0"/>
                        </a:rPr>
                        <a:t>Detektors</a:t>
                      </a:r>
                      <a:endParaRPr lang="lv-LV" sz="1800" b="1" dirty="0">
                        <a:latin typeface="Tahoma" pitchFamily="34" charset="0"/>
                        <a:ea typeface="Tahoma" pitchFamily="34" charset="0"/>
                        <a:cs typeface="Tahoma" pitchFamily="34" charset="0"/>
                      </a:endParaRPr>
                    </a:p>
                  </a:txBody>
                  <a:tcPr marL="76105" marR="38052" marT="38052" marB="38052" anchor="b">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r>
              <a:tr h="818205">
                <a:tc>
                  <a:txBody>
                    <a:bodyPr/>
                    <a:lstStyle/>
                    <a:p>
                      <a:pPr algn="l"/>
                      <a:r>
                        <a:rPr lang="lv-LV" sz="1800" dirty="0" smtClean="0">
                          <a:latin typeface="Tahoma" pitchFamily="34" charset="0"/>
                          <a:ea typeface="Tahoma" pitchFamily="34" charset="0"/>
                          <a:cs typeface="Tahoma" pitchFamily="34" charset="0"/>
                        </a:rPr>
                        <a:t>Enerģija, kas ierosina fluoroforu</a:t>
                      </a:r>
                      <a:endParaRPr lang="en-US" sz="1800" dirty="0">
                        <a:latin typeface="Tahoma" pitchFamily="34" charset="0"/>
                        <a:ea typeface="Tahoma" pitchFamily="34" charset="0"/>
                        <a:cs typeface="Tahoma" pitchFamily="34" charset="0"/>
                      </a:endParaRP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7F7F7"/>
                    </a:solidFill>
                  </a:tcPr>
                </a:tc>
                <a:tc>
                  <a:txBody>
                    <a:bodyPr/>
                    <a:lstStyle/>
                    <a:p>
                      <a:pPr algn="l"/>
                      <a:r>
                        <a:rPr lang="lv-LV" sz="1800" dirty="0" smtClean="0">
                          <a:latin typeface="Tahoma" pitchFamily="34" charset="0"/>
                          <a:ea typeface="Tahoma" pitchFamily="34" charset="0"/>
                          <a:cs typeface="Tahoma" pitchFamily="34" charset="0"/>
                        </a:rPr>
                        <a:t>Atlasa</a:t>
                      </a:r>
                      <a:r>
                        <a:rPr lang="lv-LV" sz="1800" baseline="0" dirty="0" smtClean="0">
                          <a:latin typeface="Tahoma" pitchFamily="34" charset="0"/>
                          <a:ea typeface="Tahoma" pitchFamily="34" charset="0"/>
                          <a:cs typeface="Tahoma" pitchFamily="34" charset="0"/>
                        </a:rPr>
                        <a:t> </a:t>
                      </a:r>
                      <a:r>
                        <a:rPr lang="lv-LV" sz="1800" dirty="0" smtClean="0">
                          <a:latin typeface="Tahoma" pitchFamily="34" charset="0"/>
                          <a:ea typeface="Tahoma" pitchFamily="34" charset="0"/>
                          <a:cs typeface="Tahoma" pitchFamily="34" charset="0"/>
                        </a:rPr>
                        <a:t>ierosināšanai un detekcijai piemēroto</a:t>
                      </a:r>
                      <a:r>
                        <a:rPr lang="lv-LV" sz="1800" baseline="0" dirty="0" smtClean="0">
                          <a:latin typeface="Tahoma" pitchFamily="34" charset="0"/>
                          <a:ea typeface="Tahoma" pitchFamily="34" charset="0"/>
                          <a:cs typeface="Tahoma" pitchFamily="34" charset="0"/>
                        </a:rPr>
                        <a:t> viļņa garumu</a:t>
                      </a:r>
                      <a:endParaRPr lang="lv-LV" sz="1800" dirty="0" smtClean="0">
                        <a:latin typeface="Tahoma" pitchFamily="34" charset="0"/>
                        <a:ea typeface="Tahoma" pitchFamily="34" charset="0"/>
                        <a:cs typeface="Tahoma" pitchFamily="34" charset="0"/>
                      </a:endParaRP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7F7F7"/>
                    </a:solidFill>
                  </a:tcPr>
                </a:tc>
                <a:tc>
                  <a:txBody>
                    <a:bodyPr/>
                    <a:lstStyle/>
                    <a:p>
                      <a:pPr algn="l"/>
                      <a:r>
                        <a:rPr lang="lv-LV" sz="1800" dirty="0" smtClean="0">
                          <a:latin typeface="Tahoma" pitchFamily="34" charset="0"/>
                          <a:ea typeface="Tahoma" pitchFamily="34" charset="0"/>
                          <a:cs typeface="Tahoma" pitchFamily="34" charset="0"/>
                        </a:rPr>
                        <a:t>Pārvērš fluorescences emitēto gaismu elektriskā signālā</a:t>
                      </a: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7F7F7"/>
                    </a:solidFill>
                  </a:tcPr>
                </a:tc>
              </a:tr>
              <a:tr h="1270391">
                <a:tc>
                  <a:txBody>
                    <a:bodyPr/>
                    <a:lstStyle/>
                    <a:p>
                      <a:pPr algn="l">
                        <a:buFont typeface="Arial"/>
                        <a:buChar char="•"/>
                      </a:pPr>
                      <a:r>
                        <a:rPr lang="lv-LV" sz="1800" dirty="0" smtClean="0">
                          <a:latin typeface="Tahoma" pitchFamily="34" charset="0"/>
                          <a:ea typeface="Tahoma" pitchFamily="34" charset="0"/>
                          <a:cs typeface="Tahoma" pitchFamily="34" charset="0"/>
                        </a:rPr>
                        <a:t> Halogēna</a:t>
                      </a:r>
                      <a:r>
                        <a:rPr lang="lv-LV" sz="1800" baseline="0" dirty="0" smtClean="0">
                          <a:latin typeface="Tahoma" pitchFamily="34" charset="0"/>
                          <a:ea typeface="Tahoma" pitchFamily="34" charset="0"/>
                          <a:cs typeface="Tahoma" pitchFamily="34" charset="0"/>
                        </a:rPr>
                        <a:t> vai ksenona lampas</a:t>
                      </a:r>
                      <a:endParaRPr lang="en-US" sz="1800" dirty="0">
                        <a:latin typeface="Tahoma" pitchFamily="34" charset="0"/>
                        <a:ea typeface="Tahoma" pitchFamily="34" charset="0"/>
                        <a:cs typeface="Tahoma" pitchFamily="34" charset="0"/>
                      </a:endParaRPr>
                    </a:p>
                    <a:p>
                      <a:pPr algn="l">
                        <a:buFont typeface="Arial"/>
                        <a:buChar char="•"/>
                      </a:pPr>
                      <a:r>
                        <a:rPr lang="lv-LV" sz="1800" baseline="0" dirty="0" smtClean="0">
                          <a:latin typeface="Tahoma" pitchFamily="34" charset="0"/>
                          <a:ea typeface="Tahoma" pitchFamily="34" charset="0"/>
                          <a:cs typeface="Tahoma" pitchFamily="34" charset="0"/>
                        </a:rPr>
                        <a:t> Lāzeri</a:t>
                      </a:r>
                      <a:endParaRPr lang="en-US" sz="1800" dirty="0">
                        <a:latin typeface="Tahoma" pitchFamily="34" charset="0"/>
                        <a:ea typeface="Tahoma" pitchFamily="34" charset="0"/>
                        <a:cs typeface="Tahoma" pitchFamily="34" charset="0"/>
                      </a:endParaRPr>
                    </a:p>
                    <a:p>
                      <a:pPr algn="l">
                        <a:buFont typeface="Arial"/>
                        <a:buChar char="•"/>
                      </a:pPr>
                      <a:r>
                        <a:rPr lang="lv-LV" sz="1800" baseline="0" dirty="0" smtClean="0">
                          <a:latin typeface="Tahoma" pitchFamily="34" charset="0"/>
                          <a:ea typeface="Tahoma" pitchFamily="34" charset="0"/>
                          <a:cs typeface="Tahoma" pitchFamily="34" charset="0"/>
                        </a:rPr>
                        <a:t> Gaismu izstarojošas diodes</a:t>
                      </a:r>
                      <a:endParaRPr lang="en-US" sz="1800" dirty="0">
                        <a:latin typeface="Tahoma" pitchFamily="34" charset="0"/>
                        <a:ea typeface="Tahoma" pitchFamily="34" charset="0"/>
                        <a:cs typeface="Tahoma" pitchFamily="34" charset="0"/>
                      </a:endParaRP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c>
                  <a:txBody>
                    <a:bodyPr/>
                    <a:lstStyle/>
                    <a:p>
                      <a:pPr algn="l">
                        <a:buFont typeface="Arial"/>
                        <a:buChar char="•"/>
                      </a:pPr>
                      <a:r>
                        <a:rPr lang="lv-LV" sz="1800" dirty="0" smtClean="0">
                          <a:latin typeface="Tahoma" pitchFamily="34" charset="0"/>
                          <a:ea typeface="Tahoma" pitchFamily="34" charset="0"/>
                          <a:cs typeface="Tahoma" pitchFamily="34" charset="0"/>
                        </a:rPr>
                        <a:t> Šaura diapazona filtri</a:t>
                      </a:r>
                    </a:p>
                    <a:p>
                      <a:pPr algn="l">
                        <a:buFont typeface="Arial"/>
                        <a:buChar char="•"/>
                      </a:pPr>
                      <a:r>
                        <a:rPr lang="lv-LV" sz="1800" dirty="0" smtClean="0">
                          <a:latin typeface="Tahoma" pitchFamily="34" charset="0"/>
                          <a:ea typeface="Tahoma" pitchFamily="34" charset="0"/>
                          <a:cs typeface="Tahoma" pitchFamily="34" charset="0"/>
                        </a:rPr>
                        <a:t> Plaša diapazona filtri</a:t>
                      </a:r>
                    </a:p>
                    <a:p>
                      <a:pPr algn="l"/>
                      <a:r>
                        <a:rPr lang="en-US" sz="1800" dirty="0">
                          <a:latin typeface="Tahoma" pitchFamily="34" charset="0"/>
                          <a:ea typeface="Tahoma" pitchFamily="34" charset="0"/>
                          <a:cs typeface="Tahoma" pitchFamily="34" charset="0"/>
                        </a:rPr>
                        <a:t> </a:t>
                      </a: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c>
                  <a:txBody>
                    <a:bodyPr/>
                    <a:lstStyle/>
                    <a:p>
                      <a:pPr algn="l">
                        <a:buFont typeface="Arial"/>
                        <a:buChar char="•"/>
                      </a:pPr>
                      <a:r>
                        <a:rPr lang="lv-LV" sz="1800" dirty="0" smtClean="0">
                          <a:latin typeface="Tahoma" pitchFamily="34" charset="0"/>
                          <a:ea typeface="Tahoma" pitchFamily="34" charset="0"/>
                          <a:cs typeface="Tahoma" pitchFamily="34" charset="0"/>
                        </a:rPr>
                        <a:t> Fotopavairotāja signālu caurule</a:t>
                      </a:r>
                    </a:p>
                    <a:p>
                      <a:pPr algn="l">
                        <a:buFont typeface="Arial"/>
                        <a:buChar char="•"/>
                      </a:pPr>
                      <a:r>
                        <a:rPr lang="lv-LV" sz="1800" dirty="0" smtClean="0">
                          <a:latin typeface="Tahoma" pitchFamily="34" charset="0"/>
                          <a:ea typeface="Tahoma" pitchFamily="34" charset="0"/>
                          <a:cs typeface="Tahoma" pitchFamily="34" charset="0"/>
                        </a:rPr>
                        <a:t> Lādiņa saites</a:t>
                      </a:r>
                    </a:p>
                    <a:p>
                      <a:pPr algn="l">
                        <a:buFont typeface="Arial"/>
                        <a:buChar char="•"/>
                      </a:pPr>
                      <a:r>
                        <a:rPr lang="lv-LV" sz="1800" dirty="0" smtClean="0">
                          <a:latin typeface="Tahoma" pitchFamily="34" charset="0"/>
                          <a:ea typeface="Tahoma" pitchFamily="34" charset="0"/>
                          <a:cs typeface="Tahoma" pitchFamily="34" charset="0"/>
                        </a:rPr>
                        <a:t> Fotodiodes</a:t>
                      </a:r>
                      <a:endParaRPr lang="fr-FR" sz="1800" dirty="0">
                        <a:latin typeface="Tahoma" pitchFamily="34" charset="0"/>
                        <a:ea typeface="Tahoma" pitchFamily="34" charset="0"/>
                        <a:cs typeface="Tahoma" pitchFamily="34" charset="0"/>
                      </a:endParaRPr>
                    </a:p>
                    <a:p>
                      <a:pPr algn="l"/>
                      <a:r>
                        <a:rPr lang="fr-FR" sz="1800" dirty="0">
                          <a:latin typeface="Tahoma" pitchFamily="34" charset="0"/>
                          <a:ea typeface="Tahoma" pitchFamily="34" charset="0"/>
                          <a:cs typeface="Tahoma" pitchFamily="34" charset="0"/>
                        </a:rPr>
                        <a:t> </a:t>
                      </a:r>
                    </a:p>
                  </a:txBody>
                  <a:tcPr marL="76105" marR="38052" marT="38052" marB="38052" anchor="ctr">
                    <a:lnL w="9525" cap="flat" cmpd="sng" algn="ctr">
                      <a:solidFill>
                        <a:srgbClr val="E5E6E5"/>
                      </a:solidFill>
                      <a:prstDash val="solid"/>
                      <a:round/>
                      <a:headEnd type="none" w="med" len="med"/>
                      <a:tailEnd type="none" w="med" len="med"/>
                    </a:lnL>
                    <a:lnR w="9525" cap="flat" cmpd="sng" algn="ctr">
                      <a:solidFill>
                        <a:srgbClr val="E5E6E5"/>
                      </a:solidFill>
                      <a:prstDash val="solid"/>
                      <a:round/>
                      <a:headEnd type="none" w="med" len="med"/>
                      <a:tailEnd type="none" w="med" len="med"/>
                    </a:lnR>
                    <a:lnT w="9525" cap="flat" cmpd="sng" algn="ctr">
                      <a:solidFill>
                        <a:srgbClr val="E5E6E5"/>
                      </a:solidFill>
                      <a:prstDash val="solid"/>
                      <a:round/>
                      <a:headEnd type="none" w="med" len="med"/>
                      <a:tailEnd type="none" w="med" len="med"/>
                    </a:lnT>
                    <a:lnB w="9525" cap="flat" cmpd="sng" algn="ctr">
                      <a:solidFill>
                        <a:srgbClr val="E5E6E5"/>
                      </a:solidFill>
                      <a:prstDash val="solid"/>
                      <a:round/>
                      <a:headEnd type="none" w="med" len="med"/>
                      <a:tailEnd type="none" w="med" len="med"/>
                    </a:lnB>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2"/>
          <p:cNvGrpSpPr>
            <a:grpSpLocks/>
          </p:cNvGrpSpPr>
          <p:nvPr/>
        </p:nvGrpSpPr>
        <p:grpSpPr bwMode="auto">
          <a:xfrm>
            <a:off x="0" y="1268760"/>
            <a:ext cx="9144005" cy="4965699"/>
            <a:chOff x="21" y="482"/>
            <a:chExt cx="5760" cy="3128"/>
          </a:xfrm>
        </p:grpSpPr>
        <p:sp>
          <p:nvSpPr>
            <p:cNvPr id="32770" name="Text Box 4"/>
            <p:cNvSpPr txBox="1">
              <a:spLocks noChangeArrowheads="1"/>
            </p:cNvSpPr>
            <p:nvPr/>
          </p:nvSpPr>
          <p:spPr bwMode="auto">
            <a:xfrm>
              <a:off x="2512" y="482"/>
              <a:ext cx="590" cy="271"/>
            </a:xfrm>
            <a:prstGeom prst="rect">
              <a:avLst/>
            </a:prstGeom>
            <a:noFill/>
            <a:ln w="9525">
              <a:noFill/>
              <a:miter lim="800000"/>
              <a:headEnd/>
              <a:tailEnd/>
            </a:ln>
          </p:spPr>
          <p:txBody>
            <a:bodyPr>
              <a:spAutoFit/>
            </a:bodyPr>
            <a:lstStyle/>
            <a:p>
              <a:pPr algn="ctr">
                <a:spcBef>
                  <a:spcPct val="50000"/>
                </a:spcBef>
              </a:pPr>
              <a:r>
                <a:rPr lang="lv-LV" sz="2200" b="1" dirty="0">
                  <a:latin typeface="Tahoma" pitchFamily="34" charset="0"/>
                  <a:ea typeface="Tahoma" pitchFamily="34" charset="0"/>
                  <a:cs typeface="Tahoma" pitchFamily="34" charset="0"/>
                </a:rPr>
                <a:t>DNS</a:t>
              </a:r>
            </a:p>
          </p:txBody>
        </p:sp>
        <p:sp>
          <p:nvSpPr>
            <p:cNvPr id="32771" name="Text Box 5"/>
            <p:cNvSpPr txBox="1">
              <a:spLocks noChangeArrowheads="1"/>
            </p:cNvSpPr>
            <p:nvPr/>
          </p:nvSpPr>
          <p:spPr bwMode="auto">
            <a:xfrm>
              <a:off x="2674" y="754"/>
              <a:ext cx="228" cy="288"/>
            </a:xfrm>
            <a:prstGeom prst="rect">
              <a:avLst/>
            </a:prstGeom>
            <a:noFill/>
            <a:ln w="9525">
              <a:noFill/>
              <a:miter lim="800000"/>
              <a:headEnd/>
              <a:tailEnd/>
            </a:ln>
          </p:spPr>
          <p:txBody>
            <a:bodyPr wrap="none">
              <a:spAutoFit/>
            </a:bodyPr>
            <a:lstStyle/>
            <a:p>
              <a:pPr algn="ctr"/>
              <a:r>
                <a:rPr lang="lv-LV" sz="2400" b="1" dirty="0"/>
                <a:t>+</a:t>
              </a:r>
            </a:p>
          </p:txBody>
        </p:sp>
        <p:sp>
          <p:nvSpPr>
            <p:cNvPr id="32772" name="Text Box 6"/>
            <p:cNvSpPr txBox="1">
              <a:spLocks noChangeArrowheads="1"/>
            </p:cNvSpPr>
            <p:nvPr/>
          </p:nvSpPr>
          <p:spPr bwMode="auto">
            <a:xfrm>
              <a:off x="2357" y="1888"/>
              <a:ext cx="876" cy="271"/>
            </a:xfrm>
            <a:prstGeom prst="rect">
              <a:avLst/>
            </a:prstGeom>
            <a:noFill/>
            <a:ln w="9525">
              <a:noFill/>
              <a:miter lim="800000"/>
              <a:headEnd/>
              <a:tailEnd/>
            </a:ln>
          </p:spPr>
          <p:txBody>
            <a:bodyPr wrap="none">
              <a:spAutoFit/>
            </a:bodyPr>
            <a:lstStyle/>
            <a:p>
              <a:pPr algn="ctr"/>
              <a:r>
                <a:rPr lang="lv-LV" sz="2200" b="1" dirty="0" smtClean="0">
                  <a:latin typeface="Tahoma" pitchFamily="34" charset="0"/>
                  <a:ea typeface="Tahoma" pitchFamily="34" charset="0"/>
                  <a:cs typeface="Tahoma" pitchFamily="34" charset="0"/>
                </a:rPr>
                <a:t>Praimeri</a:t>
              </a:r>
              <a:endParaRPr lang="lv-LV" sz="2200" b="1" dirty="0">
                <a:latin typeface="Tahoma" pitchFamily="34" charset="0"/>
                <a:ea typeface="Tahoma" pitchFamily="34" charset="0"/>
                <a:cs typeface="Tahoma" pitchFamily="34" charset="0"/>
              </a:endParaRPr>
            </a:p>
          </p:txBody>
        </p:sp>
        <p:sp>
          <p:nvSpPr>
            <p:cNvPr id="32773" name="Text Box 7"/>
            <p:cNvSpPr txBox="1">
              <a:spLocks noChangeArrowheads="1"/>
            </p:cNvSpPr>
            <p:nvPr/>
          </p:nvSpPr>
          <p:spPr bwMode="auto">
            <a:xfrm>
              <a:off x="2674" y="1661"/>
              <a:ext cx="228" cy="288"/>
            </a:xfrm>
            <a:prstGeom prst="rect">
              <a:avLst/>
            </a:prstGeom>
            <a:noFill/>
            <a:ln w="9525">
              <a:noFill/>
              <a:miter lim="800000"/>
              <a:headEnd/>
              <a:tailEnd/>
            </a:ln>
          </p:spPr>
          <p:txBody>
            <a:bodyPr wrap="none">
              <a:spAutoFit/>
            </a:bodyPr>
            <a:lstStyle/>
            <a:p>
              <a:pPr algn="ctr"/>
              <a:r>
                <a:rPr lang="lv-LV" sz="2400" b="1" dirty="0"/>
                <a:t>+</a:t>
              </a:r>
            </a:p>
          </p:txBody>
        </p:sp>
        <p:sp>
          <p:nvSpPr>
            <p:cNvPr id="32774" name="Text Box 8"/>
            <p:cNvSpPr txBox="1">
              <a:spLocks noChangeArrowheads="1"/>
            </p:cNvSpPr>
            <p:nvPr/>
          </p:nvSpPr>
          <p:spPr bwMode="auto">
            <a:xfrm>
              <a:off x="21" y="981"/>
              <a:ext cx="5760" cy="698"/>
            </a:xfrm>
            <a:prstGeom prst="rect">
              <a:avLst/>
            </a:prstGeom>
            <a:noFill/>
            <a:ln w="9525">
              <a:noFill/>
              <a:miter lim="800000"/>
              <a:headEnd/>
              <a:tailEnd/>
            </a:ln>
          </p:spPr>
          <p:txBody>
            <a:bodyPr wrap="square">
              <a:spAutoFit/>
            </a:bodyPr>
            <a:lstStyle/>
            <a:p>
              <a:pPr algn="ctr"/>
              <a:r>
                <a:rPr lang="lv-LV" sz="2200" b="1" i="1" dirty="0">
                  <a:latin typeface="Tahoma" pitchFamily="34" charset="0"/>
                  <a:ea typeface="Tahoma" pitchFamily="34" charset="0"/>
                  <a:cs typeface="Tahoma" pitchFamily="34" charset="0"/>
                </a:rPr>
                <a:t>MasterMix</a:t>
              </a:r>
            </a:p>
            <a:p>
              <a:pPr algn="ctr"/>
              <a:r>
                <a:rPr lang="lv-LV" sz="2200" b="1" dirty="0" smtClean="0">
                  <a:latin typeface="Tahoma" pitchFamily="34" charset="0"/>
                  <a:ea typeface="Tahoma" pitchFamily="34" charset="0"/>
                  <a:cs typeface="Tahoma" pitchFamily="34" charset="0"/>
                </a:rPr>
                <a:t>(buferis (ar MgCl</a:t>
              </a:r>
              <a:r>
                <a:rPr lang="lv-LV" sz="2200" b="1" baseline="-25000" dirty="0" smtClean="0">
                  <a:latin typeface="Tahoma" pitchFamily="34" charset="0"/>
                  <a:ea typeface="Tahoma" pitchFamily="34" charset="0"/>
                  <a:cs typeface="Tahoma" pitchFamily="34" charset="0"/>
                </a:rPr>
                <a:t>2</a:t>
              </a:r>
              <a:r>
                <a:rPr lang="lv-LV" sz="2200" b="1" dirty="0" smtClean="0">
                  <a:latin typeface="Tahoma" pitchFamily="34" charset="0"/>
                  <a:ea typeface="Tahoma" pitchFamily="34" charset="0"/>
                  <a:cs typeface="Tahoma" pitchFamily="34" charset="0"/>
                </a:rPr>
                <a:t>), dNTPi, </a:t>
              </a:r>
              <a:r>
                <a:rPr lang="lv-LV" sz="2200" b="1" dirty="0">
                  <a:latin typeface="Tahoma" pitchFamily="34" charset="0"/>
                  <a:ea typeface="Tahoma" pitchFamily="34" charset="0"/>
                  <a:cs typeface="Tahoma" pitchFamily="34" charset="0"/>
                </a:rPr>
                <a:t>polimerāze, </a:t>
              </a:r>
              <a:r>
                <a:rPr lang="lv-LV" sz="2200" b="1" dirty="0" smtClean="0">
                  <a:latin typeface="Tahoma" pitchFamily="34" charset="0"/>
                  <a:ea typeface="Tahoma" pitchFamily="34" charset="0"/>
                  <a:cs typeface="Tahoma" pitchFamily="34" charset="0"/>
                </a:rPr>
                <a:t>H</a:t>
              </a:r>
              <a:r>
                <a:rPr lang="lv-LV" sz="2200" b="1" baseline="-25000" dirty="0" smtClean="0">
                  <a:latin typeface="Tahoma" pitchFamily="34" charset="0"/>
                  <a:ea typeface="Tahoma" pitchFamily="34" charset="0"/>
                  <a:cs typeface="Tahoma" pitchFamily="34" charset="0"/>
                </a:rPr>
                <a:t>2</a:t>
              </a:r>
              <a:r>
                <a:rPr lang="lv-LV" sz="2200" b="1" dirty="0" smtClean="0">
                  <a:latin typeface="Tahoma" pitchFamily="34" charset="0"/>
                  <a:ea typeface="Tahoma" pitchFamily="34" charset="0"/>
                  <a:cs typeface="Tahoma" pitchFamily="34" charset="0"/>
                </a:rPr>
                <a:t>O, fluorescentā iezīme)</a:t>
              </a:r>
              <a:endParaRPr lang="lv-LV" sz="2200" b="1" dirty="0">
                <a:latin typeface="Tahoma" pitchFamily="34" charset="0"/>
                <a:ea typeface="Tahoma" pitchFamily="34" charset="0"/>
                <a:cs typeface="Tahoma" pitchFamily="34" charset="0"/>
              </a:endParaRPr>
            </a:p>
          </p:txBody>
        </p:sp>
        <p:sp>
          <p:nvSpPr>
            <p:cNvPr id="32775" name="Line 7"/>
            <p:cNvSpPr>
              <a:spLocks noChangeShapeType="1"/>
            </p:cNvSpPr>
            <p:nvPr/>
          </p:nvSpPr>
          <p:spPr bwMode="auto">
            <a:xfrm>
              <a:off x="2810" y="2251"/>
              <a:ext cx="0" cy="272"/>
            </a:xfrm>
            <a:prstGeom prst="line">
              <a:avLst/>
            </a:prstGeom>
            <a:noFill/>
            <a:ln w="76200">
              <a:solidFill>
                <a:schemeClr val="tx1"/>
              </a:solidFill>
              <a:round/>
              <a:headEnd/>
              <a:tailEnd type="triangle" w="med" len="med"/>
            </a:ln>
          </p:spPr>
          <p:txBody>
            <a:bodyPr/>
            <a:lstStyle/>
            <a:p>
              <a:endParaRPr lang="lv-LV"/>
            </a:p>
          </p:txBody>
        </p:sp>
        <p:sp>
          <p:nvSpPr>
            <p:cNvPr id="32776" name="Text Box 8"/>
            <p:cNvSpPr txBox="1">
              <a:spLocks noChangeArrowheads="1"/>
            </p:cNvSpPr>
            <p:nvPr/>
          </p:nvSpPr>
          <p:spPr bwMode="auto">
            <a:xfrm>
              <a:off x="1586" y="2523"/>
              <a:ext cx="2379" cy="485"/>
            </a:xfrm>
            <a:prstGeom prst="rect">
              <a:avLst/>
            </a:prstGeom>
            <a:noFill/>
            <a:ln w="9525">
              <a:noFill/>
              <a:miter lim="800000"/>
              <a:headEnd/>
              <a:tailEnd/>
            </a:ln>
          </p:spPr>
          <p:txBody>
            <a:bodyPr wrap="none">
              <a:spAutoFit/>
            </a:bodyPr>
            <a:lstStyle/>
            <a:p>
              <a:pPr algn="ctr"/>
              <a:r>
                <a:rPr lang="lv-LV" sz="2200" b="1" u="sng" dirty="0">
                  <a:latin typeface="Tahoma" pitchFamily="34" charset="0"/>
                  <a:ea typeface="Tahoma" pitchFamily="34" charset="0"/>
                  <a:cs typeface="Tahoma" pitchFamily="34" charset="0"/>
                </a:rPr>
                <a:t>qPCR reakcija</a:t>
              </a:r>
            </a:p>
            <a:p>
              <a:pPr algn="ctr"/>
              <a:r>
                <a:rPr lang="lv-LV" sz="2200" b="1" u="sng" dirty="0">
                  <a:latin typeface="Tahoma" pitchFamily="34" charset="0"/>
                  <a:ea typeface="Tahoma" pitchFamily="34" charset="0"/>
                  <a:cs typeface="Tahoma" pitchFamily="34" charset="0"/>
                </a:rPr>
                <a:t>(fluorescences detekcija)</a:t>
              </a:r>
            </a:p>
          </p:txBody>
        </p:sp>
        <p:sp>
          <p:nvSpPr>
            <p:cNvPr id="32777" name="Line 9"/>
            <p:cNvSpPr>
              <a:spLocks noChangeShapeType="1"/>
            </p:cNvSpPr>
            <p:nvPr/>
          </p:nvSpPr>
          <p:spPr bwMode="auto">
            <a:xfrm>
              <a:off x="2811" y="3113"/>
              <a:ext cx="0" cy="272"/>
            </a:xfrm>
            <a:prstGeom prst="line">
              <a:avLst/>
            </a:prstGeom>
            <a:noFill/>
            <a:ln w="76200">
              <a:solidFill>
                <a:schemeClr val="tx1"/>
              </a:solidFill>
              <a:round/>
              <a:headEnd/>
              <a:tailEnd type="triangle" w="med" len="med"/>
            </a:ln>
          </p:spPr>
          <p:txBody>
            <a:bodyPr/>
            <a:lstStyle/>
            <a:p>
              <a:endParaRPr lang="lv-LV"/>
            </a:p>
          </p:txBody>
        </p:sp>
        <p:sp>
          <p:nvSpPr>
            <p:cNvPr id="32778" name="Text Box 10"/>
            <p:cNvSpPr txBox="1">
              <a:spLocks noChangeArrowheads="1"/>
            </p:cNvSpPr>
            <p:nvPr/>
          </p:nvSpPr>
          <p:spPr bwMode="auto">
            <a:xfrm>
              <a:off x="2203" y="3339"/>
              <a:ext cx="1208" cy="271"/>
            </a:xfrm>
            <a:prstGeom prst="rect">
              <a:avLst/>
            </a:prstGeom>
            <a:noFill/>
            <a:ln w="9525">
              <a:noFill/>
              <a:miter lim="800000"/>
              <a:headEnd/>
              <a:tailEnd/>
            </a:ln>
          </p:spPr>
          <p:txBody>
            <a:bodyPr wrap="none">
              <a:spAutoFit/>
            </a:bodyPr>
            <a:lstStyle/>
            <a:p>
              <a:pPr algn="ctr"/>
              <a:r>
                <a:rPr lang="lv-LV" sz="2200" b="1" u="sng" dirty="0">
                  <a:latin typeface="Tahoma" pitchFamily="34" charset="0"/>
                  <a:ea typeface="Tahoma" pitchFamily="34" charset="0"/>
                  <a:cs typeface="Tahoma" pitchFamily="34" charset="0"/>
                </a:rPr>
                <a:t>datu analīze</a:t>
              </a:r>
            </a:p>
          </p:txBody>
        </p:sp>
      </p:grpSp>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13" name="TextBox 12"/>
          <p:cNvSpPr txBox="1"/>
          <p:nvPr/>
        </p:nvSpPr>
        <p:spPr>
          <a:xfrm>
            <a:off x="1259632" y="260648"/>
            <a:ext cx="6526146" cy="769441"/>
          </a:xfrm>
          <a:prstGeom prst="rect">
            <a:avLst/>
          </a:prstGeom>
          <a:noFill/>
        </p:spPr>
        <p:txBody>
          <a:bodyPr wrap="none" rtlCol="0">
            <a:spAutoFit/>
          </a:bodyPr>
          <a:lstStyle/>
          <a:p>
            <a:r>
              <a:rPr lang="lv-LV" sz="4400" b="1" dirty="0" smtClean="0">
                <a:solidFill>
                  <a:schemeClr val="bg1"/>
                </a:solidFill>
              </a:rPr>
              <a:t>qPCR reakcijas sastāvs</a:t>
            </a:r>
            <a:endParaRPr lang="lv-LV" sz="4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sp>
        <p:nvSpPr>
          <p:cNvPr id="33803" name="Rectangle 5"/>
          <p:cNvSpPr>
            <a:spLocks noChangeArrowheads="1"/>
          </p:cNvSpPr>
          <p:nvPr/>
        </p:nvSpPr>
        <p:spPr bwMode="auto">
          <a:xfrm>
            <a:off x="1763688" y="260648"/>
            <a:ext cx="5472112" cy="882352"/>
          </a:xfrm>
          <a:prstGeom prst="rect">
            <a:avLst/>
          </a:prstGeom>
          <a:noFill/>
          <a:ln w="9525">
            <a:noFill/>
            <a:miter lim="800000"/>
            <a:headEnd/>
            <a:tailEnd/>
          </a:ln>
        </p:spPr>
        <p:txBody>
          <a:bodyPr anchor="ctr"/>
          <a:lstStyle/>
          <a:p>
            <a:pPr algn="ctr"/>
            <a:r>
              <a:rPr lang="lv-LV" sz="4400" b="1" dirty="0">
                <a:solidFill>
                  <a:schemeClr val="bg1"/>
                </a:solidFill>
                <a:latin typeface="Calibri" pitchFamily="34" charset="0"/>
                <a:ea typeface="ＭＳ Ｐゴシック"/>
                <a:cs typeface="ＭＳ Ｐゴシック"/>
              </a:rPr>
              <a:t>Fluorescējošās iezīmes</a:t>
            </a:r>
            <a:endParaRPr lang="ru-RU" sz="4400" b="1" dirty="0">
              <a:solidFill>
                <a:schemeClr val="bg1"/>
              </a:solidFill>
              <a:latin typeface="Calibri" pitchFamily="34" charset="0"/>
              <a:ea typeface="ＭＳ Ｐゴシック"/>
              <a:cs typeface="ＭＳ Ｐゴシック"/>
            </a:endParaRPr>
          </a:p>
        </p:txBody>
      </p:sp>
      <p:cxnSp>
        <p:nvCxnSpPr>
          <p:cNvPr id="6" name="Straight Arrow Connector 5"/>
          <p:cNvCxnSpPr/>
          <p:nvPr/>
        </p:nvCxnSpPr>
        <p:spPr>
          <a:xfrm rot="5400000">
            <a:off x="2052513" y="1628007"/>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067944" y="1700808"/>
            <a:ext cx="72008" cy="10073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16"/>
          <p:cNvSpPr txBox="1">
            <a:spLocks noChangeArrowheads="1"/>
          </p:cNvSpPr>
          <p:nvPr/>
        </p:nvSpPr>
        <p:spPr bwMode="auto">
          <a:xfrm>
            <a:off x="5724128" y="2852936"/>
            <a:ext cx="3419872" cy="2308324"/>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Hidrolīzes </a:t>
            </a:r>
            <a:endParaRPr lang="lv-LV" sz="2400" b="1" dirty="0" smtClean="0">
              <a:solidFill>
                <a:schemeClr val="tx1"/>
              </a:solidFill>
              <a:latin typeface="Tahoma" pitchFamily="34" charset="0"/>
              <a:ea typeface="Tahoma" pitchFamily="34" charset="0"/>
              <a:cs typeface="Tahoma" pitchFamily="34" charset="0"/>
            </a:endParaRPr>
          </a:p>
          <a:p>
            <a:pPr algn="ct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TaqMan</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Molekulārās bākas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Molekulārie skorpioni</a:t>
            </a:r>
          </a:p>
          <a:p>
            <a:pPr algn="ctr"/>
            <a:endParaRPr lang="lv-LV" sz="2400" b="1" dirty="0">
              <a:solidFill>
                <a:schemeClr val="tx1"/>
              </a:solidFill>
              <a:ea typeface="ＭＳ Ｐゴシック"/>
              <a:cs typeface="ＭＳ Ｐゴシック"/>
            </a:endParaRPr>
          </a:p>
        </p:txBody>
      </p:sp>
      <p:sp>
        <p:nvSpPr>
          <p:cNvPr id="33813" name="TextBox 17"/>
          <p:cNvSpPr txBox="1">
            <a:spLocks noChangeArrowheads="1"/>
          </p:cNvSpPr>
          <p:nvPr/>
        </p:nvSpPr>
        <p:spPr bwMode="auto">
          <a:xfrm>
            <a:off x="3347864" y="2852936"/>
            <a:ext cx="2448272" cy="1569660"/>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Hibridizācijas </a:t>
            </a: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Light Cycler</a:t>
            </a:r>
          </a:p>
          <a:p>
            <a:pPr algn="ctr"/>
            <a:endParaRPr lang="lv-LV" sz="2400" b="1" dirty="0">
              <a:solidFill>
                <a:schemeClr val="tx1"/>
              </a:solidFill>
              <a:ea typeface="ＭＳ Ｐゴシック"/>
              <a:cs typeface="ＭＳ Ｐゴシック"/>
            </a:endParaRPr>
          </a:p>
        </p:txBody>
      </p:sp>
      <p:cxnSp>
        <p:nvCxnSpPr>
          <p:cNvPr id="14" name="Straight Arrow Connector 13"/>
          <p:cNvCxnSpPr/>
          <p:nvPr/>
        </p:nvCxnSpPr>
        <p:spPr>
          <a:xfrm>
            <a:off x="5364088" y="1628800"/>
            <a:ext cx="898252" cy="9353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795" name="TextBox 15"/>
          <p:cNvSpPr txBox="1">
            <a:spLocks noChangeArrowheads="1"/>
          </p:cNvSpPr>
          <p:nvPr/>
        </p:nvSpPr>
        <p:spPr bwMode="auto">
          <a:xfrm>
            <a:off x="395536" y="2852936"/>
            <a:ext cx="2880320" cy="193899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Fluorescējošās </a:t>
            </a:r>
            <a:r>
              <a:rPr lang="lv-LV" sz="2400" b="1" dirty="0" smtClean="0">
                <a:solidFill>
                  <a:schemeClr val="tx1"/>
                </a:solidFill>
                <a:latin typeface="Tahoma" pitchFamily="34" charset="0"/>
                <a:ea typeface="Tahoma" pitchFamily="34" charset="0"/>
                <a:cs typeface="Tahoma" pitchFamily="34" charset="0"/>
              </a:rPr>
              <a:t>krāsvielas</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Oxazole Yellow</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SYBR green</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PicoGreen</a:t>
            </a:r>
          </a:p>
        </p:txBody>
      </p:sp>
      <p:sp>
        <p:nvSpPr>
          <p:cNvPr id="33796" name="TextBox 18"/>
          <p:cNvSpPr txBox="1">
            <a:spLocks noChangeArrowheads="1"/>
          </p:cNvSpPr>
          <p:nvPr/>
        </p:nvSpPr>
        <p:spPr bwMode="auto">
          <a:xfrm>
            <a:off x="323528" y="3717032"/>
            <a:ext cx="2447925" cy="461665"/>
          </a:xfrm>
          <a:prstGeom prst="rect">
            <a:avLst/>
          </a:prstGeom>
          <a:noFill/>
          <a:ln w="9525">
            <a:noFill/>
            <a:miter lim="800000"/>
            <a:headEnd/>
            <a:tailEnd/>
          </a:ln>
        </p:spPr>
        <p:txBody>
          <a:bodyPr>
            <a:spAutoFit/>
          </a:bodyPr>
          <a:lstStyle/>
          <a:p>
            <a:pPr algn="ctr">
              <a:buFont typeface="Arial" charset="0"/>
              <a:buChar char="•"/>
            </a:pPr>
            <a:endParaRPr lang="lv-LV" sz="2400" dirty="0">
              <a:solidFill>
                <a:schemeClr val="tx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sp>
        <p:nvSpPr>
          <p:cNvPr id="33803" name="Rectangle 5"/>
          <p:cNvSpPr>
            <a:spLocks noChangeArrowheads="1"/>
          </p:cNvSpPr>
          <p:nvPr/>
        </p:nvSpPr>
        <p:spPr bwMode="auto">
          <a:xfrm>
            <a:off x="1763688" y="260648"/>
            <a:ext cx="5472112" cy="882352"/>
          </a:xfrm>
          <a:prstGeom prst="rect">
            <a:avLst/>
          </a:prstGeom>
          <a:noFill/>
          <a:ln w="9525">
            <a:noFill/>
            <a:miter lim="800000"/>
            <a:headEnd/>
            <a:tailEnd/>
          </a:ln>
        </p:spPr>
        <p:txBody>
          <a:bodyPr anchor="ctr"/>
          <a:lstStyle/>
          <a:p>
            <a:pPr algn="ctr"/>
            <a:r>
              <a:rPr lang="lv-LV" sz="4400" b="1" dirty="0">
                <a:solidFill>
                  <a:schemeClr val="bg1"/>
                </a:solidFill>
                <a:latin typeface="Calibri" pitchFamily="34" charset="0"/>
                <a:ea typeface="ＭＳ Ｐゴシック"/>
                <a:cs typeface="ＭＳ Ｐゴシック"/>
              </a:rPr>
              <a:t>Fluorescējošās iezīmes</a:t>
            </a:r>
            <a:endParaRPr lang="ru-RU" sz="4400" b="1" dirty="0">
              <a:solidFill>
                <a:schemeClr val="bg1"/>
              </a:solidFill>
              <a:latin typeface="Calibri" pitchFamily="34" charset="0"/>
              <a:ea typeface="ＭＳ Ｐゴシック"/>
              <a:cs typeface="ＭＳ Ｐゴシック"/>
            </a:endParaRPr>
          </a:p>
        </p:txBody>
      </p:sp>
      <p:cxnSp>
        <p:nvCxnSpPr>
          <p:cNvPr id="6" name="Straight Arrow Connector 5"/>
          <p:cNvCxnSpPr/>
          <p:nvPr/>
        </p:nvCxnSpPr>
        <p:spPr>
          <a:xfrm rot="5400000">
            <a:off x="2052513" y="1628007"/>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067944" y="1700808"/>
            <a:ext cx="72008" cy="10073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16"/>
          <p:cNvSpPr txBox="1">
            <a:spLocks noChangeArrowheads="1"/>
          </p:cNvSpPr>
          <p:nvPr/>
        </p:nvSpPr>
        <p:spPr bwMode="auto">
          <a:xfrm>
            <a:off x="5724128" y="2852936"/>
            <a:ext cx="3419872" cy="2308324"/>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Hidrolīzes </a:t>
            </a:r>
            <a:endParaRPr lang="lv-LV" sz="2400" b="1" dirty="0" smtClean="0">
              <a:solidFill>
                <a:schemeClr val="tx1"/>
              </a:solidFill>
              <a:latin typeface="Tahoma" pitchFamily="34" charset="0"/>
              <a:ea typeface="Tahoma" pitchFamily="34" charset="0"/>
              <a:cs typeface="Tahoma" pitchFamily="34" charset="0"/>
            </a:endParaRPr>
          </a:p>
          <a:p>
            <a:pPr algn="ct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TaqMan</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Molekulārās bākas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Molekulārie skorpioni</a:t>
            </a:r>
          </a:p>
          <a:p>
            <a:pPr algn="ctr"/>
            <a:endParaRPr lang="lv-LV" sz="2400" b="1" dirty="0">
              <a:solidFill>
                <a:schemeClr val="tx1"/>
              </a:solidFill>
              <a:ea typeface="ＭＳ Ｐゴシック"/>
              <a:cs typeface="ＭＳ Ｐゴシック"/>
            </a:endParaRPr>
          </a:p>
        </p:txBody>
      </p:sp>
      <p:sp>
        <p:nvSpPr>
          <p:cNvPr id="33813" name="TextBox 17"/>
          <p:cNvSpPr txBox="1">
            <a:spLocks noChangeArrowheads="1"/>
          </p:cNvSpPr>
          <p:nvPr/>
        </p:nvSpPr>
        <p:spPr bwMode="auto">
          <a:xfrm>
            <a:off x="3347864" y="2852936"/>
            <a:ext cx="2448272" cy="1569660"/>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Hibridizācijas </a:t>
            </a: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Light Cycler</a:t>
            </a:r>
          </a:p>
          <a:p>
            <a:pPr algn="ctr"/>
            <a:endParaRPr lang="lv-LV" sz="2400" b="1" dirty="0">
              <a:solidFill>
                <a:schemeClr val="tx1"/>
              </a:solidFill>
              <a:ea typeface="ＭＳ Ｐゴシック"/>
              <a:cs typeface="ＭＳ Ｐゴシック"/>
            </a:endParaRPr>
          </a:p>
        </p:txBody>
      </p:sp>
      <p:cxnSp>
        <p:nvCxnSpPr>
          <p:cNvPr id="14" name="Straight Arrow Connector 13"/>
          <p:cNvCxnSpPr/>
          <p:nvPr/>
        </p:nvCxnSpPr>
        <p:spPr>
          <a:xfrm>
            <a:off x="5364088" y="1628800"/>
            <a:ext cx="898252" cy="9353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795" name="TextBox 15"/>
          <p:cNvSpPr txBox="1">
            <a:spLocks noChangeArrowheads="1"/>
          </p:cNvSpPr>
          <p:nvPr/>
        </p:nvSpPr>
        <p:spPr bwMode="auto">
          <a:xfrm>
            <a:off x="395536" y="2852936"/>
            <a:ext cx="2880320"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Fluorescējošās </a:t>
            </a:r>
            <a:r>
              <a:rPr lang="lv-LV" sz="2400" b="1" dirty="0" smtClean="0">
                <a:solidFill>
                  <a:schemeClr val="tx1"/>
                </a:solidFill>
                <a:latin typeface="Tahoma" pitchFamily="34" charset="0"/>
                <a:ea typeface="Tahoma" pitchFamily="34" charset="0"/>
                <a:cs typeface="Tahoma" pitchFamily="34" charset="0"/>
              </a:rPr>
              <a:t>krāsvielas</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Oxazole Yellow</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SYBR green</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PicoGreen</a:t>
            </a:r>
          </a:p>
        </p:txBody>
      </p:sp>
      <p:sp>
        <p:nvSpPr>
          <p:cNvPr id="33796" name="TextBox 18"/>
          <p:cNvSpPr txBox="1">
            <a:spLocks noChangeArrowheads="1"/>
          </p:cNvSpPr>
          <p:nvPr/>
        </p:nvSpPr>
        <p:spPr bwMode="auto">
          <a:xfrm>
            <a:off x="323528" y="3717032"/>
            <a:ext cx="2447925" cy="461665"/>
          </a:xfrm>
          <a:prstGeom prst="rect">
            <a:avLst/>
          </a:prstGeom>
          <a:noFill/>
          <a:ln w="9525">
            <a:noFill/>
            <a:miter lim="800000"/>
            <a:headEnd/>
            <a:tailEnd/>
          </a:ln>
        </p:spPr>
        <p:txBody>
          <a:bodyPr>
            <a:spAutoFit/>
          </a:bodyPr>
          <a:lstStyle/>
          <a:p>
            <a:pPr algn="ctr">
              <a:buFont typeface="Arial" charset="0"/>
              <a:buChar char="•"/>
            </a:pPr>
            <a:endParaRPr lang="lv-LV" sz="2400" dirty="0">
              <a:solidFill>
                <a:schemeClr val="tx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37889" name="Text Box 2"/>
          <p:cNvSpPr txBox="1">
            <a:spLocks noGrp="1"/>
          </p:cNvSpPr>
          <p:nvPr>
            <p:ph type="title"/>
          </p:nvPr>
        </p:nvSpPr>
        <p:spPr>
          <a:xfrm>
            <a:off x="611560" y="332656"/>
            <a:ext cx="8532440" cy="792163"/>
          </a:xfrm>
        </p:spPr>
        <p:txBody>
          <a:bodyPr>
            <a:noAutofit/>
          </a:bodyPr>
          <a:lstStyle/>
          <a:p>
            <a:pPr algn="l">
              <a:spcBef>
                <a:spcPct val="0"/>
              </a:spcBef>
              <a:buClrTx/>
              <a:buFontTx/>
              <a:buNone/>
            </a:pPr>
            <a:r>
              <a:rPr lang="lv-LV" b="1" dirty="0" smtClean="0">
                <a:solidFill>
                  <a:schemeClr val="bg1"/>
                </a:solidFill>
                <a:latin typeface="Calibri" pitchFamily="34" charset="0"/>
                <a:cs typeface="Arial" charset="0"/>
                <a:sym typeface="Arial" charset="0"/>
              </a:rPr>
              <a:t>SYBR GREEN </a:t>
            </a:r>
            <a:r>
              <a:rPr lang="lv-LV" sz="3600" b="1" dirty="0" smtClean="0">
                <a:solidFill>
                  <a:schemeClr val="bg1"/>
                </a:solidFill>
                <a:latin typeface="Calibri" pitchFamily="34" charset="0"/>
                <a:cs typeface="Arial" charset="0"/>
                <a:sym typeface="Arial" charset="0"/>
              </a:rPr>
              <a:t>(fluorescējoša krāsviela)</a:t>
            </a:r>
          </a:p>
        </p:txBody>
      </p:sp>
      <p:sp>
        <p:nvSpPr>
          <p:cNvPr id="37890" name="Text Box 3"/>
          <p:cNvSpPr txBox="1">
            <a:spLocks noGrp="1"/>
          </p:cNvSpPr>
          <p:nvPr>
            <p:ph idx="1"/>
          </p:nvPr>
        </p:nvSpPr>
        <p:spPr>
          <a:xfrm>
            <a:off x="683568" y="1196752"/>
            <a:ext cx="4897437" cy="5329237"/>
          </a:xfrm>
        </p:spPr>
        <p:txBody>
          <a:bodyPr>
            <a:normAutofit lnSpcReduction="10000"/>
          </a:bodyPr>
          <a:lstStyle/>
          <a:p>
            <a:pPr marL="268288" indent="-268288" eaLnBrk="1" hangingPunct="1">
              <a:lnSpc>
                <a:spcPct val="90000"/>
              </a:lnSpc>
              <a:spcBef>
                <a:spcPct val="0"/>
              </a:spcBef>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sym typeface="Arial" charset="0"/>
              </a:rPr>
              <a:t>dsDNS</a:t>
            </a:r>
            <a:r>
              <a:rPr lang="en-GB" sz="2400" dirty="0" smtClean="0">
                <a:solidFill>
                  <a:schemeClr val="tx1"/>
                </a:solidFill>
                <a:latin typeface="Tahoma" pitchFamily="34" charset="0"/>
                <a:ea typeface="Tahoma" pitchFamily="34" charset="0"/>
                <a:cs typeface="Tahoma" pitchFamily="34" charset="0"/>
                <a:sym typeface="Arial" charset="0"/>
              </a:rPr>
              <a:t> </a:t>
            </a:r>
            <a:r>
              <a:rPr lang="lv-LV" sz="2400" dirty="0" smtClean="0">
                <a:solidFill>
                  <a:schemeClr val="tx1"/>
                </a:solidFill>
                <a:latin typeface="Tahoma" pitchFamily="34" charset="0"/>
                <a:ea typeface="Tahoma" pitchFamily="34" charset="0"/>
                <a:cs typeface="Tahoma" pitchFamily="34" charset="0"/>
                <a:sym typeface="Arial" charset="0"/>
              </a:rPr>
              <a:t>saistoša krāsviela.</a:t>
            </a:r>
            <a:endParaRPr lang="en-GB"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Font typeface="Wingdings" pitchFamily="2" charset="2"/>
              <a:buChar char="§"/>
              <a:tabLst>
                <a:tab pos="268288" algn="l"/>
              </a:tabLst>
            </a:pPr>
            <a:endParaRPr lang="en-GB"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sym typeface="Arial" charset="0"/>
              </a:rPr>
              <a:t>Emitē spēcīgu fluorescējošu signālu, kad saistījusies ar dsDNS.</a:t>
            </a:r>
          </a:p>
          <a:p>
            <a:pPr marL="268288" indent="-268288" eaLnBrk="1" hangingPunct="1">
              <a:lnSpc>
                <a:spcPct val="90000"/>
              </a:lnSpc>
              <a:spcBef>
                <a:spcPct val="0"/>
              </a:spcBef>
              <a:buClr>
                <a:srgbClr val="002060"/>
              </a:buClr>
              <a:buFont typeface="Wingdings" pitchFamily="2" charset="2"/>
              <a:buChar char="§"/>
              <a:tabLst>
                <a:tab pos="268288" algn="l"/>
              </a:tabLst>
            </a:pPr>
            <a:endParaRPr lang="lv-LV"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sym typeface="Arial" charset="0"/>
              </a:rPr>
              <a:t>Detektē sākot no 1000 molekulām.</a:t>
            </a:r>
          </a:p>
          <a:p>
            <a:pPr marL="268288" indent="-268288" eaLnBrk="1" hangingPunct="1">
              <a:lnSpc>
                <a:spcPct val="90000"/>
              </a:lnSpc>
              <a:spcBef>
                <a:spcPct val="0"/>
              </a:spcBef>
              <a:buClr>
                <a:srgbClr val="002060"/>
              </a:buClr>
              <a:buFont typeface="Wingdings" pitchFamily="2" charset="2"/>
              <a:buChar char="§"/>
              <a:tabLst>
                <a:tab pos="268288" algn="l"/>
              </a:tabLst>
            </a:pPr>
            <a:endParaRPr lang="lv-LV"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None/>
              <a:tabLst>
                <a:tab pos="268288" algn="l"/>
              </a:tabLst>
            </a:pPr>
            <a:r>
              <a:rPr lang="lv-LV" sz="2400" b="1" u="sng" dirty="0" smtClean="0">
                <a:solidFill>
                  <a:schemeClr val="tx1"/>
                </a:solidFill>
                <a:latin typeface="Tahoma" pitchFamily="34" charset="0"/>
                <a:ea typeface="Tahoma" pitchFamily="34" charset="0"/>
                <a:cs typeface="Tahoma" pitchFamily="34" charset="0"/>
                <a:sym typeface="Arial" charset="0"/>
              </a:rPr>
              <a:t>Izmanto:</a:t>
            </a:r>
          </a:p>
          <a:p>
            <a:pPr marL="268288" indent="-268288" eaLnBrk="1" hangingPunct="1">
              <a:lnSpc>
                <a:spcPct val="90000"/>
              </a:lnSpc>
              <a:spcBef>
                <a:spcPct val="0"/>
              </a:spcBef>
              <a:buClr>
                <a:srgbClr val="002060"/>
              </a:buClr>
              <a:buFont typeface="Wingdings" pitchFamily="2" charset="2"/>
              <a:buChar char="§"/>
              <a:tabLst>
                <a:tab pos="268288" algn="l"/>
              </a:tabLst>
            </a:pPr>
            <a:endParaRPr lang="lv-LV"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sym typeface="Arial" charset="0"/>
              </a:rPr>
              <a:t>Analīzēs, kur nav vajadzīgs tik liels specifiskums, kā zondu analīzēs.</a:t>
            </a:r>
          </a:p>
          <a:p>
            <a:pPr marL="268288" indent="-268288" eaLnBrk="1" hangingPunct="1">
              <a:lnSpc>
                <a:spcPct val="90000"/>
              </a:lnSpc>
              <a:spcBef>
                <a:spcPct val="0"/>
              </a:spcBef>
              <a:buClr>
                <a:srgbClr val="002060"/>
              </a:buClr>
              <a:buFont typeface="Wingdings" pitchFamily="2" charset="2"/>
              <a:buChar char="§"/>
              <a:tabLst>
                <a:tab pos="268288" algn="l"/>
              </a:tabLst>
            </a:pPr>
            <a:endParaRPr lang="lv-LV" sz="2400" dirty="0" smtClean="0">
              <a:solidFill>
                <a:schemeClr val="tx1"/>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sym typeface="Arial" charset="0"/>
              </a:rPr>
              <a:t>Vispārējai reakcijas efektivitātes pārbaudei pirms zondu analīzes.</a:t>
            </a:r>
          </a:p>
          <a:p>
            <a:pPr marL="268288" indent="-268288" eaLnBrk="1" hangingPunct="1">
              <a:lnSpc>
                <a:spcPct val="90000"/>
              </a:lnSpc>
              <a:spcBef>
                <a:spcPct val="0"/>
              </a:spcBef>
              <a:buClrTx/>
              <a:buFontTx/>
              <a:buChar char="•"/>
              <a:tabLst>
                <a:tab pos="268288" algn="l"/>
              </a:tabLst>
            </a:pPr>
            <a:endParaRPr lang="lv-LV" sz="2400" dirty="0" smtClean="0">
              <a:solidFill>
                <a:schemeClr val="tx1"/>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None/>
              <a:tabLst>
                <a:tab pos="268288" algn="l"/>
              </a:tabLst>
            </a:pPr>
            <a:endParaRPr lang="en-GB" sz="2400" dirty="0" smtClean="0">
              <a:solidFill>
                <a:schemeClr val="tx1"/>
              </a:solidFill>
              <a:latin typeface="Arial" charset="0"/>
              <a:ea typeface="ＭＳ Ｐゴシック"/>
              <a:cs typeface="ＭＳ Ｐゴシック"/>
              <a:sym typeface="Arial" charset="0"/>
            </a:endParaRPr>
          </a:p>
        </p:txBody>
      </p:sp>
      <p:pic>
        <p:nvPicPr>
          <p:cNvPr id="37891" name="Picture 23" descr="sybr green"/>
          <p:cNvPicPr>
            <a:picLocks noChangeAspect="1" noChangeArrowheads="1"/>
          </p:cNvPicPr>
          <p:nvPr/>
        </p:nvPicPr>
        <p:blipFill>
          <a:blip r:embed="rId4"/>
          <a:srcRect l="19571" t="4176" r="44901" b="3899"/>
          <a:stretch>
            <a:fillRect/>
          </a:stretch>
        </p:blipFill>
        <p:spPr bwMode="auto">
          <a:xfrm>
            <a:off x="6012160" y="1196752"/>
            <a:ext cx="2708275"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aidu_galvam.png"/>
          <p:cNvPicPr>
            <a:picLocks noChangeAspect="1"/>
          </p:cNvPicPr>
          <p:nvPr/>
        </p:nvPicPr>
        <p:blipFill>
          <a:blip r:embed="rId3"/>
          <a:stretch>
            <a:fillRect/>
          </a:stretch>
        </p:blipFill>
        <p:spPr>
          <a:xfrm>
            <a:off x="0" y="260648"/>
            <a:ext cx="9144000" cy="720080"/>
          </a:xfrm>
          <a:prstGeom prst="rect">
            <a:avLst/>
          </a:prstGeom>
        </p:spPr>
      </p:pic>
      <p:pic>
        <p:nvPicPr>
          <p:cNvPr id="20483" name="Content Placeholder 3" descr="1348220_42a619e59d_o.jpg"/>
          <p:cNvPicPr>
            <a:picLocks noGrp="1" noChangeAspect="1"/>
          </p:cNvPicPr>
          <p:nvPr>
            <p:ph sz="quarter" idx="1"/>
          </p:nvPr>
        </p:nvPicPr>
        <p:blipFill>
          <a:blip r:embed="rId4"/>
          <a:srcRect/>
          <a:stretch>
            <a:fillRect/>
          </a:stretch>
        </p:blipFill>
        <p:spPr>
          <a:xfrm>
            <a:off x="755576" y="1268760"/>
            <a:ext cx="3379788" cy="3597275"/>
          </a:xfrm>
        </p:spPr>
      </p:pic>
      <p:pic>
        <p:nvPicPr>
          <p:cNvPr id="20484" name="Content Placeholder 3" descr="1348220_42a619e59d_o-neg.png"/>
          <p:cNvPicPr>
            <a:picLocks noGrp="1" noChangeAspect="1"/>
          </p:cNvPicPr>
          <p:nvPr>
            <p:ph sz="quarter" idx="2"/>
          </p:nvPr>
        </p:nvPicPr>
        <p:blipFill>
          <a:blip r:embed="rId5"/>
          <a:srcRect/>
          <a:stretch>
            <a:fillRect/>
          </a:stretch>
        </p:blipFill>
        <p:spPr>
          <a:xfrm>
            <a:off x="4644008" y="1268760"/>
            <a:ext cx="3381375" cy="3600450"/>
          </a:xfrm>
        </p:spPr>
      </p:pic>
      <p:sp>
        <p:nvSpPr>
          <p:cNvPr id="20481" name="Text Box 7"/>
          <p:cNvSpPr txBox="1">
            <a:spLocks noGrp="1"/>
          </p:cNvSpPr>
          <p:nvPr>
            <p:ph type="body" sz="half" idx="3"/>
          </p:nvPr>
        </p:nvSpPr>
        <p:spPr>
          <a:xfrm>
            <a:off x="323528" y="4941168"/>
            <a:ext cx="8229600" cy="1435100"/>
          </a:xfrm>
        </p:spPr>
        <p:txBody>
          <a:bodyPr>
            <a:noAutofit/>
          </a:bodyPr>
          <a:lstStyle/>
          <a:p>
            <a:pPr marL="361950" indent="-266700">
              <a:lnSpc>
                <a:spcPct val="90000"/>
              </a:lnSpc>
              <a:buClr>
                <a:srgbClr val="002060"/>
              </a:buClr>
              <a:buFont typeface="Wingdings" pitchFamily="2" charset="2"/>
              <a:buChar char="§"/>
            </a:pPr>
            <a:r>
              <a:rPr lang="lv-LV" sz="2400" dirty="0" smtClean="0">
                <a:latin typeface="Tahoma" pitchFamily="34" charset="0"/>
                <a:ea typeface="Tahoma" pitchFamily="34" charset="0"/>
                <a:cs typeface="Tahoma" pitchFamily="34" charset="0"/>
              </a:rPr>
              <a:t>Interesējošā DNS tiek savairota tik lielā daudzumā, ka piemaisījumi netraucē izpēti.</a:t>
            </a:r>
          </a:p>
          <a:p>
            <a:pPr marL="361950" indent="-266700">
              <a:lnSpc>
                <a:spcPct val="90000"/>
              </a:lnSpc>
              <a:buClr>
                <a:srgbClr val="002060"/>
              </a:buClr>
              <a:buFont typeface="Wingdings" pitchFamily="2" charset="2"/>
              <a:buChar char="§"/>
            </a:pPr>
            <a:endParaRPr lang="lv-LV" sz="2400" dirty="0" smtClean="0">
              <a:latin typeface="Tahoma" pitchFamily="34" charset="0"/>
              <a:ea typeface="Tahoma" pitchFamily="34" charset="0"/>
              <a:cs typeface="Tahoma" pitchFamily="34" charset="0"/>
            </a:endParaRPr>
          </a:p>
          <a:p>
            <a:pPr marL="361950" indent="-266700">
              <a:lnSpc>
                <a:spcPct val="90000"/>
              </a:lnSpc>
              <a:buClr>
                <a:srgbClr val="002060"/>
              </a:buClr>
              <a:buFont typeface="Wingdings" pitchFamily="2" charset="2"/>
              <a:buChar char="§"/>
            </a:pPr>
            <a:r>
              <a:rPr lang="lv-LV" sz="2400" dirty="0" smtClean="0">
                <a:latin typeface="Tahoma" pitchFamily="34" charset="0"/>
                <a:ea typeface="Tahoma" pitchFamily="34" charset="0"/>
                <a:cs typeface="Tahoma" pitchFamily="34" charset="0"/>
              </a:rPr>
              <a:t>Var pavairot DNS fragmentu no dažiem bp līdz veseliem genomiem un vēl vairāk.</a:t>
            </a:r>
          </a:p>
        </p:txBody>
      </p:sp>
      <p:sp>
        <p:nvSpPr>
          <p:cNvPr id="20482" name="Shape 93"/>
          <p:cNvSpPr txBox="1">
            <a:spLocks/>
          </p:cNvSpPr>
          <p:nvPr/>
        </p:nvSpPr>
        <p:spPr bwMode="auto">
          <a:xfrm>
            <a:off x="251520" y="260648"/>
            <a:ext cx="8229600" cy="765175"/>
          </a:xfrm>
          <a:prstGeom prst="rect">
            <a:avLst/>
          </a:prstGeom>
          <a:noFill/>
          <a:ln w="9525">
            <a:noFill/>
            <a:miter lim="800000"/>
            <a:headEnd/>
            <a:tailEnd/>
          </a:ln>
        </p:spPr>
        <p:txBody>
          <a:bodyPr lIns="91425" tIns="45700" rIns="91425" bIns="45700" anchor="ctr"/>
          <a:lstStyle/>
          <a:p>
            <a:pPr algn="ctr">
              <a:buClr>
                <a:srgbClr val="000000"/>
              </a:buClr>
              <a:buFont typeface="Calibri" pitchFamily="34" charset="0"/>
              <a:buNone/>
            </a:pPr>
            <a:r>
              <a:rPr lang="lv-LV" sz="4400" b="1" dirty="0">
                <a:solidFill>
                  <a:schemeClr val="bg1"/>
                </a:solidFill>
                <a:latin typeface="Calibri" pitchFamily="34" charset="0"/>
                <a:ea typeface="Tahoma" pitchFamily="34" charset="0"/>
                <a:cs typeface="Tahoma" pitchFamily="34" charset="0"/>
                <a:sym typeface="Calibri" pitchFamily="34" charset="0"/>
              </a:rPr>
              <a:t>PCR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39937" name="Text Box 2"/>
          <p:cNvSpPr txBox="1">
            <a:spLocks noGrp="1"/>
          </p:cNvSpPr>
          <p:nvPr>
            <p:ph type="title" idx="4294967295"/>
          </p:nvPr>
        </p:nvSpPr>
        <p:spPr>
          <a:xfrm>
            <a:off x="0" y="260648"/>
            <a:ext cx="9144000" cy="792162"/>
          </a:xfrm>
        </p:spPr>
        <p:txBody>
          <a:bodyPr>
            <a:noAutofit/>
          </a:bodyPr>
          <a:lstStyle/>
          <a:p>
            <a:r>
              <a:rPr lang="lv-LV" b="1" dirty="0" smtClean="0">
                <a:solidFill>
                  <a:schemeClr val="bg1"/>
                </a:solidFill>
                <a:latin typeface="Calibri" pitchFamily="34" charset="0"/>
                <a:cs typeface="Arial" charset="0"/>
              </a:rPr>
              <a:t>SYBR GREEN </a:t>
            </a:r>
            <a:r>
              <a:rPr lang="lv-LV" sz="3600" b="1" dirty="0" smtClean="0">
                <a:solidFill>
                  <a:schemeClr val="bg1"/>
                </a:solidFill>
                <a:latin typeface="Calibri" pitchFamily="34" charset="0"/>
                <a:cs typeface="Arial" charset="0"/>
              </a:rPr>
              <a:t>(fluorescējoša krāsviela)</a:t>
            </a:r>
          </a:p>
        </p:txBody>
      </p:sp>
      <p:sp>
        <p:nvSpPr>
          <p:cNvPr id="39938" name="Text Box 3"/>
          <p:cNvSpPr txBox="1">
            <a:spLocks noGrp="1"/>
          </p:cNvSpPr>
          <p:nvPr>
            <p:ph type="body" idx="4294967295"/>
          </p:nvPr>
        </p:nvSpPr>
        <p:spPr>
          <a:xfrm>
            <a:off x="323528" y="1196752"/>
            <a:ext cx="4897438" cy="5329238"/>
          </a:xfrm>
        </p:spPr>
        <p:txBody>
          <a:bodyPr/>
          <a:lstStyle/>
          <a:p>
            <a:pPr marL="268288" indent="-268288" eaLnBrk="1" hangingPunct="1">
              <a:lnSpc>
                <a:spcPct val="90000"/>
              </a:lnSpc>
              <a:tabLst>
                <a:tab pos="268288" algn="l"/>
              </a:tabLst>
            </a:pPr>
            <a:endParaRPr lang="en-GB" sz="2400" dirty="0" smtClean="0">
              <a:solidFill>
                <a:schemeClr val="tx1"/>
              </a:solidFill>
              <a:latin typeface="Calibri" pitchFamily="34" charset="0"/>
              <a:ea typeface="ＭＳ Ｐゴシック"/>
              <a:cs typeface="ＭＳ Ｐゴシック"/>
            </a:endParaRPr>
          </a:p>
          <a:p>
            <a:pPr marL="268288" indent="-268288" eaLnBrk="1" hangingPunct="1">
              <a:lnSpc>
                <a:spcPct val="90000"/>
              </a:lnSpc>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rPr>
              <a:t>Nespecifiska saistīšanās - var saistīties pie jebkuras dsDNS </a:t>
            </a:r>
            <a:r>
              <a:rPr lang="lv-LV" sz="2000" dirty="0" smtClean="0">
                <a:solidFill>
                  <a:schemeClr val="tx1"/>
                </a:solidFill>
                <a:latin typeface="Tahoma" pitchFamily="34" charset="0"/>
                <a:ea typeface="Tahoma" pitchFamily="34" charset="0"/>
                <a:cs typeface="Tahoma" pitchFamily="34" charset="0"/>
              </a:rPr>
              <a:t>(praimeru dimēri, nespecifiski amplificētas dsDNS)</a:t>
            </a:r>
            <a:r>
              <a:rPr lang="lv-LV" sz="2400" dirty="0" smtClean="0">
                <a:solidFill>
                  <a:schemeClr val="tx1"/>
                </a:solidFill>
                <a:latin typeface="Tahoma" pitchFamily="34" charset="0"/>
                <a:ea typeface="Tahoma" pitchFamily="34" charset="0"/>
                <a:cs typeface="Tahoma" pitchFamily="34" charset="0"/>
              </a:rPr>
              <a:t>.</a:t>
            </a:r>
          </a:p>
          <a:p>
            <a:pPr marL="268288" indent="-268288" eaLnBrk="1" hangingPunct="1">
              <a:lnSpc>
                <a:spcPct val="90000"/>
              </a:lnSpc>
              <a:buClr>
                <a:srgbClr val="002060"/>
              </a:buClr>
              <a:buFont typeface="Wingdings" pitchFamily="2" charset="2"/>
              <a:buChar char="§"/>
              <a:tabLst>
                <a:tab pos="268288" algn="l"/>
              </a:tabLst>
            </a:pPr>
            <a:endParaRPr lang="en-GB" sz="2400" dirty="0" smtClean="0">
              <a:solidFill>
                <a:schemeClr val="tx1"/>
              </a:solidFill>
              <a:latin typeface="Tahoma" pitchFamily="34" charset="0"/>
              <a:ea typeface="Tahoma" pitchFamily="34" charset="0"/>
              <a:cs typeface="Tahoma" pitchFamily="34" charset="0"/>
            </a:endParaRPr>
          </a:p>
          <a:p>
            <a:pPr marL="268288" indent="-268288" eaLnBrk="1" hangingPunct="1">
              <a:lnSpc>
                <a:spcPct val="90000"/>
              </a:lnSpc>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rPr>
              <a:t>Reakcijas beigās nepieciešama disociācijas līknes analīze </a:t>
            </a:r>
            <a:r>
              <a:rPr lang="lv-LV" sz="2000" dirty="0" smtClean="0">
                <a:solidFill>
                  <a:schemeClr val="tx1"/>
                </a:solidFill>
                <a:latin typeface="Tahoma" pitchFamily="34" charset="0"/>
                <a:ea typeface="Tahoma" pitchFamily="34" charset="0"/>
                <a:cs typeface="Tahoma" pitchFamily="34" charset="0"/>
              </a:rPr>
              <a:t>(lai konstatētu iespējamu nespecifisku saistīšanos)</a:t>
            </a:r>
            <a:r>
              <a:rPr lang="lv-LV" sz="2400" dirty="0" smtClean="0">
                <a:solidFill>
                  <a:schemeClr val="tx1"/>
                </a:solidFill>
                <a:latin typeface="Tahoma" pitchFamily="34" charset="0"/>
                <a:ea typeface="Tahoma" pitchFamily="34" charset="0"/>
                <a:cs typeface="Tahoma" pitchFamily="34" charset="0"/>
              </a:rPr>
              <a:t>.</a:t>
            </a:r>
          </a:p>
          <a:p>
            <a:pPr marL="268288" indent="-268288" eaLnBrk="1" hangingPunct="1">
              <a:lnSpc>
                <a:spcPct val="90000"/>
              </a:lnSpc>
              <a:buClr>
                <a:srgbClr val="002060"/>
              </a:buClr>
              <a:buFont typeface="Wingdings" pitchFamily="2" charset="2"/>
              <a:buChar char="§"/>
              <a:tabLst>
                <a:tab pos="268288" algn="l"/>
              </a:tabLst>
            </a:pPr>
            <a:endParaRPr lang="en-GB" sz="2400" dirty="0" smtClean="0">
              <a:solidFill>
                <a:schemeClr val="tx1"/>
              </a:solidFill>
              <a:latin typeface="Tahoma" pitchFamily="34" charset="0"/>
              <a:ea typeface="Tahoma" pitchFamily="34" charset="0"/>
              <a:cs typeface="Tahoma" pitchFamily="34" charset="0"/>
            </a:endParaRPr>
          </a:p>
          <a:p>
            <a:pPr marL="268288" indent="-268288" eaLnBrk="1" hangingPunct="1">
              <a:lnSpc>
                <a:spcPct val="90000"/>
              </a:lnSpc>
              <a:buClr>
                <a:srgbClr val="002060"/>
              </a:buClr>
              <a:buFont typeface="Wingdings" pitchFamily="2" charset="2"/>
              <a:buChar char="§"/>
              <a:tabLst>
                <a:tab pos="268288" algn="l"/>
              </a:tabLst>
            </a:pPr>
            <a:r>
              <a:rPr lang="lv-LV" sz="2400" dirty="0" smtClean="0">
                <a:solidFill>
                  <a:schemeClr val="tx1"/>
                </a:solidFill>
                <a:latin typeface="Tahoma" pitchFamily="34" charset="0"/>
                <a:ea typeface="Tahoma" pitchFamily="34" charset="0"/>
                <a:cs typeface="Tahoma" pitchFamily="34" charset="0"/>
              </a:rPr>
              <a:t>Garāks fragments rada spēcīgāku signālu.</a:t>
            </a:r>
          </a:p>
          <a:p>
            <a:pPr marL="268288" indent="-268288" eaLnBrk="1" hangingPunct="1">
              <a:lnSpc>
                <a:spcPct val="90000"/>
              </a:lnSpc>
              <a:buFontTx/>
              <a:buChar char="•"/>
              <a:tabLst>
                <a:tab pos="268288" algn="l"/>
              </a:tabLst>
            </a:pPr>
            <a:endParaRPr lang="lv-LV" sz="2400" dirty="0" smtClean="0">
              <a:solidFill>
                <a:schemeClr val="tx1"/>
              </a:solidFill>
              <a:latin typeface="Arial" charset="0"/>
              <a:ea typeface="ＭＳ Ｐゴシック"/>
              <a:cs typeface="ＭＳ Ｐゴシック"/>
            </a:endParaRPr>
          </a:p>
          <a:p>
            <a:pPr marL="268288" indent="-268288" eaLnBrk="1" hangingPunct="1">
              <a:lnSpc>
                <a:spcPct val="90000"/>
              </a:lnSpc>
              <a:tabLst>
                <a:tab pos="268288" algn="l"/>
              </a:tabLst>
            </a:pPr>
            <a:endParaRPr lang="en-GB" sz="2400" dirty="0" smtClean="0">
              <a:solidFill>
                <a:schemeClr val="tx1"/>
              </a:solidFill>
              <a:latin typeface="Arial" charset="0"/>
              <a:ea typeface="ＭＳ Ｐゴシック"/>
              <a:cs typeface="ＭＳ Ｐゴシック"/>
            </a:endParaRPr>
          </a:p>
        </p:txBody>
      </p:sp>
      <p:pic>
        <p:nvPicPr>
          <p:cNvPr id="39939" name="Picture 23" descr="sybr green"/>
          <p:cNvPicPr>
            <a:picLocks noChangeAspect="1" noChangeArrowheads="1"/>
          </p:cNvPicPr>
          <p:nvPr/>
        </p:nvPicPr>
        <p:blipFill>
          <a:blip r:embed="rId4"/>
          <a:srcRect l="19571" t="4176" r="44901" b="3899"/>
          <a:stretch>
            <a:fillRect/>
          </a:stretch>
        </p:blipFill>
        <p:spPr bwMode="auto">
          <a:xfrm>
            <a:off x="6084168" y="1196752"/>
            <a:ext cx="2708275"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aidu_galvam.png"/>
          <p:cNvPicPr>
            <a:picLocks noChangeAspect="1"/>
          </p:cNvPicPr>
          <p:nvPr/>
        </p:nvPicPr>
        <p:blipFill>
          <a:blip r:embed="rId3"/>
          <a:stretch>
            <a:fillRect/>
          </a:stretch>
        </p:blipFill>
        <p:spPr>
          <a:xfrm>
            <a:off x="0" y="260648"/>
            <a:ext cx="9144000" cy="792088"/>
          </a:xfrm>
          <a:prstGeom prst="rect">
            <a:avLst/>
          </a:prstGeom>
        </p:spPr>
      </p:pic>
      <p:sp>
        <p:nvSpPr>
          <p:cNvPr id="94209" name="Text Box 2"/>
          <p:cNvSpPr txBox="1">
            <a:spLocks noGrp="1"/>
          </p:cNvSpPr>
          <p:nvPr>
            <p:ph type="title"/>
          </p:nvPr>
        </p:nvSpPr>
        <p:spPr>
          <a:xfrm>
            <a:off x="539750" y="0"/>
            <a:ext cx="8229600" cy="1143000"/>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Disociācija</a:t>
            </a:r>
          </a:p>
        </p:txBody>
      </p:sp>
      <p:sp>
        <p:nvSpPr>
          <p:cNvPr id="94210" name="Text Box 3"/>
          <p:cNvSpPr txBox="1">
            <a:spLocks noGrp="1"/>
          </p:cNvSpPr>
          <p:nvPr>
            <p:ph idx="1"/>
          </p:nvPr>
        </p:nvSpPr>
        <p:spPr>
          <a:xfrm>
            <a:off x="755576" y="1268760"/>
            <a:ext cx="7715250" cy="4497388"/>
          </a:xfrm>
        </p:spPr>
        <p:txBody>
          <a:bodyPr/>
          <a:lstStyle/>
          <a:p>
            <a:pPr marL="0" indent="0">
              <a:spcBef>
                <a:spcPct val="0"/>
              </a:spcBef>
              <a:buClr>
                <a:srgbClr val="002060"/>
              </a:buClr>
              <a:buFont typeface="Wingdings" pitchFamily="2" charset="2"/>
              <a:buChar char="§"/>
            </a:pPr>
            <a:r>
              <a:rPr lang="lv-LV" sz="2000" dirty="0" smtClean="0">
                <a:solidFill>
                  <a:srgbClr val="000000"/>
                </a:solidFill>
                <a:latin typeface="Tahoma" pitchFamily="34" charset="0"/>
                <a:ea typeface="Tahoma" pitchFamily="34" charset="0"/>
                <a:cs typeface="Tahoma" pitchFamily="34" charset="0"/>
                <a:sym typeface="Arial" charset="0"/>
              </a:rPr>
              <a:t> Katrs paraugs tiek uzkarsēts ik pa 0.1°C un tad mērīta fluorescence.</a:t>
            </a:r>
          </a:p>
          <a:p>
            <a:pPr marL="0" indent="0">
              <a:spcBef>
                <a:spcPct val="0"/>
              </a:spcBef>
              <a:buClr>
                <a:srgbClr val="002060"/>
              </a:buClr>
              <a:buFont typeface="Wingdings" pitchFamily="2" charset="2"/>
              <a:buChar char="§"/>
            </a:pPr>
            <a:endParaRPr lang="lv-LV" sz="20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
                <a:srgbClr val="002060"/>
              </a:buClr>
              <a:buFont typeface="Wingdings" pitchFamily="2" charset="2"/>
              <a:buChar char="§"/>
            </a:pPr>
            <a:r>
              <a:rPr lang="lv-LV" sz="2000" dirty="0" smtClean="0">
                <a:solidFill>
                  <a:srgbClr val="000000"/>
                </a:solidFill>
                <a:latin typeface="Tahoma" pitchFamily="34" charset="0"/>
                <a:ea typeface="Tahoma" pitchFamily="34" charset="0"/>
                <a:cs typeface="Tahoma" pitchFamily="34" charset="0"/>
                <a:sym typeface="Arial" charset="0"/>
              </a:rPr>
              <a:t> SYBR Green krāsa spīd tikai tad, kad ir saistījusies ar dsDNS, tādēļ pie noteiktas T° fluorescence pazūd, jo fragments būs sadalījies par ssDNS.</a:t>
            </a:r>
          </a:p>
          <a:p>
            <a:pPr marL="0" indent="0">
              <a:spcBef>
                <a:spcPct val="0"/>
              </a:spcBef>
              <a:buClr>
                <a:srgbClr val="002060"/>
              </a:buClr>
              <a:buFont typeface="Wingdings" pitchFamily="2" charset="2"/>
              <a:buChar char="§"/>
            </a:pPr>
            <a:endParaRPr lang="lv-LV" sz="20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
                <a:srgbClr val="002060"/>
              </a:buClr>
              <a:buFont typeface="Wingdings" pitchFamily="2" charset="2"/>
              <a:buChar char="§"/>
            </a:pPr>
            <a:r>
              <a:rPr lang="lv-LV" sz="2000" dirty="0" smtClean="0">
                <a:solidFill>
                  <a:srgbClr val="000000"/>
                </a:solidFill>
                <a:latin typeface="Tahoma" pitchFamily="34" charset="0"/>
                <a:ea typeface="Tahoma" pitchFamily="34" charset="0"/>
                <a:cs typeface="Tahoma" pitchFamily="34" charset="0"/>
                <a:sym typeface="Arial" charset="0"/>
              </a:rPr>
              <a:t> Vienāda garuma fragmenti disociēs pie vienas un tās pašas T°, kas būs novērojams kā krass fluorescences kritums. </a:t>
            </a:r>
          </a:p>
          <a:p>
            <a:pPr marL="0" indent="0">
              <a:spcBef>
                <a:spcPct val="0"/>
              </a:spcBef>
              <a:buClr>
                <a:srgbClr val="002060"/>
              </a:buClr>
              <a:buFont typeface="Wingdings" pitchFamily="2" charset="2"/>
              <a:buChar char="§"/>
            </a:pPr>
            <a:endParaRPr lang="lv-LV" sz="2000" dirty="0" smtClean="0">
              <a:solidFill>
                <a:srgbClr val="000000"/>
              </a:solidFill>
              <a:latin typeface="Tahoma" pitchFamily="34" charset="0"/>
              <a:ea typeface="Tahoma" pitchFamily="34" charset="0"/>
              <a:cs typeface="Tahoma" pitchFamily="34" charset="0"/>
              <a:sym typeface="Arial" charset="0"/>
            </a:endParaRPr>
          </a:p>
          <a:p>
            <a:pPr marL="0" indent="0">
              <a:spcBef>
                <a:spcPct val="0"/>
              </a:spcBef>
              <a:buClr>
                <a:srgbClr val="002060"/>
              </a:buClr>
              <a:buFont typeface="Wingdings" pitchFamily="2" charset="2"/>
              <a:buChar char="§"/>
            </a:pPr>
            <a:r>
              <a:rPr lang="lv-LV" sz="2000" dirty="0" smtClean="0">
                <a:solidFill>
                  <a:srgbClr val="000000"/>
                </a:solidFill>
                <a:latin typeface="Tahoma" pitchFamily="34" charset="0"/>
                <a:ea typeface="Tahoma" pitchFamily="34" charset="0"/>
                <a:cs typeface="Tahoma" pitchFamily="34" charset="0"/>
                <a:sym typeface="Arial" charset="0"/>
              </a:rPr>
              <a:t> Dažāda garuma fragmenti disociēs pie dažādām T° un būs redzami vairāki fluorescences līmeņa kritumi, kas liecinās par nespecifiska fragmenta veidošanos reakcijā un ka tādēļ rezultāts nav pilnīgi ticams.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pic>
        <p:nvPicPr>
          <p:cNvPr id="95233" name="Picture 4" descr="2Disociacijaslikne-TACC1 copy"/>
          <p:cNvPicPr>
            <a:picLocks noChangeAspect="1" noChangeArrowheads="1"/>
          </p:cNvPicPr>
          <p:nvPr/>
        </p:nvPicPr>
        <p:blipFill>
          <a:blip r:embed="rId4"/>
          <a:srcRect l="5762"/>
          <a:stretch>
            <a:fillRect/>
          </a:stretch>
        </p:blipFill>
        <p:spPr bwMode="auto">
          <a:xfrm>
            <a:off x="809453" y="1484784"/>
            <a:ext cx="8083027" cy="4399601"/>
          </a:xfrm>
          <a:prstGeom prst="rect">
            <a:avLst/>
          </a:prstGeom>
          <a:noFill/>
          <a:ln w="9525">
            <a:noFill/>
            <a:miter lim="800000"/>
            <a:headEnd/>
            <a:tailEnd/>
          </a:ln>
        </p:spPr>
      </p:pic>
      <p:sp>
        <p:nvSpPr>
          <p:cNvPr id="95235" name="Text Box 12"/>
          <p:cNvSpPr txBox="1">
            <a:spLocks noChangeArrowheads="1"/>
          </p:cNvSpPr>
          <p:nvPr/>
        </p:nvSpPr>
        <p:spPr bwMode="auto">
          <a:xfrm rot="-5400000">
            <a:off x="-2105792" y="3554064"/>
            <a:ext cx="5114734" cy="400110"/>
          </a:xfrm>
          <a:prstGeom prst="rect">
            <a:avLst/>
          </a:prstGeom>
          <a:noFill/>
          <a:ln w="9525">
            <a:noFill/>
            <a:miter lim="800000"/>
            <a:headEnd/>
            <a:tailEnd/>
          </a:ln>
        </p:spPr>
        <p:txBody>
          <a:bodyPr wrap="none">
            <a:spAutoFit/>
          </a:bodyPr>
          <a:lstStyle/>
          <a:p>
            <a:r>
              <a:rPr lang="lv-LV" sz="2000" dirty="0">
                <a:latin typeface="Tahoma" pitchFamily="34" charset="0"/>
                <a:ea typeface="Tahoma" pitchFamily="34" charset="0"/>
                <a:cs typeface="Tahoma" pitchFamily="34" charset="0"/>
              </a:rPr>
              <a:t>Fluorescences intensitātes apgriezta vērtība</a:t>
            </a:r>
          </a:p>
        </p:txBody>
      </p:sp>
      <p:sp>
        <p:nvSpPr>
          <p:cNvPr id="95236" name="Text Box 13"/>
          <p:cNvSpPr txBox="1">
            <a:spLocks noGrp="1"/>
          </p:cNvSpPr>
          <p:nvPr>
            <p:ph type="title"/>
          </p:nvPr>
        </p:nvSpPr>
        <p:spPr>
          <a:xfrm>
            <a:off x="395536" y="0"/>
            <a:ext cx="8229600" cy="1143000"/>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Disociācija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1368152"/>
          </a:xfrm>
          <a:prstGeom prst="rect">
            <a:avLst/>
          </a:prstGeom>
        </p:spPr>
      </p:pic>
      <p:sp>
        <p:nvSpPr>
          <p:cNvPr id="33803" name="Rectangle 5"/>
          <p:cNvSpPr>
            <a:spLocks noChangeArrowheads="1"/>
          </p:cNvSpPr>
          <p:nvPr/>
        </p:nvSpPr>
        <p:spPr bwMode="auto">
          <a:xfrm>
            <a:off x="1835696" y="476672"/>
            <a:ext cx="5472112" cy="882352"/>
          </a:xfrm>
          <a:prstGeom prst="rect">
            <a:avLst/>
          </a:prstGeom>
          <a:noFill/>
          <a:ln w="9525">
            <a:noFill/>
            <a:miter lim="800000"/>
            <a:headEnd/>
            <a:tailEnd/>
          </a:ln>
        </p:spPr>
        <p:txBody>
          <a:bodyPr anchor="ctr"/>
          <a:lstStyle/>
          <a:p>
            <a:pPr algn="ctr"/>
            <a:r>
              <a:rPr lang="lv-LV" sz="4400" b="1" dirty="0" smtClean="0">
                <a:solidFill>
                  <a:schemeClr val="bg1"/>
                </a:solidFill>
                <a:latin typeface="Calibri" pitchFamily="34" charset="0"/>
                <a:ea typeface="ＭＳ Ｐゴシック"/>
                <a:cs typeface="ＭＳ Ｐゴシック"/>
              </a:rPr>
              <a:t>FRET princips Fluorescējošās </a:t>
            </a:r>
            <a:r>
              <a:rPr lang="lv-LV" sz="4400" b="1" dirty="0">
                <a:solidFill>
                  <a:schemeClr val="bg1"/>
                </a:solidFill>
                <a:latin typeface="Calibri" pitchFamily="34" charset="0"/>
                <a:ea typeface="ＭＳ Ｐゴシック"/>
                <a:cs typeface="ＭＳ Ｐゴシック"/>
              </a:rPr>
              <a:t>iezīmes</a:t>
            </a:r>
            <a:endParaRPr lang="ru-RU" sz="4400" b="1" dirty="0">
              <a:solidFill>
                <a:schemeClr val="bg1"/>
              </a:solidFill>
              <a:latin typeface="Calibri" pitchFamily="34" charset="0"/>
              <a:ea typeface="ＭＳ Ｐゴシック"/>
              <a:cs typeface="ＭＳ Ｐゴシック"/>
            </a:endParaRPr>
          </a:p>
        </p:txBody>
      </p:sp>
      <p:cxnSp>
        <p:nvCxnSpPr>
          <p:cNvPr id="6" name="Straight Arrow Connector 5"/>
          <p:cNvCxnSpPr/>
          <p:nvPr/>
        </p:nvCxnSpPr>
        <p:spPr>
          <a:xfrm rot="5400000">
            <a:off x="2052513" y="1628007"/>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067944" y="1700808"/>
            <a:ext cx="72008" cy="10073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16"/>
          <p:cNvSpPr txBox="1">
            <a:spLocks noChangeArrowheads="1"/>
          </p:cNvSpPr>
          <p:nvPr/>
        </p:nvSpPr>
        <p:spPr bwMode="auto">
          <a:xfrm>
            <a:off x="5508104" y="2852936"/>
            <a:ext cx="3419872"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Hidrolīzes </a:t>
            </a:r>
            <a:endParaRPr lang="lv-LV" sz="2400" b="1" dirty="0" smtClean="0">
              <a:solidFill>
                <a:schemeClr val="tx1"/>
              </a:solidFill>
              <a:latin typeface="Tahoma" pitchFamily="34" charset="0"/>
              <a:ea typeface="Tahoma" pitchFamily="34" charset="0"/>
              <a:cs typeface="Tahoma" pitchFamily="34" charset="0"/>
            </a:endParaRPr>
          </a:p>
          <a:p>
            <a:pPr algn="ct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TaqMan</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Molekulārās bākas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Molekulārie skorpioni</a:t>
            </a:r>
          </a:p>
          <a:p>
            <a:pPr algn="ctr"/>
            <a:endParaRPr lang="lv-LV" sz="2400" b="1" dirty="0">
              <a:solidFill>
                <a:schemeClr val="tx1"/>
              </a:solidFill>
              <a:ea typeface="ＭＳ Ｐゴシック"/>
              <a:cs typeface="ＭＳ Ｐゴシック"/>
            </a:endParaRPr>
          </a:p>
        </p:txBody>
      </p:sp>
      <p:sp>
        <p:nvSpPr>
          <p:cNvPr id="33813" name="TextBox 17"/>
          <p:cNvSpPr txBox="1">
            <a:spLocks noChangeArrowheads="1"/>
          </p:cNvSpPr>
          <p:nvPr/>
        </p:nvSpPr>
        <p:spPr bwMode="auto">
          <a:xfrm>
            <a:off x="3059832" y="2852936"/>
            <a:ext cx="2376264"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Hibridizācijas </a:t>
            </a: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Light Cycler</a:t>
            </a:r>
          </a:p>
          <a:p>
            <a:pPr algn="ctr"/>
            <a:endParaRPr lang="lv-LV" sz="2400" b="1" dirty="0">
              <a:solidFill>
                <a:schemeClr val="tx1"/>
              </a:solidFill>
              <a:ea typeface="ＭＳ Ｐゴシック"/>
              <a:cs typeface="ＭＳ Ｐゴシック"/>
            </a:endParaRPr>
          </a:p>
        </p:txBody>
      </p:sp>
      <p:cxnSp>
        <p:nvCxnSpPr>
          <p:cNvPr id="14" name="Straight Arrow Connector 13"/>
          <p:cNvCxnSpPr/>
          <p:nvPr/>
        </p:nvCxnSpPr>
        <p:spPr>
          <a:xfrm>
            <a:off x="5364088" y="1628800"/>
            <a:ext cx="898252" cy="9353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795" name="TextBox 15"/>
          <p:cNvSpPr txBox="1">
            <a:spLocks noChangeArrowheads="1"/>
          </p:cNvSpPr>
          <p:nvPr/>
        </p:nvSpPr>
        <p:spPr bwMode="auto">
          <a:xfrm>
            <a:off x="251520" y="2852936"/>
            <a:ext cx="2736304" cy="193899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Fluorescējošās </a:t>
            </a:r>
            <a:r>
              <a:rPr lang="lv-LV" sz="2400" b="1" dirty="0" smtClean="0">
                <a:solidFill>
                  <a:schemeClr val="tx1"/>
                </a:solidFill>
                <a:latin typeface="Tahoma" pitchFamily="34" charset="0"/>
                <a:ea typeface="Tahoma" pitchFamily="34" charset="0"/>
                <a:cs typeface="Tahoma" pitchFamily="34" charset="0"/>
              </a:rPr>
              <a:t>krāsvielas</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Oxazole Yellow</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SYBR green</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PicoGreen</a:t>
            </a:r>
          </a:p>
        </p:txBody>
      </p:sp>
      <p:sp>
        <p:nvSpPr>
          <p:cNvPr id="33796" name="TextBox 18"/>
          <p:cNvSpPr txBox="1">
            <a:spLocks noChangeArrowheads="1"/>
          </p:cNvSpPr>
          <p:nvPr/>
        </p:nvSpPr>
        <p:spPr bwMode="auto">
          <a:xfrm>
            <a:off x="323528" y="3717032"/>
            <a:ext cx="2447925" cy="461665"/>
          </a:xfrm>
          <a:prstGeom prst="rect">
            <a:avLst/>
          </a:prstGeom>
          <a:noFill/>
          <a:ln w="9525">
            <a:noFill/>
            <a:miter lim="800000"/>
            <a:headEnd/>
            <a:tailEnd/>
          </a:ln>
        </p:spPr>
        <p:txBody>
          <a:bodyPr>
            <a:spAutoFit/>
          </a:bodyPr>
          <a:lstStyle/>
          <a:p>
            <a:pPr algn="ctr">
              <a:buFont typeface="Arial" charset="0"/>
              <a:buChar char="•"/>
            </a:pPr>
            <a:endParaRPr lang="lv-LV" sz="2400" dirty="0">
              <a:solidFill>
                <a:schemeClr val="tx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43009" name="Rectangle 2"/>
          <p:cNvSpPr txBox="1">
            <a:spLocks noGrp="1"/>
          </p:cNvSpPr>
          <p:nvPr>
            <p:ph type="title"/>
          </p:nvPr>
        </p:nvSpPr>
        <p:spPr>
          <a:xfrm>
            <a:off x="323528" y="260648"/>
            <a:ext cx="8316912" cy="1143000"/>
          </a:xfrm>
        </p:spPr>
        <p:txBody>
          <a:bodyPr>
            <a:normAutofit fontScale="90000"/>
          </a:bodyPr>
          <a:lstStyle/>
          <a:p>
            <a:pPr>
              <a:spcBef>
                <a:spcPct val="0"/>
              </a:spcBef>
              <a:buClrTx/>
              <a:buFontTx/>
              <a:buNone/>
            </a:pPr>
            <a:r>
              <a:rPr lang="lv-LV" sz="4900" b="1" dirty="0" smtClean="0">
                <a:solidFill>
                  <a:schemeClr val="bg1"/>
                </a:solidFill>
                <a:latin typeface="Calibri" pitchFamily="34" charset="0"/>
                <a:cs typeface="Arial" charset="0"/>
                <a:sym typeface="Calibri" pitchFamily="34" charset="0"/>
              </a:rPr>
              <a:t>FRET princips</a:t>
            </a:r>
            <a:r>
              <a:rPr lang="lv-LV" sz="3600" dirty="0" smtClean="0">
                <a:solidFill>
                  <a:schemeClr val="tx1"/>
                </a:solidFill>
                <a:latin typeface="Calibri" pitchFamily="34" charset="0"/>
                <a:cs typeface="Arial" charset="0"/>
                <a:sym typeface="Calibri" pitchFamily="34" charset="0"/>
              </a:rPr>
              <a:t/>
            </a:r>
            <a:br>
              <a:rPr lang="lv-LV" sz="3600" dirty="0" smtClean="0">
                <a:solidFill>
                  <a:schemeClr val="tx1"/>
                </a:solidFill>
                <a:latin typeface="Calibri" pitchFamily="34" charset="0"/>
                <a:cs typeface="Arial" charset="0"/>
                <a:sym typeface="Calibri" pitchFamily="34" charset="0"/>
              </a:rPr>
            </a:br>
            <a:endParaRPr lang="lv-LV" sz="3600" dirty="0" smtClean="0">
              <a:solidFill>
                <a:schemeClr val="tx1"/>
              </a:solidFill>
              <a:latin typeface="Calibri" pitchFamily="34" charset="0"/>
              <a:cs typeface="Arial" charset="0"/>
              <a:sym typeface="Calibri" pitchFamily="34" charset="0"/>
            </a:endParaRPr>
          </a:p>
        </p:txBody>
      </p:sp>
      <p:sp>
        <p:nvSpPr>
          <p:cNvPr id="43010" name="Text Box 3"/>
          <p:cNvSpPr txBox="1">
            <a:spLocks noGrp="1"/>
          </p:cNvSpPr>
          <p:nvPr>
            <p:ph idx="1"/>
          </p:nvPr>
        </p:nvSpPr>
        <p:spPr>
          <a:xfrm>
            <a:off x="683568" y="1844824"/>
            <a:ext cx="4679950" cy="3878262"/>
          </a:xfrm>
        </p:spPr>
        <p:txBody>
          <a:bodyPr/>
          <a:lstStyle/>
          <a:p>
            <a:pPr marL="268288" indent="-268288" eaLnBrk="1" hangingPunct="1">
              <a:lnSpc>
                <a:spcPct val="90000"/>
              </a:lnSpc>
              <a:spcBef>
                <a:spcPct val="0"/>
              </a:spcBef>
              <a:buClrTx/>
              <a:buFontTx/>
              <a:buChar char="•"/>
            </a:pPr>
            <a:r>
              <a:rPr lang="lv-LV" sz="2400" u="sng" dirty="0" smtClean="0">
                <a:solidFill>
                  <a:srgbClr val="000000"/>
                </a:solidFill>
                <a:latin typeface="Tahoma" pitchFamily="34" charset="0"/>
                <a:ea typeface="Tahoma" pitchFamily="34" charset="0"/>
                <a:cs typeface="Tahoma" pitchFamily="34" charset="0"/>
                <a:sym typeface="Arial" charset="0"/>
              </a:rPr>
              <a:t>FRET</a:t>
            </a:r>
            <a:r>
              <a:rPr lang="lv-LV" sz="2400" dirty="0" smtClean="0">
                <a:solidFill>
                  <a:srgbClr val="000000"/>
                </a:solidFill>
                <a:latin typeface="Tahoma" pitchFamily="34" charset="0"/>
                <a:ea typeface="Tahoma" pitchFamily="34" charset="0"/>
                <a:cs typeface="Tahoma" pitchFamily="34" charset="0"/>
                <a:sym typeface="Arial" charset="0"/>
              </a:rPr>
              <a:t>– pēc apstarošanas ierosinātā molekula lielāko daļu enerģijas atdod blakus esošajai molekulai, kuras ierosināšanas enerģija ir ļoti līdzīga pirmās molekulas izdalītajai.</a:t>
            </a:r>
          </a:p>
          <a:p>
            <a:pPr marL="268288" indent="-268288" eaLnBrk="1" hangingPunct="1">
              <a:lnSpc>
                <a:spcPct val="90000"/>
              </a:lnSpc>
              <a:spcBef>
                <a:spcPct val="0"/>
              </a:spcBef>
              <a:buClrTx/>
              <a:buFontTx/>
              <a:buChar char="•"/>
            </a:pPr>
            <a:endParaRPr lang="lv-LV" sz="2400" dirty="0" smtClean="0">
              <a:solidFill>
                <a:srgbClr val="000000"/>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Tx/>
              <a:buFontTx/>
              <a:buChar char="•"/>
            </a:pPr>
            <a:r>
              <a:rPr lang="lv-LV" sz="2400" dirty="0" smtClean="0">
                <a:solidFill>
                  <a:srgbClr val="000000"/>
                </a:solidFill>
                <a:latin typeface="Tahoma" pitchFamily="34" charset="0"/>
                <a:ea typeface="Tahoma" pitchFamily="34" charset="0"/>
                <a:cs typeface="Tahoma" pitchFamily="34" charset="0"/>
                <a:sym typeface="Arial" charset="0"/>
              </a:rPr>
              <a:t>Nepieciešami nelieli attālumi (pm – nm) starp donoru un akceptoru.</a:t>
            </a:r>
            <a:endParaRPr lang="en-US" sz="2400" dirty="0" smtClean="0">
              <a:solidFill>
                <a:srgbClr val="000000"/>
              </a:solidFill>
              <a:latin typeface="Tahoma" pitchFamily="34" charset="0"/>
              <a:ea typeface="Tahoma" pitchFamily="34" charset="0"/>
              <a:cs typeface="Tahoma" pitchFamily="34" charset="0"/>
              <a:sym typeface="Arial" charset="0"/>
            </a:endParaRPr>
          </a:p>
          <a:p>
            <a:pPr marL="268288" indent="-268288" eaLnBrk="1" hangingPunct="1">
              <a:lnSpc>
                <a:spcPct val="90000"/>
              </a:lnSpc>
              <a:spcBef>
                <a:spcPct val="0"/>
              </a:spcBef>
              <a:buClrTx/>
              <a:buFontTx/>
              <a:buNone/>
            </a:pPr>
            <a:endParaRPr lang="lv-LV" sz="2400" dirty="0" smtClean="0">
              <a:solidFill>
                <a:schemeClr val="tx1"/>
              </a:solidFill>
              <a:latin typeface="Arial" charset="0"/>
              <a:cs typeface="Arial" charset="0"/>
              <a:sym typeface="Arial" charset="0"/>
            </a:endParaRPr>
          </a:p>
          <a:p>
            <a:pPr marL="268288" indent="-268288" eaLnBrk="1" hangingPunct="1">
              <a:lnSpc>
                <a:spcPct val="90000"/>
              </a:lnSpc>
              <a:spcBef>
                <a:spcPct val="0"/>
              </a:spcBef>
              <a:buClrTx/>
              <a:buFontTx/>
              <a:buNone/>
            </a:pPr>
            <a:endParaRPr lang="en-GB" sz="2400" dirty="0" smtClean="0">
              <a:solidFill>
                <a:schemeClr val="tx1"/>
              </a:solidFill>
              <a:latin typeface="Arial" charset="0"/>
              <a:ea typeface="ＭＳ Ｐゴシック"/>
              <a:cs typeface="ＭＳ Ｐゴシック"/>
              <a:sym typeface="Arial" charset="0"/>
            </a:endParaRPr>
          </a:p>
          <a:p>
            <a:pPr marL="268288" indent="-268288">
              <a:lnSpc>
                <a:spcPct val="90000"/>
              </a:lnSpc>
              <a:spcBef>
                <a:spcPct val="0"/>
              </a:spcBef>
              <a:buClrTx/>
              <a:buFontTx/>
              <a:buNone/>
            </a:pPr>
            <a:endParaRPr lang="lv-LV" sz="2400" dirty="0" smtClean="0">
              <a:solidFill>
                <a:srgbClr val="000000"/>
              </a:solidFill>
              <a:latin typeface="Arial" charset="0"/>
              <a:cs typeface="Arial" charset="0"/>
              <a:sym typeface="Arial" charset="0"/>
            </a:endParaRPr>
          </a:p>
        </p:txBody>
      </p:sp>
      <p:pic>
        <p:nvPicPr>
          <p:cNvPr id="13" name="Picture 12" descr="fret.jpg"/>
          <p:cNvPicPr>
            <a:picLocks noChangeAspect="1"/>
          </p:cNvPicPr>
          <p:nvPr/>
        </p:nvPicPr>
        <p:blipFill>
          <a:blip r:embed="rId4"/>
          <a:stretch>
            <a:fillRect/>
          </a:stretch>
        </p:blipFill>
        <p:spPr>
          <a:xfrm>
            <a:off x="5364088" y="2348880"/>
            <a:ext cx="3362325" cy="20764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sp>
        <p:nvSpPr>
          <p:cNvPr id="33803" name="Rectangle 5"/>
          <p:cNvSpPr>
            <a:spLocks noChangeArrowheads="1"/>
          </p:cNvSpPr>
          <p:nvPr/>
        </p:nvSpPr>
        <p:spPr bwMode="auto">
          <a:xfrm>
            <a:off x="1763688" y="260648"/>
            <a:ext cx="5472112" cy="882352"/>
          </a:xfrm>
          <a:prstGeom prst="rect">
            <a:avLst/>
          </a:prstGeom>
          <a:noFill/>
          <a:ln w="9525">
            <a:noFill/>
            <a:miter lim="800000"/>
            <a:headEnd/>
            <a:tailEnd/>
          </a:ln>
        </p:spPr>
        <p:txBody>
          <a:bodyPr anchor="ctr"/>
          <a:lstStyle/>
          <a:p>
            <a:pPr algn="ctr"/>
            <a:r>
              <a:rPr lang="lv-LV" sz="4400" b="1" dirty="0">
                <a:solidFill>
                  <a:schemeClr val="bg1"/>
                </a:solidFill>
                <a:latin typeface="Calibri" pitchFamily="34" charset="0"/>
                <a:ea typeface="ＭＳ Ｐゴシック"/>
                <a:cs typeface="ＭＳ Ｐゴシック"/>
              </a:rPr>
              <a:t>Fluorescējošās iezīmes</a:t>
            </a:r>
            <a:endParaRPr lang="ru-RU" sz="4400" b="1" dirty="0">
              <a:solidFill>
                <a:schemeClr val="bg1"/>
              </a:solidFill>
              <a:latin typeface="Calibri" pitchFamily="34" charset="0"/>
              <a:ea typeface="ＭＳ Ｐゴシック"/>
              <a:cs typeface="ＭＳ Ｐゴシック"/>
            </a:endParaRPr>
          </a:p>
        </p:txBody>
      </p:sp>
      <p:cxnSp>
        <p:nvCxnSpPr>
          <p:cNvPr id="6" name="Straight Arrow Connector 5"/>
          <p:cNvCxnSpPr/>
          <p:nvPr/>
        </p:nvCxnSpPr>
        <p:spPr>
          <a:xfrm rot="5400000">
            <a:off x="2052513" y="1628007"/>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067944" y="1700808"/>
            <a:ext cx="72008" cy="10073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16"/>
          <p:cNvSpPr txBox="1">
            <a:spLocks noChangeArrowheads="1"/>
          </p:cNvSpPr>
          <p:nvPr/>
        </p:nvSpPr>
        <p:spPr bwMode="auto">
          <a:xfrm>
            <a:off x="5508104" y="2852936"/>
            <a:ext cx="3384376"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Hidrolīzes </a:t>
            </a:r>
            <a:endParaRPr lang="lv-LV" sz="2400" b="1" dirty="0" smtClean="0">
              <a:solidFill>
                <a:schemeClr val="tx1"/>
              </a:solidFill>
              <a:latin typeface="Tahoma" pitchFamily="34" charset="0"/>
              <a:ea typeface="Tahoma" pitchFamily="34" charset="0"/>
              <a:cs typeface="Tahoma" pitchFamily="34" charset="0"/>
            </a:endParaRPr>
          </a:p>
          <a:p>
            <a:pPr algn="ct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TaqMan</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Molekulārās bākas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Molekulārie skorpioni</a:t>
            </a:r>
          </a:p>
          <a:p>
            <a:pPr algn="ctr"/>
            <a:endParaRPr lang="lv-LV" sz="2400" b="1" dirty="0">
              <a:solidFill>
                <a:schemeClr val="tx1"/>
              </a:solidFill>
              <a:ea typeface="ＭＳ Ｐゴシック"/>
              <a:cs typeface="ＭＳ Ｐゴシック"/>
            </a:endParaRPr>
          </a:p>
        </p:txBody>
      </p:sp>
      <p:sp>
        <p:nvSpPr>
          <p:cNvPr id="33813" name="TextBox 17"/>
          <p:cNvSpPr txBox="1">
            <a:spLocks noChangeArrowheads="1"/>
          </p:cNvSpPr>
          <p:nvPr/>
        </p:nvSpPr>
        <p:spPr bwMode="auto">
          <a:xfrm>
            <a:off x="3131840" y="2852936"/>
            <a:ext cx="2448272" cy="1569660"/>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Hibridizācijas </a:t>
            </a: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Light Cycler</a:t>
            </a:r>
          </a:p>
          <a:p>
            <a:pPr algn="ctr"/>
            <a:endParaRPr lang="lv-LV" sz="2400" b="1" dirty="0">
              <a:solidFill>
                <a:schemeClr val="tx1"/>
              </a:solidFill>
              <a:ea typeface="ＭＳ Ｐゴシック"/>
              <a:cs typeface="ＭＳ Ｐゴシック"/>
            </a:endParaRPr>
          </a:p>
        </p:txBody>
      </p:sp>
      <p:cxnSp>
        <p:nvCxnSpPr>
          <p:cNvPr id="14" name="Straight Arrow Connector 13"/>
          <p:cNvCxnSpPr/>
          <p:nvPr/>
        </p:nvCxnSpPr>
        <p:spPr>
          <a:xfrm>
            <a:off x="5364088" y="1628800"/>
            <a:ext cx="898252" cy="9353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795" name="TextBox 15"/>
          <p:cNvSpPr txBox="1">
            <a:spLocks noChangeArrowheads="1"/>
          </p:cNvSpPr>
          <p:nvPr/>
        </p:nvSpPr>
        <p:spPr bwMode="auto">
          <a:xfrm>
            <a:off x="395536" y="2852936"/>
            <a:ext cx="2880320" cy="1938992"/>
          </a:xfrm>
          <a:prstGeom prst="rect">
            <a:avLst/>
          </a:prstGeom>
          <a:noFill/>
          <a:ln>
            <a:noFill/>
            <a:headEnd/>
            <a:tailEnd/>
          </a:ln>
          <a:effectLst/>
        </p:spPr>
        <p:style>
          <a:lnRef idx="1">
            <a:schemeClr val="accent1"/>
          </a:lnRef>
          <a:fillRef idx="1001">
            <a:schemeClr val="l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Fluorescējošās </a:t>
            </a:r>
            <a:r>
              <a:rPr lang="lv-LV" sz="2400" b="1" dirty="0" smtClean="0">
                <a:solidFill>
                  <a:schemeClr val="tx1"/>
                </a:solidFill>
                <a:latin typeface="Tahoma" pitchFamily="34" charset="0"/>
                <a:ea typeface="Tahoma" pitchFamily="34" charset="0"/>
                <a:cs typeface="Tahoma" pitchFamily="34" charset="0"/>
              </a:rPr>
              <a:t>krāsvielas</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Oxazole Yellow</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SYBR green</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PicoGreen</a:t>
            </a:r>
          </a:p>
        </p:txBody>
      </p:sp>
      <p:sp>
        <p:nvSpPr>
          <p:cNvPr id="33796" name="TextBox 18"/>
          <p:cNvSpPr txBox="1">
            <a:spLocks noChangeArrowheads="1"/>
          </p:cNvSpPr>
          <p:nvPr/>
        </p:nvSpPr>
        <p:spPr bwMode="auto">
          <a:xfrm>
            <a:off x="323528" y="3717032"/>
            <a:ext cx="2447925" cy="461665"/>
          </a:xfrm>
          <a:prstGeom prst="rect">
            <a:avLst/>
          </a:prstGeom>
          <a:noFill/>
          <a:ln w="9525">
            <a:noFill/>
            <a:miter lim="800000"/>
            <a:headEnd/>
            <a:tailEnd/>
          </a:ln>
        </p:spPr>
        <p:txBody>
          <a:bodyPr>
            <a:spAutoFit/>
          </a:bodyPr>
          <a:lstStyle/>
          <a:p>
            <a:pPr algn="ctr">
              <a:buFont typeface="Arial" charset="0"/>
              <a:buChar char="•"/>
            </a:pPr>
            <a:endParaRPr lang="lv-LV" sz="2400" dirty="0">
              <a:solidFill>
                <a:schemeClr val="tx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47105" name="Text Box 2"/>
          <p:cNvSpPr txBox="1">
            <a:spLocks noGrp="1"/>
          </p:cNvSpPr>
          <p:nvPr>
            <p:ph type="title"/>
          </p:nvPr>
        </p:nvSpPr>
        <p:spPr>
          <a:xfrm>
            <a:off x="900113" y="0"/>
            <a:ext cx="8243887" cy="1143000"/>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TaqMan </a:t>
            </a:r>
            <a:r>
              <a:rPr lang="lv-LV" sz="3600" b="1" dirty="0" smtClean="0">
                <a:solidFill>
                  <a:schemeClr val="bg1"/>
                </a:solidFill>
                <a:latin typeface="Calibri" pitchFamily="34" charset="0"/>
                <a:cs typeface="Arial" charset="0"/>
                <a:sym typeface="Arial" charset="0"/>
              </a:rPr>
              <a:t>(hidrolīzes zondes)</a:t>
            </a:r>
          </a:p>
        </p:txBody>
      </p:sp>
      <p:sp>
        <p:nvSpPr>
          <p:cNvPr id="47106" name="Text Box 3"/>
          <p:cNvSpPr txBox="1">
            <a:spLocks noGrp="1"/>
          </p:cNvSpPr>
          <p:nvPr>
            <p:ph idx="1"/>
          </p:nvPr>
        </p:nvSpPr>
        <p:spPr>
          <a:xfrm>
            <a:off x="539552" y="1412776"/>
            <a:ext cx="3600400" cy="4525963"/>
          </a:xfrm>
        </p:spPr>
        <p:txBody>
          <a:bodyPr/>
          <a:lstStyle/>
          <a:p>
            <a:pPr marL="0" indent="0" eaLnBrk="1" hangingPunct="1">
              <a:lnSpc>
                <a:spcPct val="80000"/>
              </a:lnSpc>
              <a:spcBef>
                <a:spcPct val="0"/>
              </a:spcBef>
              <a:buClr>
                <a:srgbClr val="002060"/>
              </a:buClr>
              <a:buFont typeface="Wingdings" pitchFamily="2" charset="2"/>
              <a:buChar char="§"/>
            </a:pPr>
            <a:r>
              <a:rPr lang="lv-LV" sz="2400" dirty="0" smtClean="0">
                <a:solidFill>
                  <a:srgbClr val="000000"/>
                </a:solidFill>
                <a:latin typeface="Tahoma" pitchFamily="34" charset="0"/>
                <a:ea typeface="Tahoma" pitchFamily="34" charset="0"/>
                <a:cs typeface="Tahoma" pitchFamily="34" charset="0"/>
                <a:sym typeface="Arial" charset="0"/>
              </a:rPr>
              <a:t> 20-30 bp gari oligonukleotīdi (ssDNS)</a:t>
            </a:r>
          </a:p>
          <a:p>
            <a:pPr marL="0" indent="0" eaLnBrk="1" hangingPunct="1">
              <a:lnSpc>
                <a:spcPct val="80000"/>
              </a:lnSpc>
              <a:spcBef>
                <a:spcPct val="0"/>
              </a:spcBef>
              <a:buClr>
                <a:srgbClr val="002060"/>
              </a:buClr>
              <a:buFont typeface="Wingdings" pitchFamily="2" charset="2"/>
              <a:buChar char="§"/>
            </a:pPr>
            <a:endParaRPr lang="lv-LV" sz="2400" dirty="0" smtClean="0">
              <a:solidFill>
                <a:srgbClr val="000000"/>
              </a:solidFill>
              <a:latin typeface="Tahoma" pitchFamily="34" charset="0"/>
              <a:ea typeface="Tahoma" pitchFamily="34" charset="0"/>
              <a:cs typeface="Tahoma" pitchFamily="34" charset="0"/>
              <a:sym typeface="Arial" charset="0"/>
            </a:endParaRPr>
          </a:p>
          <a:p>
            <a:pPr marL="0" indent="0" eaLnBrk="1" hangingPunct="1">
              <a:lnSpc>
                <a:spcPct val="80000"/>
              </a:lnSpc>
              <a:spcBef>
                <a:spcPct val="0"/>
              </a:spcBef>
              <a:buClr>
                <a:srgbClr val="002060"/>
              </a:buClr>
              <a:buFont typeface="Wingdings" pitchFamily="2" charset="2"/>
              <a:buChar char="§"/>
            </a:pPr>
            <a:r>
              <a:rPr lang="lv-LV" sz="2400" dirty="0" smtClean="0">
                <a:solidFill>
                  <a:srgbClr val="000000"/>
                </a:solidFill>
                <a:latin typeface="Tahoma" pitchFamily="34" charset="0"/>
                <a:ea typeface="Tahoma" pitchFamily="34" charset="0"/>
                <a:cs typeface="Tahoma" pitchFamily="34" charset="0"/>
                <a:sym typeface="Arial" charset="0"/>
              </a:rPr>
              <a:t> 5’ galā ir fluorescenta iezīme – reportieris (R)</a:t>
            </a:r>
          </a:p>
          <a:p>
            <a:pPr marL="0" indent="0" eaLnBrk="1" hangingPunct="1">
              <a:lnSpc>
                <a:spcPct val="80000"/>
              </a:lnSpc>
              <a:spcBef>
                <a:spcPct val="0"/>
              </a:spcBef>
              <a:buClr>
                <a:srgbClr val="002060"/>
              </a:buClr>
              <a:buFont typeface="Wingdings" pitchFamily="2" charset="2"/>
              <a:buChar char="§"/>
            </a:pPr>
            <a:endParaRPr lang="lv-LV" sz="2400" dirty="0" smtClean="0">
              <a:solidFill>
                <a:srgbClr val="000000"/>
              </a:solidFill>
              <a:latin typeface="Tahoma" pitchFamily="34" charset="0"/>
              <a:ea typeface="Tahoma" pitchFamily="34" charset="0"/>
              <a:cs typeface="Tahoma" pitchFamily="34" charset="0"/>
              <a:sym typeface="Arial" charset="0"/>
            </a:endParaRPr>
          </a:p>
          <a:p>
            <a:pPr marL="0" indent="0" eaLnBrk="1" hangingPunct="1">
              <a:lnSpc>
                <a:spcPct val="80000"/>
              </a:lnSpc>
              <a:spcBef>
                <a:spcPct val="0"/>
              </a:spcBef>
              <a:buClr>
                <a:srgbClr val="002060"/>
              </a:buClr>
              <a:buFont typeface="Wingdings" pitchFamily="2" charset="2"/>
              <a:buChar char="§"/>
            </a:pPr>
            <a:r>
              <a:rPr lang="lv-LV" sz="2400" dirty="0" smtClean="0">
                <a:solidFill>
                  <a:srgbClr val="000000"/>
                </a:solidFill>
                <a:latin typeface="Tahoma" pitchFamily="34" charset="0"/>
                <a:ea typeface="Tahoma" pitchFamily="34" charset="0"/>
                <a:cs typeface="Tahoma" pitchFamily="34" charset="0"/>
                <a:sym typeface="Arial" charset="0"/>
              </a:rPr>
              <a:t> 3’ galā ir fluorescences dzēsējs (Q)</a:t>
            </a:r>
          </a:p>
          <a:p>
            <a:pPr marL="0" indent="0" eaLnBrk="1" hangingPunct="1">
              <a:lnSpc>
                <a:spcPct val="80000"/>
              </a:lnSpc>
              <a:spcBef>
                <a:spcPct val="0"/>
              </a:spcBef>
              <a:buClrTx/>
              <a:buFontTx/>
              <a:buNone/>
            </a:pPr>
            <a:endParaRPr lang="lv-LV" sz="2400" b="1" dirty="0" smtClean="0">
              <a:solidFill>
                <a:srgbClr val="000000"/>
              </a:solidFill>
              <a:latin typeface="Arial" charset="0"/>
              <a:ea typeface="ＭＳ Ｐゴシック"/>
              <a:cs typeface="ＭＳ Ｐゴシック"/>
              <a:sym typeface="Arial" charset="0"/>
            </a:endParaRPr>
          </a:p>
          <a:p>
            <a:pPr marL="0" indent="0" eaLnBrk="1" hangingPunct="1">
              <a:lnSpc>
                <a:spcPct val="80000"/>
              </a:lnSpc>
              <a:spcBef>
                <a:spcPct val="0"/>
              </a:spcBef>
              <a:buClrTx/>
              <a:buFontTx/>
              <a:buNone/>
            </a:pPr>
            <a:endParaRPr lang="lv-LV" sz="2400" b="1" dirty="0" smtClean="0">
              <a:solidFill>
                <a:srgbClr val="000000"/>
              </a:solidFill>
              <a:latin typeface="Arial" charset="0"/>
              <a:ea typeface="ＭＳ Ｐゴシック"/>
              <a:cs typeface="ＭＳ Ｐゴシック"/>
              <a:sym typeface="Arial" charset="0"/>
            </a:endParaRPr>
          </a:p>
        </p:txBody>
      </p:sp>
      <p:pic>
        <p:nvPicPr>
          <p:cNvPr id="11" name="Picture 10" descr="real_time_bilde.jpg"/>
          <p:cNvPicPr>
            <a:picLocks noChangeAspect="1"/>
          </p:cNvPicPr>
          <p:nvPr/>
        </p:nvPicPr>
        <p:blipFill>
          <a:blip r:embed="rId4"/>
          <a:srcRect l="5039" t="1737" r="3780" b="45507"/>
          <a:stretch>
            <a:fillRect/>
          </a:stretch>
        </p:blipFill>
        <p:spPr>
          <a:xfrm>
            <a:off x="3923928" y="1268760"/>
            <a:ext cx="4942058" cy="51845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49153" name="Text Box 4"/>
          <p:cNvSpPr txBox="1">
            <a:spLocks/>
          </p:cNvSpPr>
          <p:nvPr/>
        </p:nvSpPr>
        <p:spPr bwMode="auto">
          <a:xfrm>
            <a:off x="539552" y="0"/>
            <a:ext cx="8243887" cy="1143000"/>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49154" name="Content Placeholder 3"/>
          <p:cNvPicPr>
            <a:picLocks noChangeAspect="1" noChangeArrowheads="1"/>
          </p:cNvPicPr>
          <p:nvPr/>
        </p:nvPicPr>
        <p:blipFill>
          <a:blip r:embed="rId4"/>
          <a:srcRect l="35143" t="56700" r="24179" b="33124"/>
          <a:stretch>
            <a:fillRect/>
          </a:stretch>
        </p:blipFill>
        <p:spPr bwMode="auto">
          <a:xfrm>
            <a:off x="1476375" y="4221163"/>
            <a:ext cx="7197725" cy="1347787"/>
          </a:xfrm>
          <a:prstGeom prst="rect">
            <a:avLst/>
          </a:prstGeom>
          <a:noFill/>
          <a:ln w="9525">
            <a:noFill/>
            <a:miter lim="800000"/>
            <a:headEnd/>
            <a:tailEnd/>
          </a:ln>
        </p:spPr>
      </p:pic>
      <p:sp>
        <p:nvSpPr>
          <p:cNvPr id="49155" name="Rectangle 19"/>
          <p:cNvSpPr>
            <a:spLocks noChangeArrowheads="1"/>
          </p:cNvSpPr>
          <p:nvPr/>
        </p:nvSpPr>
        <p:spPr bwMode="auto">
          <a:xfrm>
            <a:off x="7187152" y="6237288"/>
            <a:ext cx="1671098" cy="400110"/>
          </a:xfrm>
          <a:prstGeom prst="rect">
            <a:avLst/>
          </a:prstGeom>
          <a:noFill/>
          <a:ln w="9525">
            <a:noFill/>
            <a:miter lim="800000"/>
            <a:headEnd/>
            <a:tailEnd/>
          </a:ln>
        </p:spPr>
        <p:txBody>
          <a:bodyPr wrap="none">
            <a:spAutoFit/>
          </a:bodyPr>
          <a:lstStyle/>
          <a:p>
            <a:pPr algn="r"/>
            <a:r>
              <a:rPr lang="lv-LV" sz="2000" b="1" dirty="0">
                <a:solidFill>
                  <a:schemeClr val="tx1"/>
                </a:solidFill>
                <a:latin typeface="Calibri" pitchFamily="34" charset="0"/>
              </a:rPr>
              <a:t>Kušana (95°C)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0177" name="Text Box 4"/>
          <p:cNvSpPr txBox="1">
            <a:spLocks/>
          </p:cNvSpPr>
          <p:nvPr/>
        </p:nvSpPr>
        <p:spPr bwMode="auto">
          <a:xfrm>
            <a:off x="683568" y="0"/>
            <a:ext cx="8243887" cy="1143000"/>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0178" name="Picture 3"/>
          <p:cNvPicPr>
            <a:picLocks noChangeAspect="1" noChangeArrowheads="1"/>
          </p:cNvPicPr>
          <p:nvPr/>
        </p:nvPicPr>
        <p:blipFill>
          <a:blip r:embed="rId4"/>
          <a:srcRect l="35106" t="51877" r="25693" b="28448"/>
          <a:stretch>
            <a:fillRect/>
          </a:stretch>
        </p:blipFill>
        <p:spPr bwMode="auto">
          <a:xfrm>
            <a:off x="1619250" y="2997200"/>
            <a:ext cx="7197725" cy="2959100"/>
          </a:xfrm>
          <a:prstGeom prst="rect">
            <a:avLst/>
          </a:prstGeom>
          <a:noFill/>
          <a:ln w="9525">
            <a:noFill/>
            <a:miter lim="800000"/>
            <a:headEnd/>
            <a:tailEnd/>
          </a:ln>
        </p:spPr>
      </p:pic>
      <p:sp>
        <p:nvSpPr>
          <p:cNvPr id="50179" name="Rectangle 21"/>
          <p:cNvSpPr>
            <a:spLocks noChangeArrowheads="1"/>
          </p:cNvSpPr>
          <p:nvPr/>
        </p:nvSpPr>
        <p:spPr bwMode="auto">
          <a:xfrm>
            <a:off x="7187152" y="6237288"/>
            <a:ext cx="1671098" cy="400110"/>
          </a:xfrm>
          <a:prstGeom prst="rect">
            <a:avLst/>
          </a:prstGeom>
          <a:noFill/>
          <a:ln w="9525">
            <a:noFill/>
            <a:miter lim="800000"/>
            <a:headEnd/>
            <a:tailEnd/>
          </a:ln>
        </p:spPr>
        <p:txBody>
          <a:bodyPr wrap="none">
            <a:spAutoFit/>
          </a:bodyPr>
          <a:lstStyle/>
          <a:p>
            <a:pPr algn="r"/>
            <a:r>
              <a:rPr lang="lv-LV" sz="2000" b="1" dirty="0">
                <a:solidFill>
                  <a:schemeClr val="tx1"/>
                </a:solidFill>
                <a:latin typeface="Calibri" pitchFamily="34" charset="0"/>
              </a:rPr>
              <a:t>Kušana (95°C)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2"/>
          <a:stretch>
            <a:fillRect/>
          </a:stretch>
        </p:blipFill>
        <p:spPr>
          <a:xfrm>
            <a:off x="0" y="260648"/>
            <a:ext cx="9144000" cy="792088"/>
          </a:xfrm>
          <a:prstGeom prst="rect">
            <a:avLst/>
          </a:prstGeom>
        </p:spPr>
      </p:pic>
      <p:sp>
        <p:nvSpPr>
          <p:cNvPr id="51201" name="Text Box 4"/>
          <p:cNvSpPr txBox="1">
            <a:spLocks/>
          </p:cNvSpPr>
          <p:nvPr/>
        </p:nvSpPr>
        <p:spPr bwMode="auto">
          <a:xfrm>
            <a:off x="611560" y="260648"/>
            <a:ext cx="8243887" cy="1008112"/>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1202" name="Picture 3"/>
          <p:cNvPicPr>
            <a:picLocks noChangeAspect="1" noChangeArrowheads="1"/>
          </p:cNvPicPr>
          <p:nvPr/>
        </p:nvPicPr>
        <p:blipFill>
          <a:blip r:embed="rId3"/>
          <a:srcRect l="35031" t="51039" r="25139" b="27365"/>
          <a:stretch>
            <a:fillRect/>
          </a:stretch>
        </p:blipFill>
        <p:spPr bwMode="auto">
          <a:xfrm>
            <a:off x="1258888" y="2852738"/>
            <a:ext cx="7197725" cy="3198812"/>
          </a:xfrm>
          <a:prstGeom prst="rect">
            <a:avLst/>
          </a:prstGeom>
          <a:noFill/>
          <a:ln w="9525">
            <a:noFill/>
            <a:miter lim="800000"/>
            <a:headEnd/>
            <a:tailEnd/>
          </a:ln>
        </p:spPr>
      </p:pic>
      <p:sp>
        <p:nvSpPr>
          <p:cNvPr id="51203" name="Rectangle 22"/>
          <p:cNvSpPr>
            <a:spLocks noChangeArrowheads="1"/>
          </p:cNvSpPr>
          <p:nvPr/>
        </p:nvSpPr>
        <p:spPr bwMode="auto">
          <a:xfrm>
            <a:off x="7187152" y="6237288"/>
            <a:ext cx="1671098" cy="400110"/>
          </a:xfrm>
          <a:prstGeom prst="rect">
            <a:avLst/>
          </a:prstGeom>
          <a:noFill/>
          <a:ln w="9525">
            <a:noFill/>
            <a:miter lim="800000"/>
            <a:headEnd/>
            <a:tailEnd/>
          </a:ln>
        </p:spPr>
        <p:txBody>
          <a:bodyPr wrap="none">
            <a:spAutoFit/>
          </a:bodyPr>
          <a:lstStyle/>
          <a:p>
            <a:pPr algn="r"/>
            <a:r>
              <a:rPr lang="lv-LV" sz="2000" b="1" dirty="0">
                <a:solidFill>
                  <a:schemeClr val="tx1"/>
                </a:solidFill>
                <a:latin typeface="Calibri" pitchFamily="34" charset="0"/>
              </a:rPr>
              <a:t>Kušana (95°C)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idu_galvam.png"/>
          <p:cNvPicPr>
            <a:picLocks noChangeAspect="1"/>
          </p:cNvPicPr>
          <p:nvPr/>
        </p:nvPicPr>
        <p:blipFill>
          <a:blip r:embed="rId3"/>
          <a:stretch>
            <a:fillRect/>
          </a:stretch>
        </p:blipFill>
        <p:spPr>
          <a:xfrm>
            <a:off x="0" y="260648"/>
            <a:ext cx="9144000" cy="792088"/>
          </a:xfrm>
          <a:prstGeom prst="rect">
            <a:avLst/>
          </a:prstGeom>
        </p:spPr>
      </p:pic>
      <p:sp>
        <p:nvSpPr>
          <p:cNvPr id="21505" name="Text Box 7"/>
          <p:cNvSpPr txBox="1">
            <a:spLocks noGrp="1"/>
          </p:cNvSpPr>
          <p:nvPr>
            <p:ph type="title"/>
          </p:nvPr>
        </p:nvSpPr>
        <p:spPr>
          <a:xfrm>
            <a:off x="395536" y="332656"/>
            <a:ext cx="8229600" cy="765175"/>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PCR reakcijas sastāvs</a:t>
            </a:r>
          </a:p>
        </p:txBody>
      </p:sp>
      <p:sp>
        <p:nvSpPr>
          <p:cNvPr id="21506" name="Text Box 8"/>
          <p:cNvSpPr txBox="1">
            <a:spLocks noGrp="1"/>
          </p:cNvSpPr>
          <p:nvPr>
            <p:ph idx="1"/>
          </p:nvPr>
        </p:nvSpPr>
        <p:spPr/>
        <p:txBody>
          <a:bodyPr/>
          <a:lstStyle/>
          <a:p>
            <a:pPr marL="361950" indent="-266700">
              <a:lnSpc>
                <a:spcPct val="150000"/>
              </a:lnSpc>
              <a:spcBef>
                <a:spcPct val="0"/>
              </a:spcBef>
              <a:buClr>
                <a:srgbClr val="002060"/>
              </a:buClr>
              <a:buFont typeface="Wingdings" pitchFamily="2" charset="2"/>
              <a:buChar char="§"/>
              <a:tabLst>
                <a:tab pos="1071563" algn="l"/>
              </a:tabLst>
            </a:pPr>
            <a:r>
              <a:rPr lang="lv-LV" sz="2400" dirty="0" smtClean="0">
                <a:solidFill>
                  <a:srgbClr val="000000"/>
                </a:solidFill>
                <a:latin typeface="Tahoma" pitchFamily="34" charset="0"/>
                <a:ea typeface="Tahoma" pitchFamily="34" charset="0"/>
                <a:cs typeface="Tahoma" pitchFamily="34" charset="0"/>
                <a:sym typeface="Arial" charset="0"/>
              </a:rPr>
              <a:t>Paraugs </a:t>
            </a:r>
            <a:r>
              <a:rPr lang="lv-LV" sz="2000" dirty="0" smtClean="0">
                <a:solidFill>
                  <a:srgbClr val="000000"/>
                </a:solidFill>
                <a:latin typeface="Tahoma" pitchFamily="34" charset="0"/>
                <a:ea typeface="Tahoma" pitchFamily="34" charset="0"/>
                <a:cs typeface="Tahoma" pitchFamily="34" charset="0"/>
                <a:sym typeface="Arial" charset="0"/>
              </a:rPr>
              <a:t>(pavairojamā DNS).</a:t>
            </a:r>
          </a:p>
          <a:p>
            <a:pPr marL="361950" indent="-266700">
              <a:lnSpc>
                <a:spcPct val="150000"/>
              </a:lnSpc>
              <a:spcBef>
                <a:spcPct val="0"/>
              </a:spcBef>
              <a:buClr>
                <a:srgbClr val="002060"/>
              </a:buClr>
              <a:buFont typeface="Wingdings" pitchFamily="2" charset="2"/>
              <a:buChar char="§"/>
              <a:tabLst>
                <a:tab pos="1071563" algn="l"/>
              </a:tabLst>
            </a:pPr>
            <a:r>
              <a:rPr lang="lv-LV" sz="2400" dirty="0" smtClean="0">
                <a:solidFill>
                  <a:srgbClr val="000000"/>
                </a:solidFill>
                <a:latin typeface="Tahoma" pitchFamily="34" charset="0"/>
                <a:ea typeface="Tahoma" pitchFamily="34" charset="0"/>
                <a:cs typeface="Tahoma" pitchFamily="34" charset="0"/>
                <a:sym typeface="Arial" charset="0"/>
              </a:rPr>
              <a:t>dNTPi (nukleīnskābju sastāvdaļas- timīns [T], citozīns [C], guanīns [G] un adenīns [A]).</a:t>
            </a:r>
          </a:p>
          <a:p>
            <a:pPr marL="361950" indent="-266700">
              <a:lnSpc>
                <a:spcPct val="150000"/>
              </a:lnSpc>
              <a:spcBef>
                <a:spcPct val="0"/>
              </a:spcBef>
              <a:buClr>
                <a:srgbClr val="002060"/>
              </a:buClr>
              <a:buFont typeface="Wingdings" pitchFamily="2" charset="2"/>
              <a:buChar char="§"/>
              <a:tabLst>
                <a:tab pos="1071563" algn="l"/>
              </a:tabLst>
            </a:pPr>
            <a:r>
              <a:rPr lang="lv-LV" sz="2400" dirty="0" smtClean="0">
                <a:solidFill>
                  <a:srgbClr val="000000"/>
                </a:solidFill>
                <a:latin typeface="Tahoma" pitchFamily="34" charset="0"/>
                <a:ea typeface="Tahoma" pitchFamily="34" charset="0"/>
                <a:cs typeface="Tahoma" pitchFamily="34" charset="0"/>
                <a:sym typeface="Arial" charset="0"/>
              </a:rPr>
              <a:t>Polimerāze (enzīms, kas replicē DNS/RNS).</a:t>
            </a:r>
          </a:p>
          <a:p>
            <a:pPr marL="361950" indent="-266700">
              <a:lnSpc>
                <a:spcPct val="150000"/>
              </a:lnSpc>
              <a:spcBef>
                <a:spcPct val="0"/>
              </a:spcBef>
              <a:buClr>
                <a:srgbClr val="002060"/>
              </a:buClr>
              <a:buFont typeface="Wingdings" pitchFamily="2" charset="2"/>
              <a:buChar char="§"/>
              <a:tabLst>
                <a:tab pos="1071563" algn="l"/>
              </a:tabLst>
            </a:pPr>
            <a:r>
              <a:rPr lang="lv-LV" sz="2400" dirty="0" smtClean="0">
                <a:solidFill>
                  <a:srgbClr val="000000"/>
                </a:solidFill>
                <a:latin typeface="Tahoma" pitchFamily="34" charset="0"/>
                <a:ea typeface="Tahoma" pitchFamily="34" charset="0"/>
                <a:cs typeface="Tahoma" pitchFamily="34" charset="0"/>
                <a:sym typeface="Arial" charset="0"/>
              </a:rPr>
              <a:t>Praimeri (īsi DNS fragmenti, kas palīdz polimerāzei sākt DNS sintēzi).</a:t>
            </a:r>
          </a:p>
          <a:p>
            <a:pPr marL="361950" indent="-266700">
              <a:lnSpc>
                <a:spcPct val="150000"/>
              </a:lnSpc>
              <a:spcBef>
                <a:spcPct val="0"/>
              </a:spcBef>
              <a:buClr>
                <a:srgbClr val="002060"/>
              </a:buClr>
              <a:buFont typeface="Wingdings" pitchFamily="2" charset="2"/>
              <a:buChar char="§"/>
              <a:tabLst>
                <a:tab pos="1071563" algn="l"/>
              </a:tabLst>
            </a:pPr>
            <a:r>
              <a:rPr lang="lv-LV" sz="2400" dirty="0" smtClean="0">
                <a:solidFill>
                  <a:srgbClr val="000000"/>
                </a:solidFill>
                <a:latin typeface="Tahoma" pitchFamily="34" charset="0"/>
                <a:ea typeface="Tahoma" pitchFamily="34" charset="0"/>
                <a:cs typeface="Tahoma" pitchFamily="34" charset="0"/>
                <a:sym typeface="Arial" charset="0"/>
              </a:rPr>
              <a:t>Sāļi </a:t>
            </a:r>
            <a:r>
              <a:rPr lang="lv-LV" sz="2000" dirty="0" smtClean="0">
                <a:solidFill>
                  <a:srgbClr val="000000"/>
                </a:solidFill>
                <a:latin typeface="Tahoma" pitchFamily="34" charset="0"/>
                <a:ea typeface="Tahoma" pitchFamily="34" charset="0"/>
                <a:cs typeface="Tahoma" pitchFamily="34" charset="0"/>
                <a:sym typeface="Arial" charset="0"/>
              </a:rPr>
              <a:t>(darbojas kā reakcijas stabilizatori un katalizatori).</a:t>
            </a:r>
          </a:p>
          <a:p>
            <a:pPr marL="361950" indent="-266700">
              <a:spcBef>
                <a:spcPct val="0"/>
              </a:spcBef>
              <a:buClrTx/>
              <a:buFontTx/>
              <a:buNone/>
              <a:tabLst>
                <a:tab pos="1071563" algn="l"/>
              </a:tabLst>
            </a:pPr>
            <a:endParaRPr lang="lv-LV" sz="2000" dirty="0" smtClean="0">
              <a:solidFill>
                <a:srgbClr val="000000"/>
              </a:solidFill>
              <a:latin typeface="Calibri" pitchFamily="34" charset="0"/>
              <a:cs typeface="Arial" charset="0"/>
              <a:sym typeface="Arial" charset="0"/>
            </a:endParaRPr>
          </a:p>
          <a:p>
            <a:pPr marL="361950" indent="-266700">
              <a:spcBef>
                <a:spcPct val="0"/>
              </a:spcBef>
              <a:buClrTx/>
              <a:buFontTx/>
              <a:buNone/>
              <a:tabLst>
                <a:tab pos="1071563" algn="l"/>
              </a:tabLst>
            </a:pPr>
            <a:endParaRPr lang="lv-LV" sz="2400" dirty="0" smtClean="0">
              <a:solidFill>
                <a:srgbClr val="000000"/>
              </a:solidFill>
              <a:latin typeface="Calibri" pitchFamily="34" charset="0"/>
              <a:cs typeface="Arial" charset="0"/>
              <a:sym typeface="Arial" charset="0"/>
            </a:endParaRPr>
          </a:p>
          <a:p>
            <a:pPr marL="361950" indent="-266700">
              <a:spcBef>
                <a:spcPct val="0"/>
              </a:spcBef>
              <a:buClrTx/>
              <a:buFontTx/>
              <a:buNone/>
              <a:tabLst>
                <a:tab pos="1071563" algn="l"/>
              </a:tabLst>
            </a:pPr>
            <a:endParaRPr lang="lv-LV" sz="2000" dirty="0" smtClean="0">
              <a:solidFill>
                <a:srgbClr val="000000"/>
              </a:solidFill>
              <a:latin typeface="Calibri" pitchFamily="34" charset="0"/>
              <a:cs typeface="Arial" charset="0"/>
              <a:sym typeface="Arial" charset="0"/>
            </a:endParaRPr>
          </a:p>
          <a:p>
            <a:pPr marL="361950" indent="-266700" eaLnBrk="1" hangingPunct="1">
              <a:spcBef>
                <a:spcPts val="638"/>
              </a:spcBef>
              <a:buClr>
                <a:srgbClr val="000000"/>
              </a:buClr>
              <a:buFontTx/>
              <a:buNone/>
              <a:tabLst>
                <a:tab pos="1071563" algn="l"/>
              </a:tabLst>
            </a:pPr>
            <a:endParaRPr lang="lv-LV" sz="2000" dirty="0" smtClean="0">
              <a:solidFill>
                <a:srgbClr val="000000"/>
              </a:solidFill>
              <a:latin typeface="Arial" charset="0"/>
              <a:cs typeface="Arial" charset="0"/>
              <a:sym typeface="Arial" charset="0"/>
            </a:endParaRPr>
          </a:p>
          <a:p>
            <a:pPr marL="361950" indent="-266700">
              <a:spcBef>
                <a:spcPct val="0"/>
              </a:spcBef>
              <a:buClrTx/>
              <a:buFontTx/>
              <a:buNone/>
              <a:tabLst>
                <a:tab pos="1071563" algn="l"/>
              </a:tabLst>
            </a:pPr>
            <a:endParaRPr lang="lv-LV" sz="2000" dirty="0" smtClean="0">
              <a:solidFill>
                <a:srgbClr val="000000"/>
              </a:solidFill>
              <a:latin typeface="Arial" charset="0"/>
              <a:cs typeface="Arial" charset="0"/>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2225" name="Text Box 5"/>
          <p:cNvSpPr txBox="1">
            <a:spLocks/>
          </p:cNvSpPr>
          <p:nvPr/>
        </p:nvSpPr>
        <p:spPr bwMode="auto">
          <a:xfrm>
            <a:off x="467544" y="260648"/>
            <a:ext cx="8243887" cy="882352"/>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2226" name="Picture 3"/>
          <p:cNvPicPr>
            <a:picLocks noChangeAspect="1" noChangeArrowheads="1"/>
          </p:cNvPicPr>
          <p:nvPr/>
        </p:nvPicPr>
        <p:blipFill>
          <a:blip r:embed="rId4"/>
          <a:srcRect l="34958" t="43903" r="25175" b="27365"/>
          <a:stretch>
            <a:fillRect/>
          </a:stretch>
        </p:blipFill>
        <p:spPr bwMode="auto">
          <a:xfrm>
            <a:off x="1258888" y="1844675"/>
            <a:ext cx="7197725" cy="4251325"/>
          </a:xfrm>
          <a:prstGeom prst="rect">
            <a:avLst/>
          </a:prstGeom>
          <a:noFill/>
          <a:ln w="9525">
            <a:noFill/>
            <a:miter lim="800000"/>
            <a:headEnd/>
            <a:tailEnd/>
          </a:ln>
        </p:spPr>
      </p:pic>
      <p:sp>
        <p:nvSpPr>
          <p:cNvPr id="52227" name="Text Box 18"/>
          <p:cNvSpPr txBox="1">
            <a:spLocks noChangeArrowheads="1"/>
          </p:cNvSpPr>
          <p:nvPr/>
        </p:nvSpPr>
        <p:spPr bwMode="auto">
          <a:xfrm>
            <a:off x="5656569" y="6237288"/>
            <a:ext cx="3192156" cy="400110"/>
          </a:xfrm>
          <a:prstGeom prst="rect">
            <a:avLst/>
          </a:prstGeom>
          <a:noFill/>
          <a:ln w="9525">
            <a:noFill/>
            <a:miter lim="800000"/>
            <a:headEnd/>
            <a:tailEnd/>
          </a:ln>
        </p:spPr>
        <p:txBody>
          <a:bodyPr wrap="none">
            <a:spAutoFit/>
          </a:bodyPr>
          <a:lstStyle/>
          <a:p>
            <a:pPr algn="r"/>
            <a:r>
              <a:rPr lang="lv-LV" sz="2000" b="1" dirty="0">
                <a:latin typeface="Calibri" pitchFamily="34" charset="0"/>
              </a:rPr>
              <a:t>Zondes piesaistīšanās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6321" name="Text Box 2"/>
          <p:cNvSpPr txBox="1">
            <a:spLocks/>
          </p:cNvSpPr>
          <p:nvPr/>
        </p:nvSpPr>
        <p:spPr bwMode="auto">
          <a:xfrm>
            <a:off x="900113" y="260648"/>
            <a:ext cx="8243887" cy="936104"/>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6322" name="Picture 3"/>
          <p:cNvPicPr>
            <a:picLocks noChangeAspect="1" noChangeArrowheads="1"/>
          </p:cNvPicPr>
          <p:nvPr/>
        </p:nvPicPr>
        <p:blipFill>
          <a:blip r:embed="rId4"/>
          <a:srcRect l="34515" t="47693" r="25139" b="27415"/>
          <a:stretch>
            <a:fillRect/>
          </a:stretch>
        </p:blipFill>
        <p:spPr bwMode="auto">
          <a:xfrm>
            <a:off x="1258888" y="2420938"/>
            <a:ext cx="7197725" cy="3638550"/>
          </a:xfrm>
          <a:prstGeom prst="rect">
            <a:avLst/>
          </a:prstGeom>
          <a:noFill/>
          <a:ln w="9525">
            <a:noFill/>
            <a:miter lim="800000"/>
            <a:headEnd/>
            <a:tailEnd/>
          </a:ln>
        </p:spPr>
      </p:pic>
      <p:sp>
        <p:nvSpPr>
          <p:cNvPr id="56323" name="Text Box 14"/>
          <p:cNvSpPr txBox="1">
            <a:spLocks noChangeArrowheads="1"/>
          </p:cNvSpPr>
          <p:nvPr/>
        </p:nvSpPr>
        <p:spPr bwMode="auto">
          <a:xfrm>
            <a:off x="5493336" y="6237288"/>
            <a:ext cx="3406189" cy="400110"/>
          </a:xfrm>
          <a:prstGeom prst="rect">
            <a:avLst/>
          </a:prstGeom>
          <a:noFill/>
          <a:ln w="9525">
            <a:noFill/>
            <a:miter lim="800000"/>
            <a:headEnd/>
            <a:tailEnd/>
          </a:ln>
        </p:spPr>
        <p:txBody>
          <a:bodyPr wrap="none">
            <a:spAutoFit/>
          </a:bodyPr>
          <a:lstStyle/>
          <a:p>
            <a:pPr algn="r"/>
            <a:r>
              <a:rPr lang="lv-LV" sz="2000" b="1" dirty="0">
                <a:latin typeface="Calibri" pitchFamily="34" charset="0"/>
              </a:rPr>
              <a:t>Praimeru piesaistīšanās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4273" name="Text Box 2"/>
          <p:cNvSpPr txBox="1">
            <a:spLocks/>
          </p:cNvSpPr>
          <p:nvPr/>
        </p:nvSpPr>
        <p:spPr bwMode="auto">
          <a:xfrm>
            <a:off x="900113" y="260648"/>
            <a:ext cx="8243887" cy="864096"/>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4274" name="Picture 3"/>
          <p:cNvPicPr>
            <a:picLocks noChangeAspect="1" noChangeArrowheads="1"/>
          </p:cNvPicPr>
          <p:nvPr/>
        </p:nvPicPr>
        <p:blipFill>
          <a:blip r:embed="rId4"/>
          <a:srcRect l="34958" t="47989" r="25139" b="27365"/>
          <a:stretch>
            <a:fillRect/>
          </a:stretch>
        </p:blipFill>
        <p:spPr bwMode="auto">
          <a:xfrm>
            <a:off x="1258888" y="2420938"/>
            <a:ext cx="7197725" cy="3641725"/>
          </a:xfrm>
          <a:prstGeom prst="rect">
            <a:avLst/>
          </a:prstGeom>
          <a:noFill/>
          <a:ln w="9525">
            <a:noFill/>
            <a:miter lim="800000"/>
            <a:headEnd/>
            <a:tailEnd/>
          </a:ln>
        </p:spPr>
      </p:pic>
      <p:sp>
        <p:nvSpPr>
          <p:cNvPr id="54275" name="Text Box 14"/>
          <p:cNvSpPr txBox="1">
            <a:spLocks noChangeArrowheads="1"/>
          </p:cNvSpPr>
          <p:nvPr/>
        </p:nvSpPr>
        <p:spPr bwMode="auto">
          <a:xfrm>
            <a:off x="5656569" y="6237288"/>
            <a:ext cx="3192156" cy="400110"/>
          </a:xfrm>
          <a:prstGeom prst="rect">
            <a:avLst/>
          </a:prstGeom>
          <a:noFill/>
          <a:ln w="9525">
            <a:noFill/>
            <a:miter lim="800000"/>
            <a:headEnd/>
            <a:tailEnd/>
          </a:ln>
        </p:spPr>
        <p:txBody>
          <a:bodyPr wrap="none">
            <a:spAutoFit/>
          </a:bodyPr>
          <a:lstStyle/>
          <a:p>
            <a:pPr algn="r"/>
            <a:r>
              <a:rPr lang="lv-LV" sz="2000" b="1" dirty="0">
                <a:latin typeface="Calibri" pitchFamily="34" charset="0"/>
              </a:rPr>
              <a:t>Zondes piesaistīšanās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8369" name="Text Box 4"/>
          <p:cNvSpPr txBox="1">
            <a:spLocks/>
          </p:cNvSpPr>
          <p:nvPr/>
        </p:nvSpPr>
        <p:spPr bwMode="auto">
          <a:xfrm>
            <a:off x="900113" y="260648"/>
            <a:ext cx="8243887" cy="864096"/>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8370" name="Picture 3"/>
          <p:cNvPicPr>
            <a:picLocks noChangeAspect="1" noChangeArrowheads="1"/>
          </p:cNvPicPr>
          <p:nvPr/>
        </p:nvPicPr>
        <p:blipFill>
          <a:blip r:embed="rId4"/>
          <a:srcRect l="35390" t="41983" r="25139" b="27710"/>
          <a:stretch>
            <a:fillRect/>
          </a:stretch>
        </p:blipFill>
        <p:spPr bwMode="auto">
          <a:xfrm>
            <a:off x="1403350" y="1557338"/>
            <a:ext cx="7126288" cy="4483100"/>
          </a:xfrm>
          <a:prstGeom prst="rect">
            <a:avLst/>
          </a:prstGeom>
          <a:noFill/>
          <a:ln w="9525">
            <a:noFill/>
            <a:miter lim="800000"/>
            <a:headEnd/>
            <a:tailEnd/>
          </a:ln>
        </p:spPr>
      </p:pic>
      <p:sp>
        <p:nvSpPr>
          <p:cNvPr id="58371" name="Text Box 18"/>
          <p:cNvSpPr txBox="1">
            <a:spLocks noChangeArrowheads="1"/>
          </p:cNvSpPr>
          <p:nvPr/>
        </p:nvSpPr>
        <p:spPr bwMode="auto">
          <a:xfrm>
            <a:off x="4675108" y="6237288"/>
            <a:ext cx="4249817"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59393" name="Text Box 2"/>
          <p:cNvSpPr txBox="1">
            <a:spLocks/>
          </p:cNvSpPr>
          <p:nvPr/>
        </p:nvSpPr>
        <p:spPr bwMode="auto">
          <a:xfrm>
            <a:off x="683568" y="260648"/>
            <a:ext cx="8243887" cy="864096"/>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59394" name="Picture 2"/>
          <p:cNvPicPr>
            <a:picLocks noChangeAspect="1" noChangeArrowheads="1"/>
          </p:cNvPicPr>
          <p:nvPr/>
        </p:nvPicPr>
        <p:blipFill>
          <a:blip r:embed="rId4"/>
          <a:srcRect l="35437" t="47890" r="24954" b="27365"/>
          <a:stretch>
            <a:fillRect/>
          </a:stretch>
        </p:blipFill>
        <p:spPr bwMode="auto">
          <a:xfrm>
            <a:off x="1403350" y="2420938"/>
            <a:ext cx="7197725" cy="3684587"/>
          </a:xfrm>
          <a:prstGeom prst="rect">
            <a:avLst/>
          </a:prstGeom>
          <a:solidFill>
            <a:schemeClr val="bg1"/>
          </a:solidFill>
          <a:ln w="6350">
            <a:noFill/>
            <a:miter lim="800000"/>
            <a:headEnd/>
            <a:tailEnd/>
          </a:ln>
        </p:spPr>
      </p:pic>
      <p:sp>
        <p:nvSpPr>
          <p:cNvPr id="59395" name="Text Box 14"/>
          <p:cNvSpPr txBox="1">
            <a:spLocks noChangeArrowheads="1"/>
          </p:cNvSpPr>
          <p:nvPr/>
        </p:nvSpPr>
        <p:spPr bwMode="auto">
          <a:xfrm>
            <a:off x="4603671" y="6237288"/>
            <a:ext cx="4249817"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61441" name="Text Box 2"/>
          <p:cNvSpPr txBox="1">
            <a:spLocks/>
          </p:cNvSpPr>
          <p:nvPr/>
        </p:nvSpPr>
        <p:spPr bwMode="auto">
          <a:xfrm>
            <a:off x="611560" y="260648"/>
            <a:ext cx="8243887" cy="936104"/>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61442" name="Picture 3"/>
          <p:cNvPicPr>
            <a:picLocks noChangeAspect="1" noChangeArrowheads="1"/>
          </p:cNvPicPr>
          <p:nvPr/>
        </p:nvPicPr>
        <p:blipFill>
          <a:blip r:embed="rId4"/>
          <a:srcRect l="35512" t="41689" r="25139" b="27415"/>
          <a:stretch>
            <a:fillRect/>
          </a:stretch>
        </p:blipFill>
        <p:spPr bwMode="auto">
          <a:xfrm>
            <a:off x="1331913" y="1484313"/>
            <a:ext cx="7197725" cy="4675187"/>
          </a:xfrm>
          <a:prstGeom prst="rect">
            <a:avLst/>
          </a:prstGeom>
          <a:noFill/>
          <a:ln w="9525">
            <a:noFill/>
            <a:miter lim="800000"/>
            <a:headEnd/>
            <a:tailEnd/>
          </a:ln>
        </p:spPr>
      </p:pic>
      <p:sp>
        <p:nvSpPr>
          <p:cNvPr id="61443" name="Text Box 14"/>
          <p:cNvSpPr txBox="1">
            <a:spLocks noChangeArrowheads="1"/>
          </p:cNvSpPr>
          <p:nvPr/>
        </p:nvSpPr>
        <p:spPr bwMode="auto">
          <a:xfrm>
            <a:off x="4675108" y="6237288"/>
            <a:ext cx="4249817"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3"/>
          <a:stretch>
            <a:fillRect/>
          </a:stretch>
        </p:blipFill>
        <p:spPr>
          <a:xfrm>
            <a:off x="0" y="260648"/>
            <a:ext cx="9144000" cy="792088"/>
          </a:xfrm>
          <a:prstGeom prst="rect">
            <a:avLst/>
          </a:prstGeom>
        </p:spPr>
      </p:pic>
      <p:sp>
        <p:nvSpPr>
          <p:cNvPr id="63489" name="Text Box 2"/>
          <p:cNvSpPr txBox="1">
            <a:spLocks/>
          </p:cNvSpPr>
          <p:nvPr/>
        </p:nvSpPr>
        <p:spPr bwMode="auto">
          <a:xfrm>
            <a:off x="539552" y="260648"/>
            <a:ext cx="8243887" cy="936104"/>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63490" name="Picture 3"/>
          <p:cNvPicPr>
            <a:picLocks noChangeAspect="1" noChangeArrowheads="1"/>
          </p:cNvPicPr>
          <p:nvPr/>
        </p:nvPicPr>
        <p:blipFill>
          <a:blip r:embed="rId4"/>
          <a:srcRect l="35437" t="40260" r="25360" b="27956"/>
          <a:stretch>
            <a:fillRect/>
          </a:stretch>
        </p:blipFill>
        <p:spPr bwMode="auto">
          <a:xfrm>
            <a:off x="1258888" y="1268413"/>
            <a:ext cx="7197725" cy="4794250"/>
          </a:xfrm>
          <a:prstGeom prst="rect">
            <a:avLst/>
          </a:prstGeom>
          <a:noFill/>
          <a:ln w="9525">
            <a:noFill/>
            <a:miter lim="800000"/>
            <a:headEnd/>
            <a:tailEnd/>
          </a:ln>
        </p:spPr>
      </p:pic>
      <p:sp>
        <p:nvSpPr>
          <p:cNvPr id="63491" name="Text Box 14"/>
          <p:cNvSpPr txBox="1">
            <a:spLocks noChangeArrowheads="1"/>
          </p:cNvSpPr>
          <p:nvPr/>
        </p:nvSpPr>
        <p:spPr bwMode="auto">
          <a:xfrm>
            <a:off x="4675108" y="6237288"/>
            <a:ext cx="4249817"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2"/>
          <a:stretch>
            <a:fillRect/>
          </a:stretch>
        </p:blipFill>
        <p:spPr>
          <a:xfrm>
            <a:off x="0" y="260648"/>
            <a:ext cx="9144000" cy="792088"/>
          </a:xfrm>
          <a:prstGeom prst="rect">
            <a:avLst/>
          </a:prstGeom>
        </p:spPr>
      </p:pic>
      <p:sp>
        <p:nvSpPr>
          <p:cNvPr id="65537" name="Text Box 2"/>
          <p:cNvSpPr txBox="1">
            <a:spLocks/>
          </p:cNvSpPr>
          <p:nvPr/>
        </p:nvSpPr>
        <p:spPr bwMode="auto">
          <a:xfrm>
            <a:off x="683568" y="260648"/>
            <a:ext cx="8243887" cy="864096"/>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pic>
        <p:nvPicPr>
          <p:cNvPr id="65538" name="Picture 3"/>
          <p:cNvPicPr>
            <a:picLocks noChangeAspect="1" noChangeArrowheads="1"/>
          </p:cNvPicPr>
          <p:nvPr/>
        </p:nvPicPr>
        <p:blipFill>
          <a:blip r:embed="rId3"/>
          <a:srcRect l="35437" t="40950" r="25139" b="27365"/>
          <a:stretch>
            <a:fillRect/>
          </a:stretch>
        </p:blipFill>
        <p:spPr bwMode="auto">
          <a:xfrm>
            <a:off x="1258888" y="1412875"/>
            <a:ext cx="7197725" cy="4741863"/>
          </a:xfrm>
          <a:prstGeom prst="rect">
            <a:avLst/>
          </a:prstGeom>
          <a:noFill/>
          <a:ln w="9525">
            <a:noFill/>
            <a:miter lim="800000"/>
            <a:headEnd/>
            <a:tailEnd/>
          </a:ln>
        </p:spPr>
      </p:pic>
      <p:sp>
        <p:nvSpPr>
          <p:cNvPr id="65539" name="Text Box 17"/>
          <p:cNvSpPr txBox="1">
            <a:spLocks noChangeArrowheads="1"/>
          </p:cNvSpPr>
          <p:nvPr/>
        </p:nvSpPr>
        <p:spPr bwMode="auto">
          <a:xfrm>
            <a:off x="4670299" y="6237288"/>
            <a:ext cx="4254626"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3"/>
          <a:stretch>
            <a:fillRect/>
          </a:stretch>
        </p:blipFill>
        <p:spPr>
          <a:xfrm>
            <a:off x="0" y="260648"/>
            <a:ext cx="9144000" cy="792088"/>
          </a:xfrm>
          <a:prstGeom prst="rect">
            <a:avLst/>
          </a:prstGeom>
        </p:spPr>
      </p:pic>
      <p:sp>
        <p:nvSpPr>
          <p:cNvPr id="66561" name="Text Box 2"/>
          <p:cNvSpPr txBox="1">
            <a:spLocks/>
          </p:cNvSpPr>
          <p:nvPr/>
        </p:nvSpPr>
        <p:spPr bwMode="auto">
          <a:xfrm>
            <a:off x="683568" y="260648"/>
            <a:ext cx="8243887" cy="864096"/>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TaqMan </a:t>
            </a:r>
            <a:r>
              <a:rPr lang="lv-LV" sz="3600" b="1" dirty="0">
                <a:solidFill>
                  <a:schemeClr val="bg1"/>
                </a:solidFill>
                <a:latin typeface="Calibri" pitchFamily="34" charset="0"/>
              </a:rPr>
              <a:t>(hidrolīzes zondes)</a:t>
            </a:r>
          </a:p>
        </p:txBody>
      </p:sp>
      <p:sp>
        <p:nvSpPr>
          <p:cNvPr id="66562" name="Text Box 14"/>
          <p:cNvSpPr txBox="1">
            <a:spLocks noChangeArrowheads="1"/>
          </p:cNvSpPr>
          <p:nvPr/>
        </p:nvSpPr>
        <p:spPr bwMode="auto">
          <a:xfrm>
            <a:off x="4675108" y="6237288"/>
            <a:ext cx="4249817" cy="400110"/>
          </a:xfrm>
          <a:prstGeom prst="rect">
            <a:avLst/>
          </a:prstGeom>
          <a:noFill/>
          <a:ln w="9525">
            <a:noFill/>
            <a:miter lim="800000"/>
            <a:headEnd/>
            <a:tailEnd/>
          </a:ln>
        </p:spPr>
        <p:txBody>
          <a:bodyPr wrap="none">
            <a:spAutoFit/>
          </a:bodyPr>
          <a:lstStyle/>
          <a:p>
            <a:pPr algn="r"/>
            <a:r>
              <a:rPr lang="lv-LV" sz="2000" b="1" dirty="0">
                <a:latin typeface="Calibri" pitchFamily="34" charset="0"/>
              </a:rPr>
              <a:t>DNS sintēze un zondes šķelšana (60</a:t>
            </a:r>
            <a:r>
              <a:rPr lang="lv-LV" sz="2000" b="1" dirty="0">
                <a:solidFill>
                  <a:schemeClr val="tx1"/>
                </a:solidFill>
                <a:latin typeface="Calibri" pitchFamily="34" charset="0"/>
              </a:rPr>
              <a:t>°C)</a:t>
            </a:r>
          </a:p>
        </p:txBody>
      </p:sp>
      <p:pic>
        <p:nvPicPr>
          <p:cNvPr id="66563" name="Picture 3"/>
          <p:cNvPicPr>
            <a:picLocks noChangeAspect="1" noChangeArrowheads="1"/>
          </p:cNvPicPr>
          <p:nvPr/>
        </p:nvPicPr>
        <p:blipFill>
          <a:blip r:embed="rId4"/>
          <a:srcRect l="35437" t="39621" r="25212" b="27562"/>
          <a:stretch>
            <a:fillRect/>
          </a:stretch>
        </p:blipFill>
        <p:spPr bwMode="auto">
          <a:xfrm>
            <a:off x="1258888" y="1196975"/>
            <a:ext cx="7197725" cy="4918075"/>
          </a:xfrm>
          <a:prstGeom prst="rect">
            <a:avLst/>
          </a:prstGeom>
          <a:noFill/>
          <a:ln w="9525">
            <a:noFill/>
            <a:miter lim="800000"/>
            <a:headEnd/>
            <a:tailEnd/>
          </a:ln>
        </p:spPr>
      </p:pic>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aidu_galvam.png"/>
          <p:cNvPicPr>
            <a:picLocks noChangeAspect="1"/>
          </p:cNvPicPr>
          <p:nvPr/>
        </p:nvPicPr>
        <p:blipFill>
          <a:blip r:embed="rId3"/>
          <a:stretch>
            <a:fillRect/>
          </a:stretch>
        </p:blipFill>
        <p:spPr>
          <a:xfrm>
            <a:off x="0" y="260648"/>
            <a:ext cx="9144000" cy="792088"/>
          </a:xfrm>
          <a:prstGeom prst="rect">
            <a:avLst/>
          </a:prstGeom>
        </p:spPr>
      </p:pic>
      <p:sp>
        <p:nvSpPr>
          <p:cNvPr id="67585" name="Rectangle 4"/>
          <p:cNvSpPr>
            <a:spLocks noChangeArrowheads="1"/>
          </p:cNvSpPr>
          <p:nvPr/>
        </p:nvSpPr>
        <p:spPr bwMode="auto">
          <a:xfrm>
            <a:off x="539552" y="1268760"/>
            <a:ext cx="8172450" cy="4524315"/>
          </a:xfrm>
          <a:prstGeom prst="rect">
            <a:avLst/>
          </a:prstGeom>
          <a:noFill/>
          <a:ln w="9525">
            <a:noFill/>
            <a:miter lim="800000"/>
            <a:headEnd/>
            <a:tailEnd/>
          </a:ln>
        </p:spPr>
        <p:txBody>
          <a:bodyPr wrap="square">
            <a:spAutoFit/>
          </a:bodyPr>
          <a:lstStyle/>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5’galā </a:t>
            </a:r>
            <a:r>
              <a:rPr lang="lv-LV" sz="2400" dirty="0">
                <a:solidFill>
                  <a:schemeClr val="tx1"/>
                </a:solidFill>
                <a:latin typeface="Tahoma" pitchFamily="34" charset="0"/>
                <a:ea typeface="Tahoma" pitchFamily="34" charset="0"/>
                <a:cs typeface="Tahoma" pitchFamily="34" charset="0"/>
              </a:rPr>
              <a:t>ir fluorescenta iezīme – reportieris (</a:t>
            </a:r>
            <a:r>
              <a:rPr lang="lv-LV" sz="2400" i="1" dirty="0">
                <a:solidFill>
                  <a:schemeClr val="tx1"/>
                </a:solidFill>
                <a:latin typeface="Tahoma" pitchFamily="34" charset="0"/>
                <a:ea typeface="Tahoma" pitchFamily="34" charset="0"/>
                <a:cs typeface="Tahoma" pitchFamily="34" charset="0"/>
              </a:rPr>
              <a:t>R</a:t>
            </a:r>
            <a:r>
              <a:rPr lang="lv-LV" sz="2400" dirty="0">
                <a:solidFill>
                  <a:schemeClr val="tx1"/>
                </a:solidFill>
                <a:latin typeface="Tahoma" pitchFamily="34" charset="0"/>
                <a:ea typeface="Tahoma" pitchFamily="34" charset="0"/>
                <a:cs typeface="Tahoma" pitchFamily="34" charset="0"/>
              </a:rPr>
              <a:t>).</a:t>
            </a:r>
          </a:p>
          <a:p>
            <a:pPr>
              <a:buClr>
                <a:srgbClr val="002060"/>
              </a:buClr>
              <a:buFont typeface="Wingdings" pitchFamily="2" charset="2"/>
              <a:buChar char="§"/>
            </a:pPr>
            <a:endParaRPr lang="lv-LV" sz="2400" dirty="0">
              <a:solidFill>
                <a:schemeClr val="tx1"/>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3</a:t>
            </a:r>
            <a:r>
              <a:rPr lang="lv-LV" sz="2400" dirty="0">
                <a:solidFill>
                  <a:schemeClr val="tx1"/>
                </a:solidFill>
                <a:latin typeface="Tahoma" pitchFamily="34" charset="0"/>
                <a:ea typeface="Tahoma" pitchFamily="34" charset="0"/>
                <a:cs typeface="Tahoma" pitchFamily="34" charset="0"/>
              </a:rPr>
              <a:t>’ galā fluorescences dzēsējs (</a:t>
            </a:r>
            <a:r>
              <a:rPr lang="lv-LV" sz="2400" i="1" dirty="0">
                <a:solidFill>
                  <a:schemeClr val="tx1"/>
                </a:solidFill>
                <a:latin typeface="Tahoma" pitchFamily="34" charset="0"/>
                <a:ea typeface="Tahoma" pitchFamily="34" charset="0"/>
                <a:cs typeface="Tahoma" pitchFamily="34" charset="0"/>
              </a:rPr>
              <a:t>Q</a:t>
            </a:r>
            <a:r>
              <a:rPr lang="lv-LV" sz="2400" dirty="0">
                <a:solidFill>
                  <a:schemeClr val="tx1"/>
                </a:solidFill>
                <a:latin typeface="Tahoma" pitchFamily="34" charset="0"/>
                <a:ea typeface="Tahoma" pitchFamily="34" charset="0"/>
                <a:cs typeface="Tahoma" pitchFamily="34" charset="0"/>
              </a:rPr>
              <a:t>).</a:t>
            </a:r>
          </a:p>
          <a:p>
            <a:pPr>
              <a:buClr>
                <a:srgbClr val="002060"/>
              </a:buClr>
              <a:buFont typeface="Wingdings" pitchFamily="2" charset="2"/>
              <a:buChar char="§"/>
            </a:pPr>
            <a:endParaRPr lang="lv-LV" sz="2400" dirty="0">
              <a:solidFill>
                <a:schemeClr val="tx1"/>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Dzēsējs </a:t>
            </a:r>
            <a:r>
              <a:rPr lang="lv-LV" sz="2400" dirty="0">
                <a:solidFill>
                  <a:schemeClr val="tx1"/>
                </a:solidFill>
                <a:latin typeface="Tahoma" pitchFamily="34" charset="0"/>
                <a:ea typeface="Tahoma" pitchFamily="34" charset="0"/>
                <a:cs typeface="Tahoma" pitchFamily="34" charset="0"/>
              </a:rPr>
              <a:t>tuvāk reportierim.</a:t>
            </a:r>
          </a:p>
          <a:p>
            <a:pPr>
              <a:buClr>
                <a:srgbClr val="002060"/>
              </a:buClr>
              <a:buFont typeface="Wingdings" pitchFamily="2" charset="2"/>
              <a:buChar char="§"/>
            </a:pPr>
            <a:endParaRPr lang="lv-LV" sz="2400" dirty="0">
              <a:solidFill>
                <a:schemeClr val="tx1"/>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Mērķa </a:t>
            </a:r>
            <a:r>
              <a:rPr lang="lv-LV" sz="2400" dirty="0">
                <a:solidFill>
                  <a:schemeClr val="tx1"/>
                </a:solidFill>
                <a:latin typeface="Tahoma" pitchFamily="34" charset="0"/>
                <a:ea typeface="Tahoma" pitchFamily="34" charset="0"/>
                <a:cs typeface="Tahoma" pitchFamily="34" charset="0"/>
              </a:rPr>
              <a:t>sekvencei komplementāra tikai zondes vidusdaļa.</a:t>
            </a:r>
          </a:p>
          <a:p>
            <a:pPr>
              <a:buClr>
                <a:srgbClr val="002060"/>
              </a:buClr>
              <a:buFont typeface="Wingdings" pitchFamily="2" charset="2"/>
              <a:buChar char="§"/>
            </a:pPr>
            <a:endParaRPr lang="lv-LV" sz="2400" dirty="0">
              <a:solidFill>
                <a:schemeClr val="tx1"/>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Terminālie </a:t>
            </a:r>
            <a:r>
              <a:rPr lang="lv-LV" sz="2400" dirty="0">
                <a:solidFill>
                  <a:schemeClr val="tx1"/>
                </a:solidFill>
                <a:latin typeface="Tahoma" pitchFamily="34" charset="0"/>
                <a:ea typeface="Tahoma" pitchFamily="34" charset="0"/>
                <a:cs typeface="Tahoma" pitchFamily="34" charset="0"/>
              </a:rPr>
              <a:t>10 – 15 nukleotīdi ir savstarpēji komplementāri.</a:t>
            </a:r>
          </a:p>
          <a:p>
            <a:pPr>
              <a:buClr>
                <a:srgbClr val="002060"/>
              </a:buClr>
              <a:buFont typeface="Wingdings" pitchFamily="2" charset="2"/>
              <a:buChar char="§"/>
            </a:pPr>
            <a:endParaRPr lang="lv-LV" sz="2400" dirty="0">
              <a:solidFill>
                <a:schemeClr val="tx1"/>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Zondei </a:t>
            </a:r>
            <a:r>
              <a:rPr lang="lv-LV" sz="2400" dirty="0">
                <a:solidFill>
                  <a:schemeClr val="tx1"/>
                </a:solidFill>
                <a:latin typeface="Tahoma" pitchFamily="34" charset="0"/>
                <a:ea typeface="Tahoma" pitchFamily="34" charset="0"/>
                <a:cs typeface="Tahoma" pitchFamily="34" charset="0"/>
              </a:rPr>
              <a:t>kniepadatas struktūra.</a:t>
            </a:r>
            <a:r>
              <a:rPr lang="lv-LV" sz="2400" dirty="0">
                <a:latin typeface="Tahoma" pitchFamily="34" charset="0"/>
                <a:ea typeface="Tahoma" pitchFamily="34" charset="0"/>
                <a:cs typeface="Tahoma" pitchFamily="34" charset="0"/>
              </a:rPr>
              <a:t> </a:t>
            </a:r>
          </a:p>
        </p:txBody>
      </p:sp>
      <p:sp>
        <p:nvSpPr>
          <p:cNvPr id="67586" name="Text Box 5"/>
          <p:cNvSpPr txBox="1">
            <a:spLocks/>
          </p:cNvSpPr>
          <p:nvPr/>
        </p:nvSpPr>
        <p:spPr bwMode="auto">
          <a:xfrm>
            <a:off x="0" y="0"/>
            <a:ext cx="9144000" cy="1143000"/>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Molekulārās bākas </a:t>
            </a:r>
            <a:r>
              <a:rPr lang="lv-LV" sz="3600" b="1" dirty="0">
                <a:solidFill>
                  <a:schemeClr val="bg1"/>
                </a:solidFill>
                <a:latin typeface="Calibri" pitchFamily="34" charset="0"/>
              </a:rPr>
              <a:t>(hidrolīzes zondes)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aidu_galvam.png"/>
          <p:cNvPicPr>
            <a:picLocks noChangeAspect="1"/>
          </p:cNvPicPr>
          <p:nvPr/>
        </p:nvPicPr>
        <p:blipFill>
          <a:blip r:embed="rId3"/>
          <a:stretch>
            <a:fillRect/>
          </a:stretch>
        </p:blipFill>
        <p:spPr>
          <a:xfrm>
            <a:off x="0" y="260648"/>
            <a:ext cx="9144000" cy="792088"/>
          </a:xfrm>
          <a:prstGeom prst="rect">
            <a:avLst/>
          </a:prstGeom>
        </p:spPr>
      </p:pic>
      <p:sp>
        <p:nvSpPr>
          <p:cNvPr id="2" name="Title 1"/>
          <p:cNvSpPr>
            <a:spLocks noGrp="1"/>
          </p:cNvSpPr>
          <p:nvPr>
            <p:ph type="title"/>
          </p:nvPr>
        </p:nvSpPr>
        <p:spPr>
          <a:xfrm>
            <a:off x="611560" y="260648"/>
            <a:ext cx="8229600" cy="864096"/>
          </a:xfrm>
        </p:spPr>
        <p:txBody>
          <a:bodyPr>
            <a:normAutofit/>
          </a:bodyPr>
          <a:lstStyle/>
          <a:p>
            <a:pPr>
              <a:defRPr/>
            </a:pPr>
            <a:r>
              <a:rPr lang="lv-LV" b="1" dirty="0" smtClean="0">
                <a:solidFill>
                  <a:schemeClr val="bg1"/>
                </a:solidFill>
                <a:latin typeface="Calibri" pitchFamily="34" charset="0"/>
              </a:rPr>
              <a:t>PCR aparatūra</a:t>
            </a:r>
            <a:endParaRPr lang="lv-LV" b="1" dirty="0">
              <a:solidFill>
                <a:schemeClr val="bg1"/>
              </a:solidFill>
              <a:latin typeface="Calibri" pitchFamily="34" charset="0"/>
            </a:endParaRPr>
          </a:p>
        </p:txBody>
      </p:sp>
      <p:grpSp>
        <p:nvGrpSpPr>
          <p:cNvPr id="22530" name="Group 25"/>
          <p:cNvGrpSpPr>
            <a:grpSpLocks/>
          </p:cNvGrpSpPr>
          <p:nvPr/>
        </p:nvGrpSpPr>
        <p:grpSpPr bwMode="auto">
          <a:xfrm>
            <a:off x="755650" y="2492375"/>
            <a:ext cx="8101013" cy="3600450"/>
            <a:chOff x="657" y="708"/>
            <a:chExt cx="5103" cy="2268"/>
          </a:xfrm>
        </p:grpSpPr>
        <p:pic>
          <p:nvPicPr>
            <p:cNvPr id="22531" name="Picture 23" descr="PCR1_650x600"/>
            <p:cNvPicPr>
              <a:picLocks noChangeAspect="1" noChangeArrowheads="1"/>
            </p:cNvPicPr>
            <p:nvPr/>
          </p:nvPicPr>
          <p:blipFill>
            <a:blip r:embed="rId4"/>
            <a:srcRect/>
            <a:stretch>
              <a:fillRect/>
            </a:stretch>
          </p:blipFill>
          <p:spPr bwMode="auto">
            <a:xfrm>
              <a:off x="657" y="709"/>
              <a:ext cx="2456" cy="2267"/>
            </a:xfrm>
            <a:prstGeom prst="rect">
              <a:avLst/>
            </a:prstGeom>
            <a:noFill/>
            <a:ln w="9525">
              <a:noFill/>
              <a:miter lim="800000"/>
              <a:headEnd/>
              <a:tailEnd/>
            </a:ln>
          </p:spPr>
        </p:pic>
        <p:pic>
          <p:nvPicPr>
            <p:cNvPr id="22532" name="Picture 24" descr="pcr3"/>
            <p:cNvPicPr>
              <a:picLocks noChangeAspect="1" noChangeArrowheads="1"/>
            </p:cNvPicPr>
            <p:nvPr/>
          </p:nvPicPr>
          <p:blipFill>
            <a:blip r:embed="rId5"/>
            <a:srcRect/>
            <a:stretch>
              <a:fillRect/>
            </a:stretch>
          </p:blipFill>
          <p:spPr bwMode="auto">
            <a:xfrm>
              <a:off x="3303" y="708"/>
              <a:ext cx="2457" cy="22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68609" name="Text Box 3"/>
          <p:cNvSpPr txBox="1">
            <a:spLocks/>
          </p:cNvSpPr>
          <p:nvPr/>
        </p:nvSpPr>
        <p:spPr bwMode="auto">
          <a:xfrm>
            <a:off x="0" y="0"/>
            <a:ext cx="9144000" cy="1143000"/>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Molekulārās bākas </a:t>
            </a:r>
            <a:r>
              <a:rPr lang="lv-LV" sz="3600" b="1" dirty="0">
                <a:solidFill>
                  <a:schemeClr val="bg1"/>
                </a:solidFill>
                <a:latin typeface="Calibri" pitchFamily="34" charset="0"/>
              </a:rPr>
              <a:t>(hidrolīzes zondes)</a:t>
            </a:r>
          </a:p>
        </p:txBody>
      </p:sp>
      <p:pic>
        <p:nvPicPr>
          <p:cNvPr id="68610" name="Picture 4" descr="beacon1"/>
          <p:cNvPicPr>
            <a:picLocks noChangeAspect="1" noChangeArrowheads="1"/>
          </p:cNvPicPr>
          <p:nvPr/>
        </p:nvPicPr>
        <p:blipFill>
          <a:blip r:embed="rId4"/>
          <a:srcRect/>
          <a:stretch>
            <a:fillRect/>
          </a:stretch>
        </p:blipFill>
        <p:spPr bwMode="auto">
          <a:xfrm>
            <a:off x="3276600" y="1557338"/>
            <a:ext cx="3452813" cy="2438400"/>
          </a:xfrm>
          <a:prstGeom prst="rect">
            <a:avLst/>
          </a:prstGeom>
          <a:noFill/>
          <a:ln w="9525">
            <a:noFill/>
            <a:miter lim="800000"/>
            <a:headEnd/>
            <a:tailEnd/>
          </a:ln>
        </p:spPr>
      </p:pic>
      <p:pic>
        <p:nvPicPr>
          <p:cNvPr id="68611" name="Picture 5" descr="beacon3"/>
          <p:cNvPicPr>
            <a:picLocks noChangeAspect="1" noChangeArrowheads="1"/>
          </p:cNvPicPr>
          <p:nvPr/>
        </p:nvPicPr>
        <p:blipFill>
          <a:blip r:embed="rId5"/>
          <a:srcRect/>
          <a:stretch>
            <a:fillRect/>
          </a:stretch>
        </p:blipFill>
        <p:spPr bwMode="auto">
          <a:xfrm>
            <a:off x="1476375" y="3860800"/>
            <a:ext cx="6983413"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sp>
        <p:nvSpPr>
          <p:cNvPr id="33803" name="Rectangle 5"/>
          <p:cNvSpPr>
            <a:spLocks noChangeArrowheads="1"/>
          </p:cNvSpPr>
          <p:nvPr/>
        </p:nvSpPr>
        <p:spPr bwMode="auto">
          <a:xfrm>
            <a:off x="1763688" y="260648"/>
            <a:ext cx="5472112" cy="882352"/>
          </a:xfrm>
          <a:prstGeom prst="rect">
            <a:avLst/>
          </a:prstGeom>
          <a:noFill/>
          <a:ln w="9525">
            <a:noFill/>
            <a:miter lim="800000"/>
            <a:headEnd/>
            <a:tailEnd/>
          </a:ln>
        </p:spPr>
        <p:txBody>
          <a:bodyPr anchor="ctr"/>
          <a:lstStyle/>
          <a:p>
            <a:pPr algn="ctr"/>
            <a:r>
              <a:rPr lang="lv-LV" sz="4400" b="1" dirty="0">
                <a:solidFill>
                  <a:schemeClr val="bg1"/>
                </a:solidFill>
                <a:latin typeface="Calibri" pitchFamily="34" charset="0"/>
                <a:ea typeface="ＭＳ Ｐゴシック"/>
                <a:cs typeface="ＭＳ Ｐゴシック"/>
              </a:rPr>
              <a:t>Fluorescējošās iezīmes</a:t>
            </a:r>
            <a:endParaRPr lang="ru-RU" sz="4400" b="1" dirty="0">
              <a:solidFill>
                <a:schemeClr val="bg1"/>
              </a:solidFill>
              <a:latin typeface="Calibri" pitchFamily="34" charset="0"/>
              <a:ea typeface="ＭＳ Ｐゴシック"/>
              <a:cs typeface="ＭＳ Ｐゴシック"/>
            </a:endParaRPr>
          </a:p>
        </p:txBody>
      </p:sp>
      <p:cxnSp>
        <p:nvCxnSpPr>
          <p:cNvPr id="6" name="Straight Arrow Connector 5"/>
          <p:cNvCxnSpPr/>
          <p:nvPr/>
        </p:nvCxnSpPr>
        <p:spPr>
          <a:xfrm rot="5400000">
            <a:off x="2052513" y="1628007"/>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067944" y="1700808"/>
            <a:ext cx="72008" cy="10073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16"/>
          <p:cNvSpPr txBox="1">
            <a:spLocks noChangeArrowheads="1"/>
          </p:cNvSpPr>
          <p:nvPr/>
        </p:nvSpPr>
        <p:spPr bwMode="auto">
          <a:xfrm>
            <a:off x="5724128" y="2852936"/>
            <a:ext cx="3419872" cy="2308324"/>
          </a:xfrm>
          <a:prstGeom prst="rect">
            <a:avLst/>
          </a:prstGeom>
          <a:noFill/>
          <a:ln w="9525">
            <a:noFill/>
            <a:miter lim="800000"/>
            <a:headEnd/>
            <a:tailEnd/>
          </a:ln>
        </p:spPr>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Hidrolīzes </a:t>
            </a:r>
            <a:endParaRPr lang="lv-LV" sz="2400" b="1" dirty="0" smtClean="0">
              <a:solidFill>
                <a:schemeClr val="tx1"/>
              </a:solidFill>
              <a:latin typeface="Tahoma" pitchFamily="34" charset="0"/>
              <a:ea typeface="Tahoma" pitchFamily="34" charset="0"/>
              <a:cs typeface="Tahoma" pitchFamily="34" charset="0"/>
            </a:endParaRPr>
          </a:p>
          <a:p>
            <a:pPr algn="ct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TaqMan</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Molekulārās bākas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Molekulārie skorpioni</a:t>
            </a:r>
          </a:p>
          <a:p>
            <a:pPr algn="ctr"/>
            <a:endParaRPr lang="lv-LV" sz="2400" b="1" dirty="0">
              <a:solidFill>
                <a:schemeClr val="tx1"/>
              </a:solidFill>
              <a:ea typeface="ＭＳ Ｐゴシック"/>
              <a:cs typeface="ＭＳ Ｐゴシック"/>
            </a:endParaRPr>
          </a:p>
        </p:txBody>
      </p:sp>
      <p:sp>
        <p:nvSpPr>
          <p:cNvPr id="33813" name="TextBox 17"/>
          <p:cNvSpPr txBox="1">
            <a:spLocks noChangeArrowheads="1"/>
          </p:cNvSpPr>
          <p:nvPr/>
        </p:nvSpPr>
        <p:spPr bwMode="auto">
          <a:xfrm>
            <a:off x="3347864" y="2852936"/>
            <a:ext cx="2448272"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Hibridizācijas </a:t>
            </a:r>
            <a:r>
              <a:rPr lang="lv-LV" sz="2400" b="1" dirty="0" smtClean="0">
                <a:solidFill>
                  <a:schemeClr val="tx1"/>
                </a:solidFill>
                <a:latin typeface="Tahoma" pitchFamily="34" charset="0"/>
                <a:ea typeface="Tahoma" pitchFamily="34" charset="0"/>
                <a:cs typeface="Tahoma" pitchFamily="34" charset="0"/>
              </a:rPr>
              <a:t>zondes</a:t>
            </a:r>
          </a:p>
          <a:p>
            <a:pPr>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 Light Cycler</a:t>
            </a:r>
          </a:p>
          <a:p>
            <a:pPr algn="ctr"/>
            <a:endParaRPr lang="lv-LV" sz="2400" b="1" dirty="0">
              <a:solidFill>
                <a:schemeClr val="tx1"/>
              </a:solidFill>
              <a:ea typeface="ＭＳ Ｐゴシック"/>
              <a:cs typeface="ＭＳ Ｐゴシック"/>
            </a:endParaRPr>
          </a:p>
        </p:txBody>
      </p:sp>
      <p:cxnSp>
        <p:nvCxnSpPr>
          <p:cNvPr id="14" name="Straight Arrow Connector 13"/>
          <p:cNvCxnSpPr/>
          <p:nvPr/>
        </p:nvCxnSpPr>
        <p:spPr>
          <a:xfrm>
            <a:off x="5364088" y="1628800"/>
            <a:ext cx="898252" cy="9353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795" name="TextBox 15"/>
          <p:cNvSpPr txBox="1">
            <a:spLocks noChangeArrowheads="1"/>
          </p:cNvSpPr>
          <p:nvPr/>
        </p:nvSpPr>
        <p:spPr bwMode="auto">
          <a:xfrm>
            <a:off x="395536" y="2852936"/>
            <a:ext cx="2880320" cy="1938992"/>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lv-LV" sz="2400" b="1" dirty="0">
                <a:solidFill>
                  <a:schemeClr val="tx1"/>
                </a:solidFill>
                <a:latin typeface="Tahoma" pitchFamily="34" charset="0"/>
                <a:ea typeface="Tahoma" pitchFamily="34" charset="0"/>
                <a:cs typeface="Tahoma" pitchFamily="34" charset="0"/>
              </a:rPr>
              <a:t>Fluorescējošās </a:t>
            </a:r>
            <a:r>
              <a:rPr lang="lv-LV" sz="2400" b="1" dirty="0" smtClean="0">
                <a:solidFill>
                  <a:schemeClr val="tx1"/>
                </a:solidFill>
                <a:latin typeface="Tahoma" pitchFamily="34" charset="0"/>
                <a:ea typeface="Tahoma" pitchFamily="34" charset="0"/>
                <a:cs typeface="Tahoma" pitchFamily="34" charset="0"/>
              </a:rPr>
              <a:t>krāsvielas</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Oxazole Yellow</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SYBR green</a:t>
            </a:r>
          </a:p>
          <a:p>
            <a:pPr marL="457200" indent="-457200">
              <a:buClr>
                <a:srgbClr val="002060"/>
              </a:buClr>
              <a:buFont typeface="Wingdings" pitchFamily="2" charset="2"/>
              <a:buChar char="§"/>
            </a:pPr>
            <a:r>
              <a:rPr lang="lv-LV" sz="2400" dirty="0" smtClean="0">
                <a:solidFill>
                  <a:schemeClr val="tx1"/>
                </a:solidFill>
                <a:latin typeface="Tahoma" pitchFamily="34" charset="0"/>
                <a:ea typeface="Tahoma" pitchFamily="34" charset="0"/>
                <a:cs typeface="Tahoma" pitchFamily="34" charset="0"/>
              </a:rPr>
              <a:t>PicoGreen</a:t>
            </a:r>
          </a:p>
        </p:txBody>
      </p:sp>
      <p:sp>
        <p:nvSpPr>
          <p:cNvPr id="33796" name="TextBox 18"/>
          <p:cNvSpPr txBox="1">
            <a:spLocks noChangeArrowheads="1"/>
          </p:cNvSpPr>
          <p:nvPr/>
        </p:nvSpPr>
        <p:spPr bwMode="auto">
          <a:xfrm>
            <a:off x="323528" y="3717032"/>
            <a:ext cx="2447925" cy="461665"/>
          </a:xfrm>
          <a:prstGeom prst="rect">
            <a:avLst/>
          </a:prstGeom>
          <a:noFill/>
          <a:ln w="9525">
            <a:noFill/>
            <a:miter lim="800000"/>
            <a:headEnd/>
            <a:tailEnd/>
          </a:ln>
        </p:spPr>
        <p:txBody>
          <a:bodyPr>
            <a:spAutoFit/>
          </a:bodyPr>
          <a:lstStyle/>
          <a:p>
            <a:pPr algn="ctr">
              <a:buFont typeface="Arial" charset="0"/>
              <a:buChar char="•"/>
            </a:pPr>
            <a:endParaRPr lang="lv-LV" sz="2400" dirty="0">
              <a:solidFill>
                <a:schemeClr val="tx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72705" name="Rectangle 3"/>
          <p:cNvSpPr>
            <a:spLocks noChangeArrowheads="1"/>
          </p:cNvSpPr>
          <p:nvPr/>
        </p:nvSpPr>
        <p:spPr bwMode="auto">
          <a:xfrm>
            <a:off x="971550" y="1052513"/>
            <a:ext cx="8172450" cy="2952750"/>
          </a:xfrm>
          <a:prstGeom prst="rect">
            <a:avLst/>
          </a:prstGeom>
          <a:noFill/>
          <a:ln w="9525">
            <a:noFill/>
            <a:miter lim="800000"/>
            <a:headEnd/>
            <a:tailEnd/>
          </a:ln>
        </p:spPr>
        <p:txBody>
          <a:bodyPr/>
          <a:lstStyle/>
          <a:p>
            <a:pPr marL="361950" indent="-361950">
              <a:lnSpc>
                <a:spcPct val="80000"/>
              </a:lnSpc>
              <a:buClr>
                <a:srgbClr val="002060"/>
              </a:buClr>
              <a:buFont typeface="Wingdings" pitchFamily="2" charset="2"/>
              <a:buChar char="§"/>
            </a:pPr>
            <a:r>
              <a:rPr lang="lv-LV" sz="2400" dirty="0">
                <a:latin typeface="Tahoma" pitchFamily="34" charset="0"/>
                <a:ea typeface="Tahoma" pitchFamily="34" charset="0"/>
                <a:cs typeface="Tahoma" pitchFamily="34" charset="0"/>
              </a:rPr>
              <a:t>Tās ir vienīgās zondes, kuras lietojot, tieši mēra FRET.</a:t>
            </a:r>
          </a:p>
          <a:p>
            <a:pPr marL="361950" indent="-361950">
              <a:lnSpc>
                <a:spcPct val="80000"/>
              </a:lnSpc>
              <a:buClr>
                <a:srgbClr val="002060"/>
              </a:buClr>
              <a:buFont typeface="Wingdings" pitchFamily="2" charset="2"/>
              <a:buChar char="§"/>
            </a:pPr>
            <a:endParaRPr lang="lv-LV" sz="2400" dirty="0">
              <a:latin typeface="Tahoma" pitchFamily="34" charset="0"/>
              <a:ea typeface="Tahoma" pitchFamily="34" charset="0"/>
              <a:cs typeface="Tahoma" pitchFamily="34" charset="0"/>
            </a:endParaRPr>
          </a:p>
          <a:p>
            <a:pPr marL="361950" indent="-361950">
              <a:lnSpc>
                <a:spcPct val="80000"/>
              </a:lnSpc>
              <a:buClr>
                <a:srgbClr val="002060"/>
              </a:buClr>
              <a:buFont typeface="Wingdings" pitchFamily="2" charset="2"/>
              <a:buChar char="§"/>
            </a:pPr>
            <a:r>
              <a:rPr lang="lv-LV" sz="2400" u="sng" dirty="0">
                <a:latin typeface="Tahoma" pitchFamily="34" charset="0"/>
                <a:ea typeface="Tahoma" pitchFamily="34" charset="0"/>
                <a:cs typeface="Tahoma" pitchFamily="34" charset="0"/>
              </a:rPr>
              <a:t>Reakcijas maisījumā ir 2 veidu zondes:</a:t>
            </a:r>
            <a:r>
              <a:rPr lang="lv-LV" sz="2400" dirty="0">
                <a:latin typeface="Tahoma" pitchFamily="34" charset="0"/>
                <a:ea typeface="Tahoma" pitchFamily="34" charset="0"/>
                <a:cs typeface="Tahoma" pitchFamily="34" charset="0"/>
              </a:rPr>
              <a:t> </a:t>
            </a:r>
          </a:p>
          <a:p>
            <a:pPr marL="361950" indent="-361950">
              <a:lnSpc>
                <a:spcPct val="80000"/>
              </a:lnSpc>
              <a:buClr>
                <a:srgbClr val="002060"/>
              </a:buClr>
              <a:buFont typeface="Wingdings" pitchFamily="2" charset="2"/>
              <a:buChar char="§"/>
            </a:pPr>
            <a:endParaRPr lang="lv-LV" sz="2000" dirty="0">
              <a:latin typeface="Tahoma" pitchFamily="34" charset="0"/>
              <a:ea typeface="Tahoma" pitchFamily="34" charset="0"/>
              <a:cs typeface="Tahoma" pitchFamily="34" charset="0"/>
            </a:endParaRPr>
          </a:p>
          <a:p>
            <a:pPr marL="361950" indent="-361950">
              <a:lnSpc>
                <a:spcPct val="80000"/>
              </a:lnSpc>
              <a:buClr>
                <a:srgbClr val="002060"/>
              </a:buClr>
              <a:buFont typeface="Wingdings" pitchFamily="2" charset="2"/>
              <a:buChar char="§"/>
            </a:pPr>
            <a:r>
              <a:rPr lang="lv-LV" sz="2000" dirty="0">
                <a:latin typeface="Tahoma" pitchFamily="34" charset="0"/>
                <a:ea typeface="Tahoma" pitchFamily="34" charset="0"/>
                <a:cs typeface="Tahoma" pitchFamily="34" charset="0"/>
              </a:rPr>
              <a:t>donori, kam 3’ gals ir iezīmēts ar reportieri (FAM) –  molekulas ir ierosinātas,</a:t>
            </a:r>
          </a:p>
          <a:p>
            <a:pPr marL="361950" indent="-361950">
              <a:lnSpc>
                <a:spcPct val="80000"/>
              </a:lnSpc>
              <a:buClr>
                <a:srgbClr val="002060"/>
              </a:buClr>
              <a:buFont typeface="Wingdings" pitchFamily="2" charset="2"/>
              <a:buChar char="§"/>
            </a:pPr>
            <a:r>
              <a:rPr lang="lv-LV" sz="2000" dirty="0">
                <a:latin typeface="Tahoma" pitchFamily="34" charset="0"/>
                <a:ea typeface="Tahoma" pitchFamily="34" charset="0"/>
                <a:cs typeface="Tahoma" pitchFamily="34" charset="0"/>
              </a:rPr>
              <a:t>akceptori , 5’ gals ir iezīmēts ar akceptora molekulu (TAMRA, ROX).</a:t>
            </a:r>
          </a:p>
          <a:p>
            <a:pPr marL="361950" indent="-361950">
              <a:lnSpc>
                <a:spcPct val="80000"/>
              </a:lnSpc>
              <a:buClr>
                <a:srgbClr val="002060"/>
              </a:buClr>
            </a:pPr>
            <a:r>
              <a:rPr lang="lv-LV" sz="2400" dirty="0">
                <a:latin typeface="Tahoma" pitchFamily="34" charset="0"/>
                <a:ea typeface="Tahoma" pitchFamily="34" charset="0"/>
                <a:cs typeface="Tahoma" pitchFamily="34" charset="0"/>
              </a:rPr>
              <a:t> </a:t>
            </a:r>
          </a:p>
        </p:txBody>
      </p:sp>
      <p:sp>
        <p:nvSpPr>
          <p:cNvPr id="72707" name="Text Box 22"/>
          <p:cNvSpPr txBox="1">
            <a:spLocks/>
          </p:cNvSpPr>
          <p:nvPr/>
        </p:nvSpPr>
        <p:spPr bwMode="auto">
          <a:xfrm>
            <a:off x="611560" y="260648"/>
            <a:ext cx="8243887" cy="882352"/>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Hibridizācijas zondes</a:t>
            </a:r>
          </a:p>
        </p:txBody>
      </p:sp>
      <p:pic>
        <p:nvPicPr>
          <p:cNvPr id="72708" name="Picture 27" descr="principle_fret_lcprobes"/>
          <p:cNvPicPr>
            <a:picLocks noChangeAspect="1" noChangeArrowheads="1"/>
          </p:cNvPicPr>
          <p:nvPr/>
        </p:nvPicPr>
        <p:blipFill>
          <a:blip r:embed="rId4"/>
          <a:srcRect/>
          <a:stretch>
            <a:fillRect/>
          </a:stretch>
        </p:blipFill>
        <p:spPr bwMode="auto">
          <a:xfrm>
            <a:off x="899592" y="3013400"/>
            <a:ext cx="7812360" cy="38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aidu_galvam.png"/>
          <p:cNvPicPr>
            <a:picLocks noChangeAspect="1"/>
          </p:cNvPicPr>
          <p:nvPr/>
        </p:nvPicPr>
        <p:blipFill>
          <a:blip r:embed="rId3"/>
          <a:stretch>
            <a:fillRect/>
          </a:stretch>
        </p:blipFill>
        <p:spPr>
          <a:xfrm>
            <a:off x="0" y="260648"/>
            <a:ext cx="9144000" cy="792088"/>
          </a:xfrm>
          <a:prstGeom prst="rect">
            <a:avLst/>
          </a:prstGeom>
        </p:spPr>
      </p:pic>
      <p:sp>
        <p:nvSpPr>
          <p:cNvPr id="75777" name="Title 1"/>
          <p:cNvSpPr txBox="1">
            <a:spLocks/>
          </p:cNvSpPr>
          <p:nvPr/>
        </p:nvSpPr>
        <p:spPr bwMode="auto">
          <a:xfrm>
            <a:off x="0" y="404664"/>
            <a:ext cx="9144000" cy="1143000"/>
          </a:xfrm>
          <a:prstGeom prst="rect">
            <a:avLst/>
          </a:prstGeom>
          <a:noFill/>
          <a:ln w="9525">
            <a:noFill/>
            <a:miter lim="800000"/>
            <a:headEnd/>
            <a:tailEnd/>
          </a:ln>
        </p:spPr>
        <p:txBody>
          <a:bodyPr/>
          <a:lstStyle/>
          <a:p>
            <a:r>
              <a:rPr lang="lv-LV" sz="4400" b="1" dirty="0">
                <a:solidFill>
                  <a:schemeClr val="bg1"/>
                </a:solidFill>
                <a:latin typeface="Calibri" pitchFamily="34" charset="0"/>
              </a:rPr>
              <a:t>Uz Real Time PCR balstītas metodes</a:t>
            </a:r>
          </a:p>
        </p:txBody>
      </p:sp>
      <p:sp>
        <p:nvSpPr>
          <p:cNvPr id="75778" name="Content Placeholder 2"/>
          <p:cNvSpPr txBox="1">
            <a:spLocks/>
          </p:cNvSpPr>
          <p:nvPr/>
        </p:nvSpPr>
        <p:spPr bwMode="auto">
          <a:xfrm>
            <a:off x="1763713" y="1268413"/>
            <a:ext cx="6707187" cy="4065587"/>
          </a:xfrm>
          <a:prstGeom prst="rect">
            <a:avLst/>
          </a:prstGeom>
          <a:noFill/>
          <a:ln w="9525">
            <a:noFill/>
            <a:miter lim="800000"/>
            <a:headEnd/>
            <a:tailEnd/>
          </a:ln>
        </p:spPr>
        <p:txBody>
          <a:bodyPr/>
          <a:lstStyle/>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Absolūtā </a:t>
            </a:r>
            <a:r>
              <a:rPr lang="lv-LV" sz="2400" dirty="0">
                <a:solidFill>
                  <a:srgbClr val="262626"/>
                </a:solidFill>
                <a:latin typeface="Tahoma" pitchFamily="34" charset="0"/>
                <a:ea typeface="Tahoma" pitchFamily="34" charset="0"/>
                <a:cs typeface="Tahoma" pitchFamily="34" charset="0"/>
              </a:rPr>
              <a:t>kvantificēšana</a:t>
            </a:r>
          </a:p>
          <a:p>
            <a:pPr>
              <a:buClr>
                <a:srgbClr val="002060"/>
              </a:buClr>
              <a:buFont typeface="Wingdings" pitchFamily="2" charset="2"/>
              <a:buChar char="§"/>
            </a:pP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Relatīvā kvantificēšana</a:t>
            </a: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Genotipēšana </a:t>
            </a:r>
            <a:r>
              <a:rPr lang="lv-LV" sz="2400" dirty="0">
                <a:solidFill>
                  <a:srgbClr val="262626"/>
                </a:solidFill>
                <a:latin typeface="Tahoma" pitchFamily="34" charset="0"/>
                <a:ea typeface="Tahoma" pitchFamily="34" charset="0"/>
                <a:cs typeface="Tahoma" pitchFamily="34" charset="0"/>
              </a:rPr>
              <a:t>(kvalitatīvi dati)</a:t>
            </a:r>
          </a:p>
          <a:p>
            <a:pPr>
              <a:buClr>
                <a:srgbClr val="002060"/>
              </a:buClr>
              <a:buFont typeface="Wingdings" pitchFamily="2" charset="2"/>
              <a:buChar char="§"/>
            </a:pP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CNV </a:t>
            </a:r>
            <a:r>
              <a:rPr lang="lv-LV" sz="2400" dirty="0">
                <a:solidFill>
                  <a:srgbClr val="262626"/>
                </a:solidFill>
                <a:latin typeface="Tahoma" pitchFamily="34" charset="0"/>
                <a:ea typeface="Tahoma" pitchFamily="34" charset="0"/>
                <a:cs typeface="Tahoma" pitchFamily="34" charset="0"/>
              </a:rPr>
              <a:t>detekcija (kvantitatīvi dati)</a:t>
            </a:r>
          </a:p>
          <a:p>
            <a:pPr>
              <a:buClr>
                <a:srgbClr val="002060"/>
              </a:buClr>
              <a:buFont typeface="Wingdings" pitchFamily="2" charset="2"/>
              <a:buChar char="§"/>
            </a:pP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Plus/mīnus </a:t>
            </a:r>
            <a:r>
              <a:rPr lang="lv-LV" sz="2400" dirty="0">
                <a:solidFill>
                  <a:srgbClr val="262626"/>
                </a:solidFill>
                <a:latin typeface="Tahoma" pitchFamily="34" charset="0"/>
                <a:ea typeface="Tahoma" pitchFamily="34" charset="0"/>
                <a:cs typeface="Tahoma" pitchFamily="34" charset="0"/>
              </a:rPr>
              <a:t>detekcija (kvalitatīvi dati)</a:t>
            </a:r>
          </a:p>
          <a:p>
            <a:pPr>
              <a:buClr>
                <a:srgbClr val="002060"/>
              </a:buClr>
              <a:buFont typeface="Wingdings" pitchFamily="2" charset="2"/>
              <a:buChar char="§"/>
            </a:pPr>
            <a:endParaRPr lang="lv-LV" sz="2400" dirty="0">
              <a:solidFill>
                <a:srgbClr val="262626"/>
              </a:solidFill>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smtClean="0">
                <a:solidFill>
                  <a:srgbClr val="262626"/>
                </a:solidFill>
                <a:latin typeface="Tahoma" pitchFamily="34" charset="0"/>
                <a:ea typeface="Tahoma" pitchFamily="34" charset="0"/>
                <a:cs typeface="Tahoma" pitchFamily="34" charset="0"/>
              </a:rPr>
              <a:t> Reversā </a:t>
            </a:r>
            <a:r>
              <a:rPr lang="lv-LV" sz="2400" dirty="0">
                <a:solidFill>
                  <a:srgbClr val="262626"/>
                </a:solidFill>
                <a:latin typeface="Tahoma" pitchFamily="34" charset="0"/>
                <a:ea typeface="Tahoma" pitchFamily="34" charset="0"/>
                <a:cs typeface="Tahoma" pitchFamily="34" charset="0"/>
              </a:rPr>
              <a:t>transkripcija (kvantitatīvi dati)</a:t>
            </a:r>
          </a:p>
          <a:p>
            <a:pPr>
              <a:buFont typeface="Arial" charset="0"/>
              <a:buChar char="•"/>
            </a:pPr>
            <a:endParaRPr lang="lv-LV" sz="2400" dirty="0">
              <a:solidFill>
                <a:srgbClr val="262626"/>
              </a:solidFill>
              <a:latin typeface="Calibri" pitchFamily="34" charset="0"/>
            </a:endParaRPr>
          </a:p>
          <a:p>
            <a:pPr>
              <a:buFont typeface="Arial" charset="0"/>
              <a:buNone/>
            </a:pPr>
            <a:r>
              <a:rPr lang="lv-LV" sz="2400" dirty="0">
                <a:solidFill>
                  <a:srgbClr val="262626"/>
                </a:solidFill>
                <a:latin typeface="Calibri"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aidu_galvam.png"/>
          <p:cNvPicPr>
            <a:picLocks noChangeAspect="1"/>
          </p:cNvPicPr>
          <p:nvPr/>
        </p:nvPicPr>
        <p:blipFill>
          <a:blip r:embed="rId3"/>
          <a:stretch>
            <a:fillRect/>
          </a:stretch>
        </p:blipFill>
        <p:spPr>
          <a:xfrm>
            <a:off x="0" y="260648"/>
            <a:ext cx="9144000" cy="792088"/>
          </a:xfrm>
          <a:prstGeom prst="rect">
            <a:avLst/>
          </a:prstGeom>
        </p:spPr>
      </p:pic>
      <p:pic>
        <p:nvPicPr>
          <p:cNvPr id="77825" name="Picture 8" descr="gela-miinnusi"/>
          <p:cNvPicPr>
            <a:picLocks noChangeAspect="1" noChangeArrowheads="1"/>
          </p:cNvPicPr>
          <p:nvPr/>
        </p:nvPicPr>
        <p:blipFill>
          <a:blip r:embed="rId4"/>
          <a:srcRect r="5975"/>
          <a:stretch>
            <a:fillRect/>
          </a:stretch>
        </p:blipFill>
        <p:spPr bwMode="auto">
          <a:xfrm>
            <a:off x="1907704" y="1196752"/>
            <a:ext cx="5155469" cy="1800895"/>
          </a:xfrm>
          <a:prstGeom prst="rect">
            <a:avLst/>
          </a:prstGeom>
          <a:noFill/>
          <a:ln w="9525">
            <a:noFill/>
            <a:miter lim="800000"/>
            <a:headEnd/>
            <a:tailEnd/>
          </a:ln>
        </p:spPr>
      </p:pic>
      <p:sp>
        <p:nvSpPr>
          <p:cNvPr id="6" name="Line 19"/>
          <p:cNvSpPr>
            <a:spLocks noChangeShapeType="1"/>
          </p:cNvSpPr>
          <p:nvPr/>
        </p:nvSpPr>
        <p:spPr bwMode="auto">
          <a:xfrm>
            <a:off x="3563938" y="1557338"/>
            <a:ext cx="0" cy="151130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lv-LV"/>
          </a:p>
        </p:txBody>
      </p:sp>
      <p:sp>
        <p:nvSpPr>
          <p:cNvPr id="7" name="Line 20"/>
          <p:cNvSpPr>
            <a:spLocks noChangeShapeType="1"/>
          </p:cNvSpPr>
          <p:nvPr/>
        </p:nvSpPr>
        <p:spPr bwMode="auto">
          <a:xfrm>
            <a:off x="5148263" y="1557338"/>
            <a:ext cx="0" cy="151130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lv-LV"/>
          </a:p>
        </p:txBody>
      </p:sp>
      <p:sp>
        <p:nvSpPr>
          <p:cNvPr id="8" name="Rectangle 21"/>
          <p:cNvSpPr>
            <a:spLocks noGrp="1" noChangeArrowheads="1"/>
          </p:cNvSpPr>
          <p:nvPr>
            <p:ph type="title"/>
          </p:nvPr>
        </p:nvSpPr>
        <p:spPr>
          <a:xfrm>
            <a:off x="1043608" y="0"/>
            <a:ext cx="7439025" cy="1143000"/>
          </a:xfrm>
        </p:spPr>
        <p:txBody>
          <a:bodyPr>
            <a:normAutofit/>
          </a:bodyPr>
          <a:lstStyle/>
          <a:p>
            <a:pPr eaLnBrk="1" hangingPunct="1">
              <a:defRPr/>
            </a:pPr>
            <a:r>
              <a:rPr lang="lv-LV" b="1" dirty="0" smtClean="0">
                <a:solidFill>
                  <a:schemeClr val="bg1"/>
                </a:solidFill>
                <a:latin typeface="Calibri" pitchFamily="34" charset="0"/>
                <a:ea typeface="ＭＳ Ｐゴシック" charset="-128"/>
              </a:rPr>
              <a:t>Real Time PCR vs PCR</a:t>
            </a:r>
            <a:endParaRPr lang="ru-RU" b="1" dirty="0" smtClean="0">
              <a:solidFill>
                <a:schemeClr val="bg1"/>
              </a:solidFill>
              <a:latin typeface="Calibri" pitchFamily="34" charset="0"/>
              <a:ea typeface="ＭＳ Ｐゴシック" charset="-128"/>
            </a:endParaRPr>
          </a:p>
        </p:txBody>
      </p:sp>
      <p:pic>
        <p:nvPicPr>
          <p:cNvPr id="77829" name="Picture 5"/>
          <p:cNvPicPr>
            <a:picLocks noChangeAspect="1" noChangeArrowheads="1"/>
          </p:cNvPicPr>
          <p:nvPr/>
        </p:nvPicPr>
        <p:blipFill>
          <a:blip r:embed="rId5"/>
          <a:srcRect/>
          <a:stretch>
            <a:fillRect/>
          </a:stretch>
        </p:blipFill>
        <p:spPr bwMode="auto">
          <a:xfrm>
            <a:off x="1187623" y="3140968"/>
            <a:ext cx="6868429" cy="3717032"/>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aidu_galvam.png"/>
          <p:cNvPicPr>
            <a:picLocks noChangeAspect="1"/>
          </p:cNvPicPr>
          <p:nvPr/>
        </p:nvPicPr>
        <p:blipFill>
          <a:blip r:embed="rId3"/>
          <a:stretch>
            <a:fillRect/>
          </a:stretch>
        </p:blipFill>
        <p:spPr>
          <a:xfrm>
            <a:off x="0" y="260648"/>
            <a:ext cx="9144000" cy="792088"/>
          </a:xfrm>
          <a:prstGeom prst="rect">
            <a:avLst/>
          </a:prstGeom>
        </p:spPr>
      </p:pic>
      <p:sp>
        <p:nvSpPr>
          <p:cNvPr id="4" name="Title 1"/>
          <p:cNvSpPr>
            <a:spLocks noGrp="1"/>
          </p:cNvSpPr>
          <p:nvPr>
            <p:ph type="title"/>
          </p:nvPr>
        </p:nvSpPr>
        <p:spPr>
          <a:xfrm>
            <a:off x="457200" y="332656"/>
            <a:ext cx="8686800" cy="994122"/>
          </a:xfrm>
        </p:spPr>
        <p:txBody>
          <a:bodyPr>
            <a:noAutofit/>
          </a:bodyPr>
          <a:lstStyle/>
          <a:p>
            <a:pPr>
              <a:defRPr/>
            </a:pPr>
            <a:r>
              <a:rPr lang="lv-LV" b="1" dirty="0" smtClean="0">
                <a:solidFill>
                  <a:schemeClr val="bg1"/>
                </a:solidFill>
              </a:rPr>
              <a:t>HRM </a:t>
            </a:r>
            <a:r>
              <a:rPr lang="lv-LV" sz="3600" b="1" dirty="0" smtClean="0">
                <a:solidFill>
                  <a:schemeClr val="bg1"/>
                </a:solidFill>
              </a:rPr>
              <a:t>(</a:t>
            </a:r>
            <a:r>
              <a:rPr lang="lv-LV" sz="3600" b="1" i="1" dirty="0" smtClean="0">
                <a:solidFill>
                  <a:schemeClr val="bg1"/>
                </a:solidFill>
              </a:rPr>
              <a:t>high resolution meltcurve</a:t>
            </a:r>
            <a:r>
              <a:rPr lang="lv-LV" sz="3600" b="1" dirty="0" smtClean="0">
                <a:solidFill>
                  <a:schemeClr val="bg1"/>
                </a:solidFill>
              </a:rPr>
              <a:t>)</a:t>
            </a:r>
            <a:r>
              <a:rPr lang="lv-LV" b="1" dirty="0" smtClean="0">
                <a:solidFill>
                  <a:schemeClr val="bg1"/>
                </a:solidFill>
              </a:rPr>
              <a:t/>
            </a:r>
            <a:br>
              <a:rPr lang="lv-LV" b="1" dirty="0" smtClean="0">
                <a:solidFill>
                  <a:schemeClr val="bg1"/>
                </a:solidFill>
              </a:rPr>
            </a:br>
            <a:endParaRPr lang="en-US" b="1" dirty="0" smtClean="0">
              <a:solidFill>
                <a:schemeClr val="bg1"/>
              </a:solidFill>
            </a:endParaRPr>
          </a:p>
        </p:txBody>
      </p:sp>
      <p:sp>
        <p:nvSpPr>
          <p:cNvPr id="78850" name="Content Placeholder 2"/>
          <p:cNvSpPr txBox="1">
            <a:spLocks/>
          </p:cNvSpPr>
          <p:nvPr/>
        </p:nvSpPr>
        <p:spPr bwMode="auto">
          <a:xfrm>
            <a:off x="755650" y="1773238"/>
            <a:ext cx="7931150" cy="4751387"/>
          </a:xfrm>
          <a:prstGeom prst="rect">
            <a:avLst/>
          </a:prstGeom>
          <a:noFill/>
          <a:ln w="9525">
            <a:noFill/>
            <a:miter lim="800000"/>
            <a:headEnd/>
            <a:tailEnd/>
          </a:ln>
        </p:spPr>
        <p:txBody>
          <a:bodyPr lIns="91425" tIns="91425" rIns="91425" bIns="91425"/>
          <a:lstStyle/>
          <a:p>
            <a:pPr marL="342900" indent="-222250" eaLnBrk="0" hangingPunct="0">
              <a:spcBef>
                <a:spcPts val="0"/>
              </a:spcBef>
              <a:spcAft>
                <a:spcPts val="1200"/>
              </a:spcAft>
              <a:buClr>
                <a:srgbClr val="002060"/>
              </a:buClr>
              <a:buFont typeface="Wingdings" pitchFamily="2" charset="2"/>
              <a:buChar char="§"/>
            </a:pPr>
            <a:r>
              <a:rPr lang="lv-LV" sz="2400" dirty="0">
                <a:latin typeface="Tahoma" pitchFamily="34" charset="0"/>
                <a:ea typeface="Tahoma" pitchFamily="34" charset="0"/>
                <a:cs typeface="Tahoma" pitchFamily="34" charset="0"/>
                <a:sym typeface="Calibri" pitchFamily="34" charset="0"/>
              </a:rPr>
              <a:t>Kombinē fluorescentu krāsu, kušanas līknes un statistiskās analīzes </a:t>
            </a:r>
            <a:r>
              <a:rPr lang="lv-LV" sz="2400" dirty="0" smtClean="0">
                <a:latin typeface="Tahoma" pitchFamily="34" charset="0"/>
                <a:ea typeface="Tahoma" pitchFamily="34" charset="0"/>
                <a:cs typeface="Tahoma" pitchFamily="34" charset="0"/>
                <a:sym typeface="Calibri" pitchFamily="34" charset="0"/>
              </a:rPr>
              <a:t>principus</a:t>
            </a:r>
            <a:endParaRPr lang="lv-LV" sz="2400" dirty="0">
              <a:latin typeface="Tahoma" pitchFamily="34" charset="0"/>
              <a:ea typeface="Tahoma" pitchFamily="34" charset="0"/>
              <a:cs typeface="Tahoma" pitchFamily="34" charset="0"/>
              <a:sym typeface="Calibri" pitchFamily="34" charset="0"/>
            </a:endParaRPr>
          </a:p>
          <a:p>
            <a:pPr marL="342900" indent="-222250" eaLnBrk="0" hangingPunct="0">
              <a:spcBef>
                <a:spcPts val="0"/>
              </a:spcBef>
              <a:spcAft>
                <a:spcPts val="1200"/>
              </a:spcAft>
              <a:buClr>
                <a:srgbClr val="002060"/>
              </a:buClr>
              <a:buFont typeface="Wingdings" pitchFamily="2" charset="2"/>
              <a:buChar char="§"/>
            </a:pPr>
            <a:r>
              <a:rPr lang="lv-LV" sz="2400" dirty="0">
                <a:latin typeface="Tahoma" pitchFamily="34" charset="0"/>
                <a:ea typeface="Tahoma" pitchFamily="34" charset="0"/>
                <a:cs typeface="Tahoma" pitchFamily="34" charset="0"/>
                <a:sym typeface="Calibri" pitchFamily="34" charset="0"/>
              </a:rPr>
              <a:t>dsDNS kušana atkarīga no GC satura, fragmenta garuma un </a:t>
            </a:r>
            <a:r>
              <a:rPr lang="lv-LV" sz="2400" dirty="0" smtClean="0">
                <a:latin typeface="Tahoma" pitchFamily="34" charset="0"/>
                <a:ea typeface="Tahoma" pitchFamily="34" charset="0"/>
                <a:cs typeface="Tahoma" pitchFamily="34" charset="0"/>
                <a:sym typeface="Calibri" pitchFamily="34" charset="0"/>
              </a:rPr>
              <a:t>sekvences</a:t>
            </a:r>
            <a:endParaRPr lang="lv-LV" sz="2400" dirty="0">
              <a:latin typeface="Tahoma" pitchFamily="34" charset="0"/>
              <a:ea typeface="Tahoma" pitchFamily="34" charset="0"/>
              <a:cs typeface="Tahoma" pitchFamily="34" charset="0"/>
              <a:sym typeface="Calibri" pitchFamily="34" charset="0"/>
            </a:endParaRPr>
          </a:p>
          <a:p>
            <a:pPr marL="342900" indent="-222250" eaLnBrk="0" hangingPunct="0">
              <a:spcBef>
                <a:spcPts val="0"/>
              </a:spcBef>
              <a:spcAft>
                <a:spcPts val="1200"/>
              </a:spcAft>
              <a:buClr>
                <a:srgbClr val="002060"/>
              </a:buClr>
              <a:buFont typeface="Wingdings" pitchFamily="2" charset="2"/>
              <a:buChar char="§"/>
            </a:pPr>
            <a:r>
              <a:rPr lang="lv-LV" sz="2400" dirty="0">
                <a:latin typeface="Tahoma" pitchFamily="34" charset="0"/>
                <a:ea typeface="Tahoma" pitchFamily="34" charset="0"/>
                <a:cs typeface="Tahoma" pitchFamily="34" charset="0"/>
                <a:sym typeface="Calibri" pitchFamily="34" charset="0"/>
              </a:rPr>
              <a:t>Vienas bāzes izmaiņa ir </a:t>
            </a:r>
            <a:r>
              <a:rPr lang="lv-LV" sz="2400" dirty="0" smtClean="0">
                <a:latin typeface="Tahoma" pitchFamily="34" charset="0"/>
                <a:ea typeface="Tahoma" pitchFamily="34" charset="0"/>
                <a:cs typeface="Tahoma" pitchFamily="34" charset="0"/>
                <a:sym typeface="Calibri" pitchFamily="34" charset="0"/>
              </a:rPr>
              <a:t>detektējama</a:t>
            </a:r>
            <a:endParaRPr lang="lv-LV" sz="2400" dirty="0">
              <a:latin typeface="Tahoma" pitchFamily="34" charset="0"/>
              <a:ea typeface="Tahoma" pitchFamily="34" charset="0"/>
              <a:cs typeface="Tahoma" pitchFamily="34" charset="0"/>
              <a:sym typeface="Calibri" pitchFamily="34" charset="0"/>
            </a:endParaRPr>
          </a:p>
          <a:p>
            <a:pPr marL="342900" indent="-222250" eaLnBrk="0" hangingPunct="0">
              <a:spcBef>
                <a:spcPts val="0"/>
              </a:spcBef>
              <a:spcAft>
                <a:spcPts val="1200"/>
              </a:spcAft>
              <a:buClr>
                <a:srgbClr val="002060"/>
              </a:buClr>
              <a:buFont typeface="Wingdings" pitchFamily="2" charset="2"/>
              <a:buChar char="§"/>
            </a:pPr>
            <a:r>
              <a:rPr lang="lv-LV" sz="2400" dirty="0">
                <a:latin typeface="Tahoma" pitchFamily="34" charset="0"/>
                <a:ea typeface="Tahoma" pitchFamily="34" charset="0"/>
                <a:cs typeface="Tahoma" pitchFamily="34" charset="0"/>
                <a:sym typeface="Calibri" pitchFamily="34" charset="0"/>
              </a:rPr>
              <a:t>Pielieto: gēnu </a:t>
            </a:r>
            <a:r>
              <a:rPr lang="lv-LV" sz="2400" dirty="0" smtClean="0">
                <a:latin typeface="Tahoma" pitchFamily="34" charset="0"/>
                <a:ea typeface="Tahoma" pitchFamily="34" charset="0"/>
                <a:cs typeface="Tahoma" pitchFamily="34" charset="0"/>
                <a:sym typeface="Calibri" pitchFamily="34" charset="0"/>
              </a:rPr>
              <a:t>skenēšana</a:t>
            </a:r>
            <a:r>
              <a:rPr lang="lv-LV" sz="2400" dirty="0">
                <a:latin typeface="Tahoma" pitchFamily="34" charset="0"/>
                <a:ea typeface="Tahoma" pitchFamily="34" charset="0"/>
                <a:cs typeface="Tahoma" pitchFamily="34" charset="0"/>
                <a:sym typeface="Calibri" pitchFamily="34" charset="0"/>
              </a:rPr>
              <a:t>, genotipēšana, DNS metilācijas analīze, DNS fingerprintings</a:t>
            </a:r>
            <a:endParaRPr lang="en-US" sz="2400" dirty="0">
              <a:latin typeface="Tahoma" pitchFamily="34" charset="0"/>
              <a:ea typeface="Tahoma" pitchFamily="34" charset="0"/>
              <a:cs typeface="Tahoma" pitchFamily="34" charset="0"/>
              <a:sym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80897" name="Title 1"/>
          <p:cNvSpPr txBox="1">
            <a:spLocks noGrp="1"/>
          </p:cNvSpPr>
          <p:nvPr>
            <p:ph type="title"/>
          </p:nvPr>
        </p:nvSpPr>
        <p:spPr>
          <a:xfrm>
            <a:off x="539552" y="0"/>
            <a:ext cx="8229600" cy="1066800"/>
          </a:xfrm>
        </p:spPr>
        <p:txBody>
          <a:bodyPr/>
          <a:lstStyle/>
          <a:p>
            <a:pPr>
              <a:spcBef>
                <a:spcPct val="0"/>
              </a:spcBef>
              <a:buClr>
                <a:srgbClr val="000000"/>
              </a:buClr>
              <a:buFont typeface="Calibri" pitchFamily="34" charset="0"/>
              <a:buNone/>
            </a:pPr>
            <a:r>
              <a:rPr lang="lv-LV" b="1" dirty="0" smtClean="0">
                <a:solidFill>
                  <a:schemeClr val="bg1"/>
                </a:solidFill>
                <a:latin typeface="Calibri" pitchFamily="34" charset="0"/>
                <a:cs typeface="Arial" charset="0"/>
                <a:sym typeface="Calibri" pitchFamily="34" charset="0"/>
              </a:rPr>
              <a:t>HRM uzdevums</a:t>
            </a:r>
            <a:endParaRPr lang="en-US" b="1" dirty="0" smtClean="0">
              <a:solidFill>
                <a:schemeClr val="bg1"/>
              </a:solidFill>
              <a:latin typeface="Calibri" pitchFamily="34" charset="0"/>
              <a:cs typeface="Arial" charset="0"/>
              <a:sym typeface="Calibri" pitchFamily="34" charset="0"/>
            </a:endParaRPr>
          </a:p>
        </p:txBody>
      </p:sp>
      <p:sp>
        <p:nvSpPr>
          <p:cNvPr id="80898" name="TextBox 4"/>
          <p:cNvSpPr txBox="1">
            <a:spLocks noChangeArrowheads="1"/>
          </p:cNvSpPr>
          <p:nvPr/>
        </p:nvSpPr>
        <p:spPr bwMode="auto">
          <a:xfrm>
            <a:off x="1331913" y="5300663"/>
            <a:ext cx="6553200" cy="1200329"/>
          </a:xfrm>
          <a:prstGeom prst="rect">
            <a:avLst/>
          </a:prstGeom>
          <a:noFill/>
          <a:ln w="9525">
            <a:noFill/>
            <a:miter lim="800000"/>
            <a:headEnd/>
            <a:tailEnd/>
          </a:ln>
        </p:spPr>
        <p:txBody>
          <a:bodyPr>
            <a:spAutoFit/>
          </a:bodyPr>
          <a:lstStyle/>
          <a:p>
            <a:r>
              <a:rPr lang="lv-LV" sz="2400" dirty="0">
                <a:latin typeface="Tahoma" pitchFamily="34" charset="0"/>
                <a:ea typeface="Tahoma" pitchFamily="34" charset="0"/>
                <a:cs typeface="Tahoma" pitchFamily="34" charset="0"/>
              </a:rPr>
              <a:t>Sekvence, kura satur mutantu nukleotīdu (G) kūst augstākā temperatūrā, nekā normālā sekvence.</a:t>
            </a:r>
          </a:p>
        </p:txBody>
      </p:sp>
      <p:pic>
        <p:nvPicPr>
          <p:cNvPr id="80899" name="Picture 8" descr="HRM_DNA_melting_scematic_curve_2.jpg"/>
          <p:cNvPicPr>
            <a:picLocks noChangeAspect="1"/>
          </p:cNvPicPr>
          <p:nvPr/>
        </p:nvPicPr>
        <p:blipFill>
          <a:blip r:embed="rId4"/>
          <a:srcRect/>
          <a:stretch>
            <a:fillRect/>
          </a:stretch>
        </p:blipFill>
        <p:spPr bwMode="auto">
          <a:xfrm>
            <a:off x="900113" y="1773238"/>
            <a:ext cx="8243887" cy="312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sp>
        <p:nvSpPr>
          <p:cNvPr id="82945" name="Title 1"/>
          <p:cNvSpPr txBox="1">
            <a:spLocks noGrp="1"/>
          </p:cNvSpPr>
          <p:nvPr>
            <p:ph type="title"/>
          </p:nvPr>
        </p:nvSpPr>
        <p:spPr>
          <a:xfrm>
            <a:off x="611560" y="260648"/>
            <a:ext cx="7667625" cy="908050"/>
          </a:xfrm>
        </p:spPr>
        <p:txBody>
          <a:bodyPr/>
          <a:lstStyle/>
          <a:p>
            <a:pPr eaLnBrk="1" hangingPunct="1">
              <a:spcBef>
                <a:spcPct val="0"/>
              </a:spcBef>
              <a:buClr>
                <a:srgbClr val="000000"/>
              </a:buClr>
              <a:buFont typeface="Calibri" pitchFamily="34" charset="0"/>
              <a:buNone/>
            </a:pPr>
            <a:r>
              <a:rPr lang="lv-LV" b="1" dirty="0" smtClean="0">
                <a:solidFill>
                  <a:schemeClr val="bg1"/>
                </a:solidFill>
                <a:latin typeface="Calibri" pitchFamily="34" charset="0"/>
                <a:ea typeface="ＭＳ Ｐゴシック"/>
                <a:cs typeface="Calibri" pitchFamily="34" charset="0"/>
                <a:sym typeface="Calibri" pitchFamily="34" charset="0"/>
              </a:rPr>
              <a:t>PCR SNP genotipēšanas dati</a:t>
            </a:r>
            <a:endParaRPr lang="lv-LV" dirty="0" smtClean="0">
              <a:solidFill>
                <a:schemeClr val="bg1"/>
              </a:solidFill>
              <a:latin typeface="Calibri" pitchFamily="34" charset="0"/>
              <a:ea typeface="ＭＳ Ｐゴシック"/>
              <a:cs typeface="Calibri" pitchFamily="34" charset="0"/>
              <a:sym typeface="Calibri" pitchFamily="34" charset="0"/>
            </a:endParaRPr>
          </a:p>
        </p:txBody>
      </p:sp>
      <p:pic>
        <p:nvPicPr>
          <p:cNvPr id="82946" name="Content Placeholder 3" descr="genotipesana.jpg"/>
          <p:cNvPicPr>
            <a:picLocks noChangeAspect="1"/>
          </p:cNvPicPr>
          <p:nvPr/>
        </p:nvPicPr>
        <p:blipFill>
          <a:blip r:embed="rId4"/>
          <a:srcRect/>
          <a:stretch>
            <a:fillRect/>
          </a:stretch>
        </p:blipFill>
        <p:spPr bwMode="auto">
          <a:xfrm>
            <a:off x="395536" y="1412776"/>
            <a:ext cx="4405880" cy="5040560"/>
          </a:xfrm>
          <a:prstGeom prst="rect">
            <a:avLst/>
          </a:prstGeom>
          <a:noFill/>
          <a:ln w="9525">
            <a:noFill/>
            <a:miter lim="800000"/>
            <a:headEnd/>
            <a:tailEnd/>
          </a:ln>
        </p:spPr>
      </p:pic>
      <p:sp>
        <p:nvSpPr>
          <p:cNvPr id="82947" name="TextBox 3"/>
          <p:cNvSpPr txBox="1">
            <a:spLocks noChangeArrowheads="1"/>
          </p:cNvSpPr>
          <p:nvPr/>
        </p:nvSpPr>
        <p:spPr bwMode="auto">
          <a:xfrm>
            <a:off x="5292725" y="1268413"/>
            <a:ext cx="3600450" cy="5262979"/>
          </a:xfrm>
          <a:prstGeom prst="rect">
            <a:avLst/>
          </a:prstGeom>
          <a:noFill/>
          <a:ln w="9525">
            <a:noFill/>
            <a:miter lim="800000"/>
            <a:headEnd/>
            <a:tailEnd/>
          </a:ln>
        </p:spPr>
        <p:txBody>
          <a:bodyPr>
            <a:spAutoFit/>
          </a:bodyPr>
          <a:lstStyle/>
          <a:p>
            <a:pPr>
              <a:buClr>
                <a:srgbClr val="002060"/>
              </a:buClr>
              <a:buFont typeface="Wingdings" pitchFamily="2" charset="2"/>
              <a:buChar char="§"/>
            </a:pPr>
            <a:r>
              <a:rPr lang="lv-LV" sz="2400" dirty="0">
                <a:latin typeface="Tahoma" pitchFamily="34" charset="0"/>
                <a:ea typeface="Tahoma" pitchFamily="34" charset="0"/>
                <a:cs typeface="Tahoma" pitchFamily="34" charset="0"/>
              </a:rPr>
              <a:t>Tiek izmantotas 2 TaqMan zondes iezīmētas ar dažādām fluorescentajām krāsvielām.</a:t>
            </a:r>
          </a:p>
          <a:p>
            <a:pPr>
              <a:buClr>
                <a:srgbClr val="002060"/>
              </a:buClr>
              <a:buFont typeface="Wingdings" pitchFamily="2" charset="2"/>
              <a:buChar char="§"/>
            </a:pPr>
            <a:endParaRPr lang="lv-LV" sz="2400" dirty="0">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a:latin typeface="Tahoma" pitchFamily="34" charset="0"/>
                <a:ea typeface="Tahoma" pitchFamily="34" charset="0"/>
                <a:cs typeface="Tahoma" pitchFamily="34" charset="0"/>
              </a:rPr>
              <a:t> Atkarībā no SNP alēles viena zonde pie DNS saistās labāk nekā otra.</a:t>
            </a:r>
          </a:p>
          <a:p>
            <a:pPr>
              <a:buClr>
                <a:srgbClr val="002060"/>
              </a:buClr>
              <a:buFont typeface="Wingdings" pitchFamily="2" charset="2"/>
              <a:buChar char="§"/>
            </a:pPr>
            <a:endParaRPr lang="lv-LV" sz="2400" dirty="0">
              <a:latin typeface="Tahoma" pitchFamily="34" charset="0"/>
              <a:ea typeface="Tahoma" pitchFamily="34" charset="0"/>
              <a:cs typeface="Tahoma" pitchFamily="34" charset="0"/>
            </a:endParaRPr>
          </a:p>
          <a:p>
            <a:pPr>
              <a:buClr>
                <a:srgbClr val="002060"/>
              </a:buClr>
              <a:buFont typeface="Wingdings" pitchFamily="2" charset="2"/>
              <a:buChar char="§"/>
            </a:pPr>
            <a:r>
              <a:rPr lang="lv-LV" sz="2400" dirty="0">
                <a:latin typeface="Tahoma" pitchFamily="34" charset="0"/>
                <a:ea typeface="Tahoma" pitchFamily="34" charset="0"/>
                <a:cs typeface="Tahoma" pitchFamily="34" charset="0"/>
              </a:rPr>
              <a:t> Fluorescences intensitātes attiecība ļauj automātiski noteikt genotipu</a:t>
            </a:r>
            <a:endParaRPr lang="en-US"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ozigots.bmp"/>
          <p:cNvPicPr>
            <a:picLocks noChangeAspect="1"/>
          </p:cNvPicPr>
          <p:nvPr/>
        </p:nvPicPr>
        <p:blipFill>
          <a:blip r:embed="rId2"/>
          <a:srcRect t="21461" r="14764"/>
          <a:stretch>
            <a:fillRect/>
          </a:stretch>
        </p:blipFill>
        <p:spPr>
          <a:xfrm>
            <a:off x="138229" y="1988840"/>
            <a:ext cx="4338871" cy="3960440"/>
          </a:xfrm>
          <a:prstGeom prst="rect">
            <a:avLst/>
          </a:prstGeom>
        </p:spPr>
      </p:pic>
      <p:pic>
        <p:nvPicPr>
          <p:cNvPr id="5" name="Picture 4" descr="heterozigots.bmp"/>
          <p:cNvPicPr>
            <a:picLocks noChangeAspect="1"/>
          </p:cNvPicPr>
          <p:nvPr/>
        </p:nvPicPr>
        <p:blipFill>
          <a:blip r:embed="rId3"/>
          <a:srcRect t="22342" r="14764"/>
          <a:stretch>
            <a:fillRect/>
          </a:stretch>
        </p:blipFill>
        <p:spPr>
          <a:xfrm>
            <a:off x="4658898" y="2060848"/>
            <a:ext cx="4485102" cy="3888432"/>
          </a:xfrm>
          <a:prstGeom prst="rect">
            <a:avLst/>
          </a:prstGeom>
        </p:spPr>
      </p:pic>
      <p:pic>
        <p:nvPicPr>
          <p:cNvPr id="6" name="Picture 5" descr="slaidu_galvam.png"/>
          <p:cNvPicPr>
            <a:picLocks noChangeAspect="1"/>
          </p:cNvPicPr>
          <p:nvPr/>
        </p:nvPicPr>
        <p:blipFill>
          <a:blip r:embed="rId4"/>
          <a:stretch>
            <a:fillRect/>
          </a:stretch>
        </p:blipFill>
        <p:spPr>
          <a:xfrm>
            <a:off x="0" y="260648"/>
            <a:ext cx="9144000" cy="792088"/>
          </a:xfrm>
          <a:prstGeom prst="rect">
            <a:avLst/>
          </a:prstGeom>
        </p:spPr>
      </p:pic>
      <p:sp>
        <p:nvSpPr>
          <p:cNvPr id="7" name="Rectangle 6"/>
          <p:cNvSpPr/>
          <p:nvPr/>
        </p:nvSpPr>
        <p:spPr>
          <a:xfrm>
            <a:off x="1079104" y="332656"/>
            <a:ext cx="8064896" cy="769441"/>
          </a:xfrm>
          <a:prstGeom prst="rect">
            <a:avLst/>
          </a:prstGeom>
        </p:spPr>
        <p:txBody>
          <a:bodyPr wrap="square">
            <a:spAutoFit/>
          </a:bodyPr>
          <a:lstStyle/>
          <a:p>
            <a:r>
              <a:rPr lang="lv-LV" sz="4400" b="1" dirty="0" smtClean="0">
                <a:solidFill>
                  <a:schemeClr val="bg1"/>
                </a:solidFill>
                <a:latin typeface="Calibri" pitchFamily="34" charset="0"/>
                <a:ea typeface="ＭＳ Ｐゴシック"/>
                <a:cs typeface="Calibri" pitchFamily="34" charset="0"/>
                <a:sym typeface="Calibri" pitchFamily="34" charset="0"/>
              </a:rPr>
              <a:t>PCR SNP genotipēšanas dati</a:t>
            </a:r>
            <a:endParaRPr lang="lv-LV" sz="4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aidu_galvam.png"/>
          <p:cNvPicPr>
            <a:picLocks noChangeAspect="1"/>
          </p:cNvPicPr>
          <p:nvPr/>
        </p:nvPicPr>
        <p:blipFill>
          <a:blip r:embed="rId3"/>
          <a:stretch>
            <a:fillRect/>
          </a:stretch>
        </p:blipFill>
        <p:spPr>
          <a:xfrm>
            <a:off x="0" y="260648"/>
            <a:ext cx="9144000" cy="792088"/>
          </a:xfrm>
          <a:prstGeom prst="rect">
            <a:avLst/>
          </a:prstGeom>
        </p:spPr>
      </p:pic>
      <p:pic>
        <p:nvPicPr>
          <p:cNvPr id="84993" name="Picture 4" descr="2TACC1-CCDstandarts copy"/>
          <p:cNvPicPr>
            <a:picLocks noChangeAspect="1" noChangeArrowheads="1"/>
          </p:cNvPicPr>
          <p:nvPr/>
        </p:nvPicPr>
        <p:blipFill>
          <a:blip r:embed="rId4"/>
          <a:srcRect/>
          <a:stretch>
            <a:fillRect/>
          </a:stretch>
        </p:blipFill>
        <p:spPr bwMode="auto">
          <a:xfrm>
            <a:off x="539552" y="1268760"/>
            <a:ext cx="8172450" cy="3957638"/>
          </a:xfrm>
          <a:prstGeom prst="rect">
            <a:avLst/>
          </a:prstGeom>
          <a:noFill/>
          <a:ln w="9525">
            <a:noFill/>
            <a:miter lim="800000"/>
            <a:headEnd/>
            <a:tailEnd/>
          </a:ln>
        </p:spPr>
      </p:pic>
      <p:sp>
        <p:nvSpPr>
          <p:cNvPr id="84994" name="Text Box 23"/>
          <p:cNvSpPr txBox="1">
            <a:spLocks noChangeArrowheads="1"/>
          </p:cNvSpPr>
          <p:nvPr/>
        </p:nvSpPr>
        <p:spPr bwMode="auto">
          <a:xfrm>
            <a:off x="2771800" y="260648"/>
            <a:ext cx="2441246" cy="769441"/>
          </a:xfrm>
          <a:prstGeom prst="rect">
            <a:avLst/>
          </a:prstGeom>
          <a:noFill/>
          <a:ln w="9525">
            <a:noFill/>
            <a:miter lim="800000"/>
            <a:headEnd/>
            <a:tailEnd/>
          </a:ln>
        </p:spPr>
        <p:txBody>
          <a:bodyPr wrap="none">
            <a:spAutoFit/>
          </a:bodyPr>
          <a:lstStyle/>
          <a:p>
            <a:r>
              <a:rPr lang="lv-LV" sz="4400" b="1" dirty="0">
                <a:solidFill>
                  <a:schemeClr val="bg1"/>
                </a:solidFill>
                <a:latin typeface="Calibri" pitchFamily="34" charset="0"/>
              </a:rPr>
              <a:t>qPCR dati</a:t>
            </a:r>
          </a:p>
        </p:txBody>
      </p:sp>
      <p:sp>
        <p:nvSpPr>
          <p:cNvPr id="84995" name="Rectangle 25"/>
          <p:cNvSpPr>
            <a:spLocks noChangeArrowheads="1"/>
          </p:cNvSpPr>
          <p:nvPr/>
        </p:nvSpPr>
        <p:spPr bwMode="auto">
          <a:xfrm>
            <a:off x="971550" y="5300663"/>
            <a:ext cx="7972425" cy="830997"/>
          </a:xfrm>
          <a:prstGeom prst="rect">
            <a:avLst/>
          </a:prstGeom>
          <a:noFill/>
          <a:ln w="9525">
            <a:noFill/>
            <a:miter lim="800000"/>
            <a:headEnd/>
            <a:tailEnd/>
          </a:ln>
        </p:spPr>
        <p:txBody>
          <a:bodyPr>
            <a:spAutoFit/>
          </a:bodyPr>
          <a:lstStyle/>
          <a:p>
            <a:pPr marL="361950" indent="-266700">
              <a:spcBef>
                <a:spcPct val="50000"/>
              </a:spcBef>
            </a:pPr>
            <a:r>
              <a:rPr lang="lv-LV" sz="2400" dirty="0" smtClean="0">
                <a:latin typeface="Tahoma" pitchFamily="34" charset="0"/>
                <a:ea typeface="Tahoma" pitchFamily="34" charset="0"/>
                <a:cs typeface="Tahoma" pitchFamily="34" charset="0"/>
              </a:rPr>
              <a:t>	Slieksnis </a:t>
            </a:r>
            <a:r>
              <a:rPr lang="lv-LV" sz="2000" dirty="0">
                <a:latin typeface="Tahoma" pitchFamily="34" charset="0"/>
                <a:ea typeface="Tahoma" pitchFamily="34" charset="0"/>
                <a:cs typeface="Tahoma" pitchFamily="34" charset="0"/>
              </a:rPr>
              <a:t>(</a:t>
            </a:r>
            <a:r>
              <a:rPr lang="lv-LV" sz="2400" i="1" dirty="0">
                <a:latin typeface="Tahoma" pitchFamily="34" charset="0"/>
                <a:ea typeface="Tahoma" pitchFamily="34" charset="0"/>
                <a:cs typeface="Tahoma" pitchFamily="34" charset="0"/>
              </a:rPr>
              <a:t>treshold</a:t>
            </a:r>
            <a:r>
              <a:rPr lang="lv-LV" sz="2000" dirty="0">
                <a:latin typeface="Tahoma" pitchFamily="34" charset="0"/>
                <a:ea typeface="Tahoma" pitchFamily="34" charset="0"/>
                <a:cs typeface="Tahoma" pitchFamily="34" charset="0"/>
              </a:rPr>
              <a:t>)</a:t>
            </a:r>
            <a:r>
              <a:rPr lang="lv-LV" sz="2400" dirty="0">
                <a:latin typeface="Tahoma" pitchFamily="34" charset="0"/>
                <a:ea typeface="Tahoma" pitchFamily="34" charset="0"/>
                <a:cs typeface="Tahoma" pitchFamily="34" charset="0"/>
              </a:rPr>
              <a:t> -  fluorescences intensitātes </a:t>
            </a:r>
            <a:r>
              <a:rPr lang="lv-LV" sz="2400" dirty="0" smtClean="0">
                <a:latin typeface="Tahoma" pitchFamily="34" charset="0"/>
                <a:ea typeface="Tahoma" pitchFamily="34" charset="0"/>
                <a:cs typeface="Tahoma" pitchFamily="34" charset="0"/>
              </a:rPr>
              <a:t>robeža, pēc </a:t>
            </a:r>
            <a:r>
              <a:rPr lang="lv-LV" sz="2400" dirty="0">
                <a:latin typeface="Tahoma" pitchFamily="34" charset="0"/>
                <a:ea typeface="Tahoma" pitchFamily="34" charset="0"/>
                <a:cs typeface="Tahoma" pitchFamily="34" charset="0"/>
              </a:rPr>
              <a:t>kuras reakcija pāriet </a:t>
            </a:r>
            <a:r>
              <a:rPr lang="lv-LV" sz="2400" dirty="0" smtClean="0">
                <a:latin typeface="Tahoma" pitchFamily="34" charset="0"/>
                <a:ea typeface="Tahoma" pitchFamily="34" charset="0"/>
                <a:cs typeface="Tahoma" pitchFamily="34" charset="0"/>
              </a:rPr>
              <a:t>eksponenciālajā </a:t>
            </a:r>
            <a:r>
              <a:rPr lang="lv-LV" sz="2400" dirty="0">
                <a:latin typeface="Tahoma" pitchFamily="34" charset="0"/>
                <a:ea typeface="Tahoma" pitchFamily="34" charset="0"/>
                <a:cs typeface="Tahoma" pitchFamily="34" charset="0"/>
              </a:rPr>
              <a:t>fāzē</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aidu_galvam.png"/>
          <p:cNvPicPr>
            <a:picLocks noChangeAspect="1"/>
          </p:cNvPicPr>
          <p:nvPr/>
        </p:nvPicPr>
        <p:blipFill>
          <a:blip r:embed="rId3"/>
          <a:stretch>
            <a:fillRect/>
          </a:stretch>
        </p:blipFill>
        <p:spPr>
          <a:xfrm>
            <a:off x="0" y="260648"/>
            <a:ext cx="9144000" cy="792088"/>
          </a:xfrm>
          <a:prstGeom prst="rect">
            <a:avLst/>
          </a:prstGeom>
        </p:spPr>
      </p:pic>
      <p:pic>
        <p:nvPicPr>
          <p:cNvPr id="23554" name="Picture 7" descr="pccr"/>
          <p:cNvPicPr>
            <a:picLocks noChangeAspect="1" noChangeArrowheads="1"/>
          </p:cNvPicPr>
          <p:nvPr/>
        </p:nvPicPr>
        <p:blipFill>
          <a:blip r:embed="rId4"/>
          <a:srcRect/>
          <a:stretch>
            <a:fillRect/>
          </a:stretch>
        </p:blipFill>
        <p:spPr bwMode="auto">
          <a:xfrm>
            <a:off x="1134465" y="1052736"/>
            <a:ext cx="3300440" cy="5805264"/>
          </a:xfrm>
          <a:prstGeom prst="rect">
            <a:avLst/>
          </a:prstGeom>
          <a:noFill/>
          <a:ln w="9525">
            <a:noFill/>
            <a:miter lim="800000"/>
            <a:headEnd/>
            <a:tailEnd/>
          </a:ln>
        </p:spPr>
      </p:pic>
      <p:sp>
        <p:nvSpPr>
          <p:cNvPr id="23553" name="Text Box 4"/>
          <p:cNvSpPr txBox="1">
            <a:spLocks/>
          </p:cNvSpPr>
          <p:nvPr/>
        </p:nvSpPr>
        <p:spPr bwMode="auto">
          <a:xfrm>
            <a:off x="251520" y="260648"/>
            <a:ext cx="8229600" cy="765175"/>
          </a:xfrm>
          <a:prstGeom prst="rect">
            <a:avLst/>
          </a:prstGeom>
          <a:noFill/>
          <a:ln w="9525">
            <a:noFill/>
            <a:miter lim="800000"/>
            <a:headEnd/>
            <a:tailEnd/>
          </a:ln>
        </p:spPr>
        <p:txBody>
          <a:bodyPr lIns="91425" tIns="91425" rIns="91425" bIns="91425" anchor="ctr"/>
          <a:lstStyle/>
          <a:p>
            <a:pPr algn="ctr" eaLnBrk="0" hangingPunct="0"/>
            <a:r>
              <a:rPr lang="lv-LV" sz="4400" b="1" dirty="0">
                <a:solidFill>
                  <a:schemeClr val="bg1"/>
                </a:solidFill>
                <a:latin typeface="Calibri" pitchFamily="34" charset="0"/>
              </a:rPr>
              <a:t>PCR reakcijas norise</a:t>
            </a:r>
          </a:p>
        </p:txBody>
      </p:sp>
      <p:sp>
        <p:nvSpPr>
          <p:cNvPr id="23555" name="AutoShape 8"/>
          <p:cNvSpPr>
            <a:spLocks/>
          </p:cNvSpPr>
          <p:nvPr/>
        </p:nvSpPr>
        <p:spPr bwMode="auto">
          <a:xfrm>
            <a:off x="4572000" y="1268760"/>
            <a:ext cx="574675" cy="1799878"/>
          </a:xfrm>
          <a:prstGeom prst="rightBrace">
            <a:avLst>
              <a:gd name="adj1" fmla="val 31331"/>
              <a:gd name="adj2" fmla="val 50000"/>
            </a:avLst>
          </a:prstGeom>
          <a:noFill/>
          <a:ln w="9525">
            <a:solidFill>
              <a:schemeClr val="tx1"/>
            </a:solidFill>
            <a:round/>
            <a:headEnd/>
            <a:tailEnd/>
          </a:ln>
        </p:spPr>
        <p:txBody>
          <a:bodyPr wrap="none" anchor="ctr"/>
          <a:lstStyle/>
          <a:p>
            <a:endParaRPr lang="lv-LV"/>
          </a:p>
        </p:txBody>
      </p:sp>
      <p:sp>
        <p:nvSpPr>
          <p:cNvPr id="23556" name="Text Box 9"/>
          <p:cNvSpPr txBox="1">
            <a:spLocks noChangeArrowheads="1"/>
          </p:cNvSpPr>
          <p:nvPr/>
        </p:nvSpPr>
        <p:spPr bwMode="auto">
          <a:xfrm>
            <a:off x="5219700" y="1628775"/>
            <a:ext cx="3924300" cy="1066800"/>
          </a:xfrm>
          <a:prstGeom prst="rect">
            <a:avLst/>
          </a:prstGeom>
          <a:noFill/>
          <a:ln w="9525">
            <a:noFill/>
            <a:miter lim="800000"/>
            <a:headEnd/>
            <a:tailEnd/>
          </a:ln>
        </p:spPr>
        <p:txBody>
          <a:bodyPr>
            <a:spAutoFit/>
          </a:bodyPr>
          <a:lstStyle/>
          <a:p>
            <a:r>
              <a:rPr lang="lv-LV" sz="2400" u="sng" dirty="0">
                <a:latin typeface="Tahoma" pitchFamily="34" charset="0"/>
                <a:ea typeface="Tahoma" pitchFamily="34" charset="0"/>
                <a:cs typeface="Tahoma" pitchFamily="34" charset="0"/>
              </a:rPr>
              <a:t>Denaturācija (kausēšana</a:t>
            </a:r>
            <a:r>
              <a:rPr lang="lv-LV" sz="2400" u="sng" dirty="0" smtClean="0">
                <a:latin typeface="Tahoma" pitchFamily="34" charset="0"/>
                <a:ea typeface="Tahoma" pitchFamily="34" charset="0"/>
                <a:cs typeface="Tahoma" pitchFamily="34" charset="0"/>
              </a:rPr>
              <a:t>)</a:t>
            </a:r>
            <a:endParaRPr lang="lv-LV" sz="2400" u="sng" dirty="0">
              <a:latin typeface="Tahoma" pitchFamily="34" charset="0"/>
              <a:ea typeface="Tahoma" pitchFamily="34" charset="0"/>
              <a:cs typeface="Tahoma" pitchFamily="34" charset="0"/>
            </a:endParaRPr>
          </a:p>
          <a:p>
            <a:r>
              <a:rPr lang="lv-LV" sz="2000" dirty="0">
                <a:latin typeface="Tahoma" pitchFamily="34" charset="0"/>
                <a:ea typeface="Tahoma" pitchFamily="34" charset="0"/>
                <a:cs typeface="Tahoma" pitchFamily="34" charset="0"/>
              </a:rPr>
              <a:t>Paaugstinātā t</a:t>
            </a:r>
            <a:r>
              <a:rPr lang="lv-LV" sz="2000" baseline="30000" dirty="0">
                <a:latin typeface="Tahoma" pitchFamily="34" charset="0"/>
                <a:ea typeface="Tahoma" pitchFamily="34" charset="0"/>
                <a:cs typeface="Tahoma" pitchFamily="34" charset="0"/>
              </a:rPr>
              <a:t>o</a:t>
            </a:r>
            <a:r>
              <a:rPr lang="lv-LV" sz="2000" dirty="0">
                <a:latin typeface="Tahoma" pitchFamily="34" charset="0"/>
                <a:ea typeface="Tahoma" pitchFamily="34" charset="0"/>
                <a:cs typeface="Tahoma" pitchFamily="34" charset="0"/>
              </a:rPr>
              <a:t> atdalās DNS dubultspirāles  pavedieni.</a:t>
            </a:r>
          </a:p>
        </p:txBody>
      </p:sp>
      <p:sp>
        <p:nvSpPr>
          <p:cNvPr id="23557" name="AutoShape 11"/>
          <p:cNvSpPr>
            <a:spLocks/>
          </p:cNvSpPr>
          <p:nvPr/>
        </p:nvSpPr>
        <p:spPr bwMode="auto">
          <a:xfrm>
            <a:off x="4572000" y="3933056"/>
            <a:ext cx="574675" cy="864369"/>
          </a:xfrm>
          <a:prstGeom prst="rightBrace">
            <a:avLst>
              <a:gd name="adj1" fmla="val 16713"/>
              <a:gd name="adj2" fmla="val 50000"/>
            </a:avLst>
          </a:prstGeom>
          <a:noFill/>
          <a:ln w="9525">
            <a:solidFill>
              <a:schemeClr val="tx1"/>
            </a:solidFill>
            <a:round/>
            <a:headEnd/>
            <a:tailEnd/>
          </a:ln>
        </p:spPr>
        <p:txBody>
          <a:bodyPr wrap="none" anchor="ctr"/>
          <a:lstStyle/>
          <a:p>
            <a:endParaRPr lang="lv-LV"/>
          </a:p>
        </p:txBody>
      </p:sp>
      <p:sp>
        <p:nvSpPr>
          <p:cNvPr id="23558" name="Text Box 12"/>
          <p:cNvSpPr txBox="1">
            <a:spLocks noChangeArrowheads="1"/>
          </p:cNvSpPr>
          <p:nvPr/>
        </p:nvSpPr>
        <p:spPr bwMode="auto">
          <a:xfrm>
            <a:off x="5219700" y="4077072"/>
            <a:ext cx="3924300" cy="762000"/>
          </a:xfrm>
          <a:prstGeom prst="rect">
            <a:avLst/>
          </a:prstGeom>
          <a:noFill/>
          <a:ln w="9525">
            <a:noFill/>
            <a:miter lim="800000"/>
            <a:headEnd/>
            <a:tailEnd/>
          </a:ln>
        </p:spPr>
        <p:txBody>
          <a:bodyPr>
            <a:spAutoFit/>
          </a:bodyPr>
          <a:lstStyle/>
          <a:p>
            <a:r>
              <a:rPr lang="lv-LV" sz="2400" u="sng" dirty="0">
                <a:latin typeface="Tahoma" pitchFamily="34" charset="0"/>
                <a:ea typeface="Tahoma" pitchFamily="34" charset="0"/>
                <a:cs typeface="Tahoma" pitchFamily="34" charset="0"/>
              </a:rPr>
              <a:t>Praimeru </a:t>
            </a:r>
            <a:r>
              <a:rPr lang="lv-LV" sz="2400" u="sng" dirty="0" smtClean="0">
                <a:latin typeface="Tahoma" pitchFamily="34" charset="0"/>
                <a:ea typeface="Tahoma" pitchFamily="34" charset="0"/>
                <a:cs typeface="Tahoma" pitchFamily="34" charset="0"/>
              </a:rPr>
              <a:t>piesaistīšanās</a:t>
            </a:r>
            <a:endParaRPr lang="lv-LV" sz="2400" u="sng" dirty="0">
              <a:latin typeface="Tahoma" pitchFamily="34" charset="0"/>
              <a:ea typeface="Tahoma" pitchFamily="34" charset="0"/>
              <a:cs typeface="Tahoma" pitchFamily="34" charset="0"/>
            </a:endParaRPr>
          </a:p>
          <a:p>
            <a:endParaRPr lang="lv-LV" sz="2000" dirty="0"/>
          </a:p>
        </p:txBody>
      </p:sp>
      <p:sp>
        <p:nvSpPr>
          <p:cNvPr id="23559" name="AutoShape 13"/>
          <p:cNvSpPr>
            <a:spLocks/>
          </p:cNvSpPr>
          <p:nvPr/>
        </p:nvSpPr>
        <p:spPr bwMode="auto">
          <a:xfrm>
            <a:off x="4572000" y="5589240"/>
            <a:ext cx="574675" cy="1079848"/>
          </a:xfrm>
          <a:prstGeom prst="rightBrace">
            <a:avLst>
              <a:gd name="adj1" fmla="val 18785"/>
              <a:gd name="adj2" fmla="val 50000"/>
            </a:avLst>
          </a:prstGeom>
          <a:noFill/>
          <a:ln w="9525">
            <a:solidFill>
              <a:schemeClr val="tx1"/>
            </a:solidFill>
            <a:round/>
            <a:headEnd/>
            <a:tailEnd/>
          </a:ln>
        </p:spPr>
        <p:txBody>
          <a:bodyPr wrap="none" anchor="ctr"/>
          <a:lstStyle/>
          <a:p>
            <a:endParaRPr lang="lv-LV"/>
          </a:p>
        </p:txBody>
      </p:sp>
      <p:sp>
        <p:nvSpPr>
          <p:cNvPr id="23560" name="Text Box 14"/>
          <p:cNvSpPr txBox="1">
            <a:spLocks noChangeArrowheads="1"/>
          </p:cNvSpPr>
          <p:nvPr/>
        </p:nvSpPr>
        <p:spPr bwMode="auto">
          <a:xfrm>
            <a:off x="5148263" y="5661025"/>
            <a:ext cx="3995737" cy="1138773"/>
          </a:xfrm>
          <a:prstGeom prst="rect">
            <a:avLst/>
          </a:prstGeom>
          <a:noFill/>
          <a:ln w="9525">
            <a:noFill/>
            <a:miter lim="800000"/>
            <a:headEnd/>
            <a:tailEnd/>
          </a:ln>
        </p:spPr>
        <p:txBody>
          <a:bodyPr>
            <a:spAutoFit/>
          </a:bodyPr>
          <a:lstStyle/>
          <a:p>
            <a:r>
              <a:rPr lang="lv-LV" sz="2400" u="sng" dirty="0">
                <a:latin typeface="Tahoma" pitchFamily="34" charset="0"/>
                <a:ea typeface="Tahoma" pitchFamily="34" charset="0"/>
                <a:cs typeface="Tahoma" pitchFamily="34" charset="0"/>
              </a:rPr>
              <a:t>Polimerāzes piesaistīšanās un jaunā pavediena </a:t>
            </a:r>
            <a:r>
              <a:rPr lang="lv-LV" sz="2400" u="sng" dirty="0" smtClean="0">
                <a:latin typeface="Tahoma" pitchFamily="34" charset="0"/>
                <a:ea typeface="Tahoma" pitchFamily="34" charset="0"/>
                <a:cs typeface="Tahoma" pitchFamily="34" charset="0"/>
              </a:rPr>
              <a:t>sintēze</a:t>
            </a:r>
            <a:endParaRPr lang="lv-LV" sz="2400" u="sng" dirty="0">
              <a:latin typeface="Tahoma" pitchFamily="34" charset="0"/>
              <a:ea typeface="Tahoma" pitchFamily="34" charset="0"/>
              <a:cs typeface="Tahoma" pitchFamily="34" charset="0"/>
            </a:endParaRPr>
          </a:p>
          <a:p>
            <a:endParaRPr lang="lv-LV"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laidu_galvam.png"/>
          <p:cNvPicPr>
            <a:picLocks noChangeAspect="1"/>
          </p:cNvPicPr>
          <p:nvPr/>
        </p:nvPicPr>
        <p:blipFill>
          <a:blip r:embed="rId3"/>
          <a:stretch>
            <a:fillRect/>
          </a:stretch>
        </p:blipFill>
        <p:spPr>
          <a:xfrm>
            <a:off x="0" y="260648"/>
            <a:ext cx="9144000" cy="792088"/>
          </a:xfrm>
          <a:prstGeom prst="rect">
            <a:avLst/>
          </a:prstGeom>
        </p:spPr>
      </p:pic>
      <p:grpSp>
        <p:nvGrpSpPr>
          <p:cNvPr id="86017" name="Group 2"/>
          <p:cNvGrpSpPr>
            <a:grpSpLocks/>
          </p:cNvGrpSpPr>
          <p:nvPr/>
        </p:nvGrpSpPr>
        <p:grpSpPr bwMode="auto">
          <a:xfrm>
            <a:off x="611560" y="1268760"/>
            <a:ext cx="8172450" cy="4010025"/>
            <a:chOff x="295" y="391"/>
            <a:chExt cx="5174" cy="2843"/>
          </a:xfrm>
        </p:grpSpPr>
        <p:pic>
          <p:nvPicPr>
            <p:cNvPr id="86027" name="Picture 3" descr="2TACC1-CCDstandarts copy"/>
            <p:cNvPicPr>
              <a:picLocks noChangeAspect="1" noChangeArrowheads="1"/>
            </p:cNvPicPr>
            <p:nvPr/>
          </p:nvPicPr>
          <p:blipFill>
            <a:blip r:embed="rId4"/>
            <a:srcRect/>
            <a:stretch>
              <a:fillRect/>
            </a:stretch>
          </p:blipFill>
          <p:spPr bwMode="auto">
            <a:xfrm>
              <a:off x="295" y="391"/>
              <a:ext cx="5174" cy="2806"/>
            </a:xfrm>
            <a:prstGeom prst="rect">
              <a:avLst/>
            </a:prstGeom>
            <a:noFill/>
            <a:ln w="9525">
              <a:noFill/>
              <a:miter lim="800000"/>
              <a:headEnd/>
              <a:tailEnd/>
            </a:ln>
          </p:spPr>
        </p:pic>
        <p:sp>
          <p:nvSpPr>
            <p:cNvPr id="86028" name="Oval 4"/>
            <p:cNvSpPr>
              <a:spLocks noChangeArrowheads="1"/>
            </p:cNvSpPr>
            <p:nvPr/>
          </p:nvSpPr>
          <p:spPr bwMode="auto">
            <a:xfrm>
              <a:off x="3515"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29" name="Oval 5"/>
            <p:cNvSpPr>
              <a:spLocks noChangeArrowheads="1"/>
            </p:cNvSpPr>
            <p:nvPr/>
          </p:nvSpPr>
          <p:spPr bwMode="auto">
            <a:xfrm>
              <a:off x="306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30" name="Line 6"/>
            <p:cNvSpPr>
              <a:spLocks noChangeShapeType="1"/>
            </p:cNvSpPr>
            <p:nvPr/>
          </p:nvSpPr>
          <p:spPr bwMode="auto">
            <a:xfrm>
              <a:off x="4377" y="1298"/>
              <a:ext cx="2" cy="1677"/>
            </a:xfrm>
            <a:prstGeom prst="line">
              <a:avLst/>
            </a:prstGeom>
            <a:noFill/>
            <a:ln w="9525">
              <a:solidFill>
                <a:srgbClr val="000000"/>
              </a:solidFill>
              <a:round/>
              <a:headEnd/>
              <a:tailEnd/>
            </a:ln>
          </p:spPr>
          <p:txBody>
            <a:bodyPr/>
            <a:lstStyle/>
            <a:p>
              <a:endParaRPr lang="lv-LV"/>
            </a:p>
          </p:txBody>
        </p:sp>
        <p:sp>
          <p:nvSpPr>
            <p:cNvPr id="86031" name="Line 7"/>
            <p:cNvSpPr>
              <a:spLocks noChangeShapeType="1"/>
            </p:cNvSpPr>
            <p:nvPr/>
          </p:nvSpPr>
          <p:spPr bwMode="auto">
            <a:xfrm>
              <a:off x="4059" y="1253"/>
              <a:ext cx="0" cy="1723"/>
            </a:xfrm>
            <a:prstGeom prst="line">
              <a:avLst/>
            </a:prstGeom>
            <a:noFill/>
            <a:ln w="9525">
              <a:solidFill>
                <a:srgbClr val="000000"/>
              </a:solidFill>
              <a:round/>
              <a:headEnd/>
              <a:tailEnd/>
            </a:ln>
          </p:spPr>
          <p:txBody>
            <a:bodyPr/>
            <a:lstStyle/>
            <a:p>
              <a:endParaRPr lang="lv-LV"/>
            </a:p>
          </p:txBody>
        </p:sp>
        <p:sp>
          <p:nvSpPr>
            <p:cNvPr id="86032" name="Line 8"/>
            <p:cNvSpPr>
              <a:spLocks noChangeShapeType="1"/>
            </p:cNvSpPr>
            <p:nvPr/>
          </p:nvSpPr>
          <p:spPr bwMode="auto">
            <a:xfrm>
              <a:off x="3651" y="1253"/>
              <a:ext cx="0" cy="1723"/>
            </a:xfrm>
            <a:prstGeom prst="line">
              <a:avLst/>
            </a:prstGeom>
            <a:noFill/>
            <a:ln w="9525">
              <a:solidFill>
                <a:srgbClr val="000000"/>
              </a:solidFill>
              <a:round/>
              <a:headEnd/>
              <a:tailEnd/>
            </a:ln>
          </p:spPr>
          <p:txBody>
            <a:bodyPr/>
            <a:lstStyle/>
            <a:p>
              <a:endParaRPr lang="lv-LV"/>
            </a:p>
          </p:txBody>
        </p:sp>
        <p:sp>
          <p:nvSpPr>
            <p:cNvPr id="86033" name="Line 9"/>
            <p:cNvSpPr>
              <a:spLocks noChangeShapeType="1"/>
            </p:cNvSpPr>
            <p:nvPr/>
          </p:nvSpPr>
          <p:spPr bwMode="auto">
            <a:xfrm>
              <a:off x="3198" y="1253"/>
              <a:ext cx="0" cy="1723"/>
            </a:xfrm>
            <a:prstGeom prst="line">
              <a:avLst/>
            </a:prstGeom>
            <a:noFill/>
            <a:ln w="9525">
              <a:solidFill>
                <a:srgbClr val="000000"/>
              </a:solidFill>
              <a:round/>
              <a:headEnd/>
              <a:tailEnd/>
            </a:ln>
          </p:spPr>
          <p:txBody>
            <a:bodyPr/>
            <a:lstStyle/>
            <a:p>
              <a:endParaRPr lang="lv-LV"/>
            </a:p>
          </p:txBody>
        </p:sp>
        <p:sp>
          <p:nvSpPr>
            <p:cNvPr id="86034" name="Oval 10"/>
            <p:cNvSpPr>
              <a:spLocks noChangeArrowheads="1"/>
            </p:cNvSpPr>
            <p:nvPr/>
          </p:nvSpPr>
          <p:spPr bwMode="auto">
            <a:xfrm>
              <a:off x="424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35" name="Oval 11"/>
            <p:cNvSpPr>
              <a:spLocks noChangeArrowheads="1"/>
            </p:cNvSpPr>
            <p:nvPr/>
          </p:nvSpPr>
          <p:spPr bwMode="auto">
            <a:xfrm>
              <a:off x="3923"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grpSp>
      <p:sp>
        <p:nvSpPr>
          <p:cNvPr id="86018" name="Rectangle 12"/>
          <p:cNvSpPr>
            <a:spLocks noChangeArrowheads="1"/>
          </p:cNvSpPr>
          <p:nvPr/>
        </p:nvSpPr>
        <p:spPr bwMode="auto">
          <a:xfrm>
            <a:off x="539552" y="5288340"/>
            <a:ext cx="7921625" cy="1569660"/>
          </a:xfrm>
          <a:prstGeom prst="rect">
            <a:avLst/>
          </a:prstGeom>
          <a:noFill/>
          <a:ln w="9525">
            <a:noFill/>
            <a:miter lim="800000"/>
            <a:headEnd/>
            <a:tailEnd/>
          </a:ln>
        </p:spPr>
        <p:txBody>
          <a:bodyPr>
            <a:spAutoFit/>
          </a:bodyPr>
          <a:lstStyle/>
          <a:p>
            <a:pPr marL="361950" indent="-266700"/>
            <a:r>
              <a:rPr lang="lv-LV" sz="2400" dirty="0" smtClean="0">
                <a:latin typeface="Tahoma" pitchFamily="34" charset="0"/>
                <a:ea typeface="Tahoma" pitchFamily="34" charset="0"/>
                <a:cs typeface="Tahoma" pitchFamily="34" charset="0"/>
                <a:sym typeface="Calibri" pitchFamily="34" charset="0"/>
              </a:rPr>
              <a:t>	Ct </a:t>
            </a:r>
            <a:r>
              <a:rPr lang="lv-LV" sz="2400" dirty="0">
                <a:latin typeface="Tahoma" pitchFamily="34" charset="0"/>
                <a:ea typeface="Tahoma" pitchFamily="34" charset="0"/>
                <a:cs typeface="Tahoma" pitchFamily="34" charset="0"/>
                <a:sym typeface="Calibri" pitchFamily="34" charset="0"/>
              </a:rPr>
              <a:t>(</a:t>
            </a:r>
            <a:r>
              <a:rPr lang="lv-LV" sz="2400" i="1" dirty="0">
                <a:latin typeface="Tahoma" pitchFamily="34" charset="0"/>
                <a:ea typeface="Tahoma" pitchFamily="34" charset="0"/>
                <a:cs typeface="Tahoma" pitchFamily="34" charset="0"/>
                <a:sym typeface="Calibri" pitchFamily="34" charset="0"/>
              </a:rPr>
              <a:t>Cycle threshold</a:t>
            </a:r>
            <a:r>
              <a:rPr lang="lv-LV" sz="2400" dirty="0">
                <a:latin typeface="Tahoma" pitchFamily="34" charset="0"/>
                <a:ea typeface="Tahoma" pitchFamily="34" charset="0"/>
                <a:cs typeface="Tahoma" pitchFamily="34" charset="0"/>
                <a:sym typeface="Calibri" pitchFamily="34" charset="0"/>
              </a:rPr>
              <a:t>) –</a:t>
            </a:r>
            <a:r>
              <a:rPr lang="lv-LV" sz="2400" u="sng" dirty="0">
                <a:latin typeface="Tahoma" pitchFamily="34" charset="0"/>
                <a:ea typeface="Tahoma" pitchFamily="34" charset="0"/>
                <a:cs typeface="Tahoma" pitchFamily="34" charset="0"/>
                <a:sym typeface="Calibri" pitchFamily="34" charset="0"/>
              </a:rPr>
              <a:t>cikls</a:t>
            </a:r>
            <a:r>
              <a:rPr lang="lv-LV" sz="2400" dirty="0">
                <a:latin typeface="Tahoma" pitchFamily="34" charset="0"/>
                <a:ea typeface="Tahoma" pitchFamily="34" charset="0"/>
                <a:cs typeface="Tahoma" pitchFamily="34" charset="0"/>
                <a:sym typeface="Calibri" pitchFamily="34" charset="0"/>
              </a:rPr>
              <a:t>,  pie kura PCR amplifikācija ir sasniegusi eksponenciālo fāzi.</a:t>
            </a:r>
          </a:p>
          <a:p>
            <a:pPr marL="361950" indent="-266700">
              <a:buFont typeface="Wingdings" pitchFamily="2" charset="2"/>
              <a:buChar char="ü"/>
            </a:pPr>
            <a:endParaRPr lang="lv-LV" sz="2400" dirty="0">
              <a:sym typeface="Calibri" pitchFamily="34" charset="0"/>
            </a:endParaRPr>
          </a:p>
          <a:p>
            <a:pPr marL="361950" indent="-266700">
              <a:buFont typeface="Wingdings" pitchFamily="2" charset="2"/>
              <a:buNone/>
            </a:pPr>
            <a:endParaRPr lang="lv-LV" sz="2400" dirty="0">
              <a:sym typeface="Calibri" pitchFamily="34" charset="0"/>
            </a:endParaRPr>
          </a:p>
        </p:txBody>
      </p:sp>
      <p:sp>
        <p:nvSpPr>
          <p:cNvPr id="86019" name="Text Box 13"/>
          <p:cNvSpPr txBox="1">
            <a:spLocks noChangeArrowheads="1"/>
          </p:cNvSpPr>
          <p:nvPr/>
        </p:nvSpPr>
        <p:spPr bwMode="auto">
          <a:xfrm>
            <a:off x="2843808" y="332656"/>
            <a:ext cx="2880917" cy="769441"/>
          </a:xfrm>
          <a:prstGeom prst="rect">
            <a:avLst/>
          </a:prstGeom>
          <a:noFill/>
          <a:ln w="9525">
            <a:noFill/>
            <a:miter lim="800000"/>
            <a:headEnd/>
            <a:tailEnd/>
          </a:ln>
        </p:spPr>
        <p:txBody>
          <a:bodyPr wrap="none">
            <a:spAutoFit/>
          </a:bodyPr>
          <a:lstStyle/>
          <a:p>
            <a:r>
              <a:rPr lang="lv-LV" sz="4400" b="1" dirty="0">
                <a:solidFill>
                  <a:schemeClr val="bg1"/>
                </a:solidFill>
              </a:rPr>
              <a:t>qPCR dati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laidu_galvam.png"/>
          <p:cNvPicPr>
            <a:picLocks noChangeAspect="1"/>
          </p:cNvPicPr>
          <p:nvPr/>
        </p:nvPicPr>
        <p:blipFill>
          <a:blip r:embed="rId3"/>
          <a:stretch>
            <a:fillRect/>
          </a:stretch>
        </p:blipFill>
        <p:spPr>
          <a:xfrm>
            <a:off x="0" y="260648"/>
            <a:ext cx="9144000" cy="792088"/>
          </a:xfrm>
          <a:prstGeom prst="rect">
            <a:avLst/>
          </a:prstGeom>
        </p:spPr>
      </p:pic>
      <p:grpSp>
        <p:nvGrpSpPr>
          <p:cNvPr id="88065" name="Group 19"/>
          <p:cNvGrpSpPr>
            <a:grpSpLocks/>
          </p:cNvGrpSpPr>
          <p:nvPr/>
        </p:nvGrpSpPr>
        <p:grpSpPr bwMode="auto">
          <a:xfrm>
            <a:off x="755650" y="1916113"/>
            <a:ext cx="8172450" cy="4441825"/>
            <a:chOff x="431" y="1298"/>
            <a:chExt cx="5148" cy="2798"/>
          </a:xfrm>
        </p:grpSpPr>
        <p:grpSp>
          <p:nvGrpSpPr>
            <p:cNvPr id="88074" name="Group 2"/>
            <p:cNvGrpSpPr>
              <a:grpSpLocks/>
            </p:cNvGrpSpPr>
            <p:nvPr/>
          </p:nvGrpSpPr>
          <p:grpSpPr bwMode="auto">
            <a:xfrm>
              <a:off x="431" y="1570"/>
              <a:ext cx="5148" cy="2526"/>
              <a:chOff x="295" y="391"/>
              <a:chExt cx="5174" cy="2843"/>
            </a:xfrm>
          </p:grpSpPr>
          <p:pic>
            <p:nvPicPr>
              <p:cNvPr id="88080" name="Picture 3" descr="2TACC1-CCDstandarts copy"/>
              <p:cNvPicPr>
                <a:picLocks noChangeAspect="1" noChangeArrowheads="1"/>
              </p:cNvPicPr>
              <p:nvPr/>
            </p:nvPicPr>
            <p:blipFill>
              <a:blip r:embed="rId4"/>
              <a:srcRect/>
              <a:stretch>
                <a:fillRect/>
              </a:stretch>
            </p:blipFill>
            <p:spPr bwMode="auto">
              <a:xfrm>
                <a:off x="295" y="391"/>
                <a:ext cx="5174" cy="2806"/>
              </a:xfrm>
              <a:prstGeom prst="rect">
                <a:avLst/>
              </a:prstGeom>
              <a:noFill/>
              <a:ln w="9525">
                <a:noFill/>
                <a:miter lim="800000"/>
                <a:headEnd/>
                <a:tailEnd/>
              </a:ln>
            </p:spPr>
          </p:pic>
          <p:sp>
            <p:nvSpPr>
              <p:cNvPr id="88081" name="Oval 4"/>
              <p:cNvSpPr>
                <a:spLocks noChangeArrowheads="1"/>
              </p:cNvSpPr>
              <p:nvPr/>
            </p:nvSpPr>
            <p:spPr bwMode="auto">
              <a:xfrm>
                <a:off x="3515"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2" name="Oval 5"/>
              <p:cNvSpPr>
                <a:spLocks noChangeArrowheads="1"/>
              </p:cNvSpPr>
              <p:nvPr/>
            </p:nvSpPr>
            <p:spPr bwMode="auto">
              <a:xfrm>
                <a:off x="306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3" name="Line 6"/>
              <p:cNvSpPr>
                <a:spLocks noChangeShapeType="1"/>
              </p:cNvSpPr>
              <p:nvPr/>
            </p:nvSpPr>
            <p:spPr bwMode="auto">
              <a:xfrm>
                <a:off x="4377" y="1298"/>
                <a:ext cx="2" cy="1677"/>
              </a:xfrm>
              <a:prstGeom prst="line">
                <a:avLst/>
              </a:prstGeom>
              <a:noFill/>
              <a:ln w="9525">
                <a:solidFill>
                  <a:srgbClr val="000000"/>
                </a:solidFill>
                <a:round/>
                <a:headEnd/>
                <a:tailEnd/>
              </a:ln>
            </p:spPr>
            <p:txBody>
              <a:bodyPr/>
              <a:lstStyle/>
              <a:p>
                <a:endParaRPr lang="lv-LV"/>
              </a:p>
            </p:txBody>
          </p:sp>
          <p:sp>
            <p:nvSpPr>
              <p:cNvPr id="88084" name="Line 7"/>
              <p:cNvSpPr>
                <a:spLocks noChangeShapeType="1"/>
              </p:cNvSpPr>
              <p:nvPr/>
            </p:nvSpPr>
            <p:spPr bwMode="auto">
              <a:xfrm>
                <a:off x="4059" y="1253"/>
                <a:ext cx="0" cy="1723"/>
              </a:xfrm>
              <a:prstGeom prst="line">
                <a:avLst/>
              </a:prstGeom>
              <a:noFill/>
              <a:ln w="9525">
                <a:solidFill>
                  <a:srgbClr val="000000"/>
                </a:solidFill>
                <a:round/>
                <a:headEnd/>
                <a:tailEnd/>
              </a:ln>
            </p:spPr>
            <p:txBody>
              <a:bodyPr/>
              <a:lstStyle/>
              <a:p>
                <a:endParaRPr lang="lv-LV"/>
              </a:p>
            </p:txBody>
          </p:sp>
          <p:sp>
            <p:nvSpPr>
              <p:cNvPr id="88085" name="Line 8"/>
              <p:cNvSpPr>
                <a:spLocks noChangeShapeType="1"/>
              </p:cNvSpPr>
              <p:nvPr/>
            </p:nvSpPr>
            <p:spPr bwMode="auto">
              <a:xfrm>
                <a:off x="3651" y="1253"/>
                <a:ext cx="0" cy="1723"/>
              </a:xfrm>
              <a:prstGeom prst="line">
                <a:avLst/>
              </a:prstGeom>
              <a:noFill/>
              <a:ln w="9525">
                <a:solidFill>
                  <a:srgbClr val="000000"/>
                </a:solidFill>
                <a:round/>
                <a:headEnd/>
                <a:tailEnd/>
              </a:ln>
            </p:spPr>
            <p:txBody>
              <a:bodyPr/>
              <a:lstStyle/>
              <a:p>
                <a:endParaRPr lang="lv-LV"/>
              </a:p>
            </p:txBody>
          </p:sp>
          <p:sp>
            <p:nvSpPr>
              <p:cNvPr id="88086" name="Line 9"/>
              <p:cNvSpPr>
                <a:spLocks noChangeShapeType="1"/>
              </p:cNvSpPr>
              <p:nvPr/>
            </p:nvSpPr>
            <p:spPr bwMode="auto">
              <a:xfrm>
                <a:off x="3198" y="1253"/>
                <a:ext cx="0" cy="1723"/>
              </a:xfrm>
              <a:prstGeom prst="line">
                <a:avLst/>
              </a:prstGeom>
              <a:noFill/>
              <a:ln w="9525">
                <a:solidFill>
                  <a:srgbClr val="000000"/>
                </a:solidFill>
                <a:round/>
                <a:headEnd/>
                <a:tailEnd/>
              </a:ln>
            </p:spPr>
            <p:txBody>
              <a:bodyPr/>
              <a:lstStyle/>
              <a:p>
                <a:endParaRPr lang="lv-LV"/>
              </a:p>
            </p:txBody>
          </p:sp>
          <p:sp>
            <p:nvSpPr>
              <p:cNvPr id="88087" name="Oval 10"/>
              <p:cNvSpPr>
                <a:spLocks noChangeArrowheads="1"/>
              </p:cNvSpPr>
              <p:nvPr/>
            </p:nvSpPr>
            <p:spPr bwMode="auto">
              <a:xfrm>
                <a:off x="424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8" name="Oval 11"/>
              <p:cNvSpPr>
                <a:spLocks noChangeArrowheads="1"/>
              </p:cNvSpPr>
              <p:nvPr/>
            </p:nvSpPr>
            <p:spPr bwMode="auto">
              <a:xfrm>
                <a:off x="3923"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grpSp>
        <p:sp>
          <p:nvSpPr>
            <p:cNvPr id="88075" name="Text Box 14"/>
            <p:cNvSpPr txBox="1">
              <a:spLocks noChangeArrowheads="1"/>
            </p:cNvSpPr>
            <p:nvPr/>
          </p:nvSpPr>
          <p:spPr bwMode="auto">
            <a:xfrm>
              <a:off x="3560" y="1298"/>
              <a:ext cx="1511" cy="291"/>
            </a:xfrm>
            <a:prstGeom prst="rect">
              <a:avLst/>
            </a:prstGeom>
            <a:noFill/>
            <a:ln w="9525">
              <a:noFill/>
              <a:miter lim="800000"/>
              <a:headEnd/>
              <a:tailEnd/>
            </a:ln>
          </p:spPr>
          <p:txBody>
            <a:bodyPr wrap="none">
              <a:spAutoFit/>
            </a:bodyPr>
            <a:lstStyle/>
            <a:p>
              <a:r>
                <a:rPr lang="lv-LV" sz="2400" dirty="0">
                  <a:latin typeface="Calibri" pitchFamily="34" charset="0"/>
                </a:rPr>
                <a:t>Atšķaidījumi (1/3)</a:t>
              </a:r>
            </a:p>
          </p:txBody>
        </p:sp>
        <p:sp>
          <p:nvSpPr>
            <p:cNvPr id="88076" name="Line 15"/>
            <p:cNvSpPr>
              <a:spLocks noChangeShapeType="1"/>
            </p:cNvSpPr>
            <p:nvPr/>
          </p:nvSpPr>
          <p:spPr bwMode="auto">
            <a:xfrm flipH="1">
              <a:off x="3379" y="1525"/>
              <a:ext cx="726" cy="726"/>
            </a:xfrm>
            <a:prstGeom prst="line">
              <a:avLst/>
            </a:prstGeom>
            <a:noFill/>
            <a:ln w="9525">
              <a:solidFill>
                <a:schemeClr val="tx1"/>
              </a:solidFill>
              <a:round/>
              <a:headEnd/>
              <a:tailEnd type="triangle" w="med" len="med"/>
            </a:ln>
          </p:spPr>
          <p:txBody>
            <a:bodyPr/>
            <a:lstStyle/>
            <a:p>
              <a:endParaRPr lang="lv-LV"/>
            </a:p>
          </p:txBody>
        </p:sp>
        <p:sp>
          <p:nvSpPr>
            <p:cNvPr id="88077" name="Line 16"/>
            <p:cNvSpPr>
              <a:spLocks noChangeShapeType="1"/>
            </p:cNvSpPr>
            <p:nvPr/>
          </p:nvSpPr>
          <p:spPr bwMode="auto">
            <a:xfrm flipH="1">
              <a:off x="3742" y="1525"/>
              <a:ext cx="363" cy="771"/>
            </a:xfrm>
            <a:prstGeom prst="line">
              <a:avLst/>
            </a:prstGeom>
            <a:noFill/>
            <a:ln w="9525">
              <a:solidFill>
                <a:schemeClr val="tx1"/>
              </a:solidFill>
              <a:round/>
              <a:headEnd/>
              <a:tailEnd type="triangle" w="med" len="med"/>
            </a:ln>
          </p:spPr>
          <p:txBody>
            <a:bodyPr/>
            <a:lstStyle/>
            <a:p>
              <a:endParaRPr lang="lv-LV"/>
            </a:p>
          </p:txBody>
        </p:sp>
        <p:sp>
          <p:nvSpPr>
            <p:cNvPr id="88078" name="Line 17"/>
            <p:cNvSpPr>
              <a:spLocks noChangeShapeType="1"/>
            </p:cNvSpPr>
            <p:nvPr/>
          </p:nvSpPr>
          <p:spPr bwMode="auto">
            <a:xfrm>
              <a:off x="4105" y="1525"/>
              <a:ext cx="90" cy="726"/>
            </a:xfrm>
            <a:prstGeom prst="line">
              <a:avLst/>
            </a:prstGeom>
            <a:noFill/>
            <a:ln w="9525">
              <a:solidFill>
                <a:schemeClr val="tx1"/>
              </a:solidFill>
              <a:round/>
              <a:headEnd/>
              <a:tailEnd type="triangle" w="med" len="med"/>
            </a:ln>
          </p:spPr>
          <p:txBody>
            <a:bodyPr/>
            <a:lstStyle/>
            <a:p>
              <a:endParaRPr lang="lv-LV"/>
            </a:p>
          </p:txBody>
        </p:sp>
        <p:sp>
          <p:nvSpPr>
            <p:cNvPr id="88079" name="Line 18"/>
            <p:cNvSpPr>
              <a:spLocks noChangeShapeType="1"/>
            </p:cNvSpPr>
            <p:nvPr/>
          </p:nvSpPr>
          <p:spPr bwMode="auto">
            <a:xfrm>
              <a:off x="4105" y="1525"/>
              <a:ext cx="408" cy="771"/>
            </a:xfrm>
            <a:prstGeom prst="line">
              <a:avLst/>
            </a:prstGeom>
            <a:noFill/>
            <a:ln w="9525">
              <a:solidFill>
                <a:schemeClr val="tx1"/>
              </a:solidFill>
              <a:round/>
              <a:headEnd/>
              <a:tailEnd type="triangle" w="med" len="med"/>
            </a:ln>
          </p:spPr>
          <p:txBody>
            <a:bodyPr/>
            <a:lstStyle/>
            <a:p>
              <a:endParaRPr lang="lv-LV"/>
            </a:p>
          </p:txBody>
        </p:sp>
      </p:grpSp>
      <p:sp>
        <p:nvSpPr>
          <p:cNvPr id="88066" name="Text Box 27"/>
          <p:cNvSpPr txBox="1">
            <a:spLocks noChangeArrowheads="1"/>
          </p:cNvSpPr>
          <p:nvPr/>
        </p:nvSpPr>
        <p:spPr bwMode="auto">
          <a:xfrm>
            <a:off x="0" y="333375"/>
            <a:ext cx="9144000" cy="707886"/>
          </a:xfrm>
          <a:prstGeom prst="rect">
            <a:avLst/>
          </a:prstGeom>
          <a:noFill/>
          <a:ln w="9525">
            <a:noFill/>
            <a:miter lim="800000"/>
            <a:headEnd/>
            <a:tailEnd/>
          </a:ln>
        </p:spPr>
        <p:txBody>
          <a:bodyPr wrap="square">
            <a:spAutoFit/>
          </a:bodyPr>
          <a:lstStyle/>
          <a:p>
            <a:pPr algn="ctr"/>
            <a:r>
              <a:rPr lang="lv-LV" sz="4000" b="1" dirty="0">
                <a:solidFill>
                  <a:schemeClr val="bg1"/>
                </a:solidFill>
                <a:latin typeface="Calibri" pitchFamily="34" charset="0"/>
              </a:rPr>
              <a:t>qPCR reakcijas efektivitātes noteikšana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laidu_galvam.png"/>
          <p:cNvPicPr>
            <a:picLocks noChangeAspect="1"/>
          </p:cNvPicPr>
          <p:nvPr/>
        </p:nvPicPr>
        <p:blipFill>
          <a:blip r:embed="rId3"/>
          <a:stretch>
            <a:fillRect/>
          </a:stretch>
        </p:blipFill>
        <p:spPr>
          <a:xfrm>
            <a:off x="0" y="260648"/>
            <a:ext cx="9144000" cy="792088"/>
          </a:xfrm>
          <a:prstGeom prst="rect">
            <a:avLst/>
          </a:prstGeom>
        </p:spPr>
      </p:pic>
      <p:pic>
        <p:nvPicPr>
          <p:cNvPr id="90113" name="Picture 4" descr="2Standartliknes copy"/>
          <p:cNvPicPr>
            <a:picLocks noChangeAspect="1" noChangeArrowheads="1"/>
          </p:cNvPicPr>
          <p:nvPr/>
        </p:nvPicPr>
        <p:blipFill>
          <a:blip r:embed="rId4"/>
          <a:srcRect/>
          <a:stretch>
            <a:fillRect/>
          </a:stretch>
        </p:blipFill>
        <p:spPr bwMode="auto">
          <a:xfrm>
            <a:off x="1043608" y="1340768"/>
            <a:ext cx="6481762" cy="4332287"/>
          </a:xfrm>
          <a:prstGeom prst="rect">
            <a:avLst/>
          </a:prstGeom>
          <a:noFill/>
          <a:ln w="9525">
            <a:noFill/>
            <a:miter lim="800000"/>
            <a:headEnd/>
            <a:tailEnd/>
          </a:ln>
        </p:spPr>
      </p:pic>
      <p:sp>
        <p:nvSpPr>
          <p:cNvPr id="90114" name="Oval 5"/>
          <p:cNvSpPr>
            <a:spLocks noChangeArrowheads="1"/>
          </p:cNvSpPr>
          <p:nvPr/>
        </p:nvSpPr>
        <p:spPr bwMode="auto">
          <a:xfrm>
            <a:off x="1555750" y="4664075"/>
            <a:ext cx="388938" cy="373063"/>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5" name="Oval 6"/>
          <p:cNvSpPr>
            <a:spLocks noChangeArrowheads="1"/>
          </p:cNvSpPr>
          <p:nvPr/>
        </p:nvSpPr>
        <p:spPr bwMode="auto">
          <a:xfrm>
            <a:off x="1555750" y="3729038"/>
            <a:ext cx="388938" cy="373062"/>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6" name="Oval 7"/>
          <p:cNvSpPr>
            <a:spLocks noChangeArrowheads="1"/>
          </p:cNvSpPr>
          <p:nvPr/>
        </p:nvSpPr>
        <p:spPr bwMode="auto">
          <a:xfrm>
            <a:off x="1555750" y="2794000"/>
            <a:ext cx="388938" cy="373063"/>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7" name="Oval 8"/>
          <p:cNvSpPr>
            <a:spLocks noChangeArrowheads="1"/>
          </p:cNvSpPr>
          <p:nvPr/>
        </p:nvSpPr>
        <p:spPr bwMode="auto">
          <a:xfrm>
            <a:off x="1555750" y="1858963"/>
            <a:ext cx="388938" cy="373062"/>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8" name="Line 9"/>
          <p:cNvSpPr>
            <a:spLocks noChangeShapeType="1"/>
          </p:cNvSpPr>
          <p:nvPr/>
        </p:nvSpPr>
        <p:spPr bwMode="auto">
          <a:xfrm>
            <a:off x="1944688" y="4849813"/>
            <a:ext cx="4670425" cy="0"/>
          </a:xfrm>
          <a:prstGeom prst="line">
            <a:avLst/>
          </a:prstGeom>
          <a:noFill/>
          <a:ln w="9525">
            <a:solidFill>
              <a:srgbClr val="000000"/>
            </a:solidFill>
            <a:round/>
            <a:headEnd type="triangle" w="med" len="med"/>
            <a:tailEnd/>
          </a:ln>
        </p:spPr>
        <p:txBody>
          <a:bodyPr/>
          <a:lstStyle/>
          <a:p>
            <a:endParaRPr lang="lv-LV"/>
          </a:p>
        </p:txBody>
      </p:sp>
      <p:sp>
        <p:nvSpPr>
          <p:cNvPr id="90119" name="Line 10"/>
          <p:cNvSpPr>
            <a:spLocks noChangeShapeType="1"/>
          </p:cNvSpPr>
          <p:nvPr/>
        </p:nvSpPr>
        <p:spPr bwMode="auto">
          <a:xfrm>
            <a:off x="1944688" y="3914775"/>
            <a:ext cx="3113087" cy="0"/>
          </a:xfrm>
          <a:prstGeom prst="line">
            <a:avLst/>
          </a:prstGeom>
          <a:noFill/>
          <a:ln w="9525">
            <a:solidFill>
              <a:srgbClr val="000000"/>
            </a:solidFill>
            <a:round/>
            <a:headEnd type="triangle" w="med" len="med"/>
            <a:tailEnd/>
          </a:ln>
        </p:spPr>
        <p:txBody>
          <a:bodyPr/>
          <a:lstStyle/>
          <a:p>
            <a:endParaRPr lang="lv-LV"/>
          </a:p>
        </p:txBody>
      </p:sp>
      <p:sp>
        <p:nvSpPr>
          <p:cNvPr id="90120" name="Line 11"/>
          <p:cNvSpPr>
            <a:spLocks noChangeShapeType="1"/>
          </p:cNvSpPr>
          <p:nvPr/>
        </p:nvSpPr>
        <p:spPr bwMode="auto">
          <a:xfrm>
            <a:off x="1944688" y="2979738"/>
            <a:ext cx="1362075" cy="0"/>
          </a:xfrm>
          <a:prstGeom prst="line">
            <a:avLst/>
          </a:prstGeom>
          <a:noFill/>
          <a:ln w="9525">
            <a:solidFill>
              <a:srgbClr val="000000"/>
            </a:solidFill>
            <a:round/>
            <a:headEnd type="triangle" w="med" len="med"/>
            <a:tailEnd/>
          </a:ln>
        </p:spPr>
        <p:txBody>
          <a:bodyPr/>
          <a:lstStyle/>
          <a:p>
            <a:endParaRPr lang="lv-LV"/>
          </a:p>
        </p:txBody>
      </p:sp>
      <p:sp>
        <p:nvSpPr>
          <p:cNvPr id="90121" name="Text Box 17"/>
          <p:cNvSpPr txBox="1">
            <a:spLocks noChangeArrowheads="1"/>
          </p:cNvSpPr>
          <p:nvPr/>
        </p:nvSpPr>
        <p:spPr bwMode="auto">
          <a:xfrm>
            <a:off x="827584" y="5657671"/>
            <a:ext cx="7902575" cy="1200329"/>
          </a:xfrm>
          <a:prstGeom prst="rect">
            <a:avLst/>
          </a:prstGeom>
          <a:noFill/>
          <a:ln w="9525">
            <a:noFill/>
            <a:miter lim="800000"/>
            <a:headEnd/>
            <a:tailEnd/>
          </a:ln>
        </p:spPr>
        <p:txBody>
          <a:bodyPr>
            <a:spAutoFit/>
          </a:bodyPr>
          <a:lstStyle/>
          <a:p>
            <a:pPr marL="361950" indent="-266700"/>
            <a:r>
              <a:rPr lang="lv-LV" sz="2400" dirty="0" smtClean="0">
                <a:latin typeface="Tahoma" pitchFamily="34" charset="0"/>
                <a:ea typeface="Tahoma" pitchFamily="34" charset="0"/>
                <a:cs typeface="Tahoma" pitchFamily="34" charset="0"/>
              </a:rPr>
              <a:t>	Ja </a:t>
            </a:r>
            <a:r>
              <a:rPr lang="lv-LV" sz="2400" dirty="0">
                <a:latin typeface="Tahoma" pitchFamily="34" charset="0"/>
                <a:ea typeface="Tahoma" pitchFamily="34" charset="0"/>
                <a:cs typeface="Tahoma" pitchFamily="34" charset="0"/>
              </a:rPr>
              <a:t>reakcija ir 100% efektīva – jeb, ja katrā ciklā eksponenciālajā fāzē molekulu daudzums divkāršojas, - slīpumam jābūt apm -3,33</a:t>
            </a:r>
          </a:p>
        </p:txBody>
      </p:sp>
      <p:sp>
        <p:nvSpPr>
          <p:cNvPr id="90122" name="Text Box 25"/>
          <p:cNvSpPr txBox="1">
            <a:spLocks noChangeArrowheads="1"/>
          </p:cNvSpPr>
          <p:nvPr/>
        </p:nvSpPr>
        <p:spPr bwMode="auto">
          <a:xfrm>
            <a:off x="0" y="333375"/>
            <a:ext cx="9144000" cy="707886"/>
          </a:xfrm>
          <a:prstGeom prst="rect">
            <a:avLst/>
          </a:prstGeom>
          <a:noFill/>
          <a:ln w="9525">
            <a:noFill/>
            <a:miter lim="800000"/>
            <a:headEnd/>
            <a:tailEnd/>
          </a:ln>
        </p:spPr>
        <p:txBody>
          <a:bodyPr wrap="square">
            <a:spAutoFit/>
          </a:bodyPr>
          <a:lstStyle/>
          <a:p>
            <a:pPr algn="ctr"/>
            <a:r>
              <a:rPr lang="lv-LV" sz="4000" b="1" dirty="0">
                <a:solidFill>
                  <a:schemeClr val="bg1"/>
                </a:solidFill>
                <a:latin typeface="Calibri" pitchFamily="34" charset="0"/>
              </a:rPr>
              <a:t>qPCR reakcijas efektivitātes noteikšana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3"/>
          <a:stretch>
            <a:fillRect/>
          </a:stretch>
        </p:blipFill>
        <p:spPr>
          <a:xfrm>
            <a:off x="0" y="260648"/>
            <a:ext cx="9144000" cy="792088"/>
          </a:xfrm>
          <a:prstGeom prst="rect">
            <a:avLst/>
          </a:prstGeom>
        </p:spPr>
      </p:pic>
      <p:sp>
        <p:nvSpPr>
          <p:cNvPr id="91137" name="Text Box 2"/>
          <p:cNvSpPr txBox="1">
            <a:spLocks noGrp="1"/>
          </p:cNvSpPr>
          <p:nvPr>
            <p:ph type="title"/>
          </p:nvPr>
        </p:nvSpPr>
        <p:spPr>
          <a:xfrm>
            <a:off x="683568" y="260648"/>
            <a:ext cx="8229600" cy="882352"/>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Negatīvā kontrole</a:t>
            </a:r>
          </a:p>
        </p:txBody>
      </p:sp>
      <p:pic>
        <p:nvPicPr>
          <p:cNvPr id="91138" name="Picture 4" descr="2liesa copy"/>
          <p:cNvPicPr>
            <a:picLocks noChangeAspect="1" noChangeArrowheads="1"/>
          </p:cNvPicPr>
          <p:nvPr/>
        </p:nvPicPr>
        <p:blipFill>
          <a:blip r:embed="rId4"/>
          <a:srcRect/>
          <a:stretch>
            <a:fillRect/>
          </a:stretch>
        </p:blipFill>
        <p:spPr bwMode="auto">
          <a:xfrm>
            <a:off x="971550" y="1268413"/>
            <a:ext cx="7921625" cy="3709987"/>
          </a:xfrm>
          <a:prstGeom prst="rect">
            <a:avLst/>
          </a:prstGeom>
          <a:noFill/>
          <a:ln w="9525">
            <a:noFill/>
            <a:miter lim="800000"/>
            <a:headEnd/>
            <a:tailEnd/>
          </a:ln>
        </p:spPr>
      </p:pic>
      <p:sp>
        <p:nvSpPr>
          <p:cNvPr id="91139" name="Rectangle 6"/>
          <p:cNvSpPr>
            <a:spLocks noChangeArrowheads="1"/>
          </p:cNvSpPr>
          <p:nvPr/>
        </p:nvSpPr>
        <p:spPr bwMode="auto">
          <a:xfrm>
            <a:off x="1588" y="2487613"/>
            <a:ext cx="9144000" cy="0"/>
          </a:xfrm>
          <a:prstGeom prst="rect">
            <a:avLst/>
          </a:prstGeom>
          <a:noFill/>
          <a:ln w="9525">
            <a:noFill/>
            <a:miter lim="800000"/>
            <a:headEnd/>
            <a:tailEnd/>
          </a:ln>
        </p:spPr>
        <p:txBody>
          <a:bodyPr wrap="none" anchor="ctr">
            <a:spAutoFit/>
          </a:bodyPr>
          <a:lstStyle/>
          <a:p>
            <a:endParaRPr lang="lv-LV"/>
          </a:p>
        </p:txBody>
      </p:sp>
      <p:sp>
        <p:nvSpPr>
          <p:cNvPr id="91140" name="Rectangle 7"/>
          <p:cNvSpPr>
            <a:spLocks noChangeArrowheads="1"/>
          </p:cNvSpPr>
          <p:nvPr/>
        </p:nvSpPr>
        <p:spPr bwMode="auto">
          <a:xfrm>
            <a:off x="971550" y="5551914"/>
            <a:ext cx="7921625" cy="830997"/>
          </a:xfrm>
          <a:prstGeom prst="rect">
            <a:avLst/>
          </a:prstGeom>
          <a:noFill/>
          <a:ln w="9525">
            <a:noFill/>
            <a:miter lim="800000"/>
            <a:headEnd/>
            <a:tailEnd/>
          </a:ln>
        </p:spPr>
        <p:txBody>
          <a:bodyPr anchor="ctr">
            <a:spAutoFit/>
          </a:bodyPr>
          <a:lstStyle/>
          <a:p>
            <a:pPr marL="361950" indent="-266700"/>
            <a:r>
              <a:rPr lang="lv-LV" sz="2400" dirty="0" smtClean="0">
                <a:latin typeface="Tahoma" pitchFamily="34" charset="0"/>
                <a:ea typeface="Tahoma" pitchFamily="34" charset="0"/>
                <a:cs typeface="Tahoma" pitchFamily="34" charset="0"/>
              </a:rPr>
              <a:t>	Negatīvās </a:t>
            </a:r>
            <a:r>
              <a:rPr lang="lv-LV" sz="2400" dirty="0">
                <a:latin typeface="Tahoma" pitchFamily="34" charset="0"/>
                <a:ea typeface="Tahoma" pitchFamily="34" charset="0"/>
                <a:cs typeface="Tahoma" pitchFamily="34" charset="0"/>
              </a:rPr>
              <a:t>kontroles tika aizmirstas - nevaram novērtēt rezultāta autentiskumu, lai gan d</a:t>
            </a:r>
            <a:r>
              <a:rPr lang="lv-LV" sz="2400" dirty="0">
                <a:latin typeface="Tahoma" pitchFamily="34" charset="0"/>
                <a:ea typeface="Tahoma" pitchFamily="34" charset="0"/>
                <a:cs typeface="Tahoma" pitchFamily="34" charset="0"/>
                <a:sym typeface="Wingdings" pitchFamily="2" charset="2"/>
              </a:rPr>
              <a:t>uplikāti ir ļoti labi.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2"/>
          <a:stretch>
            <a:fillRect/>
          </a:stretch>
        </p:blipFill>
        <p:spPr>
          <a:xfrm>
            <a:off x="0" y="260648"/>
            <a:ext cx="9144000" cy="792088"/>
          </a:xfrm>
          <a:prstGeom prst="rect">
            <a:avLst/>
          </a:prstGeom>
        </p:spPr>
      </p:pic>
      <p:sp>
        <p:nvSpPr>
          <p:cNvPr id="92161" name="Text Box 4"/>
          <p:cNvSpPr txBox="1">
            <a:spLocks noGrp="1"/>
          </p:cNvSpPr>
          <p:nvPr>
            <p:ph type="title"/>
          </p:nvPr>
        </p:nvSpPr>
        <p:spPr>
          <a:xfrm>
            <a:off x="683568" y="260648"/>
            <a:ext cx="8229600" cy="882352"/>
          </a:xfrm>
        </p:spPr>
        <p:txBody>
          <a:bodyPr>
            <a:norm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Negatīvā kontrole</a:t>
            </a:r>
          </a:p>
        </p:txBody>
      </p:sp>
      <p:pic>
        <p:nvPicPr>
          <p:cNvPr id="92163" name="Picture 12" descr="2aknas copy"/>
          <p:cNvPicPr>
            <a:picLocks noChangeAspect="1" noChangeArrowheads="1"/>
          </p:cNvPicPr>
          <p:nvPr/>
        </p:nvPicPr>
        <p:blipFill>
          <a:blip r:embed="rId3"/>
          <a:srcRect/>
          <a:stretch>
            <a:fillRect/>
          </a:stretch>
        </p:blipFill>
        <p:spPr bwMode="auto">
          <a:xfrm>
            <a:off x="971550" y="1268413"/>
            <a:ext cx="7921625" cy="3570287"/>
          </a:xfrm>
          <a:prstGeom prst="rect">
            <a:avLst/>
          </a:prstGeom>
          <a:noFill/>
          <a:ln w="9525">
            <a:noFill/>
            <a:miter lim="800000"/>
            <a:headEnd/>
            <a:tailEnd/>
          </a:ln>
        </p:spPr>
      </p:pic>
      <p:sp>
        <p:nvSpPr>
          <p:cNvPr id="92164" name="Rectangle 14"/>
          <p:cNvSpPr>
            <a:spLocks noChangeArrowheads="1"/>
          </p:cNvSpPr>
          <p:nvPr/>
        </p:nvSpPr>
        <p:spPr bwMode="auto">
          <a:xfrm>
            <a:off x="0" y="2525713"/>
            <a:ext cx="9144000" cy="0"/>
          </a:xfrm>
          <a:prstGeom prst="rect">
            <a:avLst/>
          </a:prstGeom>
          <a:noFill/>
          <a:ln w="9525">
            <a:noFill/>
            <a:miter lim="800000"/>
            <a:headEnd/>
            <a:tailEnd/>
          </a:ln>
        </p:spPr>
        <p:txBody>
          <a:bodyPr wrap="none" anchor="ctr">
            <a:spAutoFit/>
          </a:bodyPr>
          <a:lstStyle/>
          <a:p>
            <a:endParaRPr lang="lv-LV"/>
          </a:p>
        </p:txBody>
      </p:sp>
      <p:sp>
        <p:nvSpPr>
          <p:cNvPr id="92165" name="Rectangle 15"/>
          <p:cNvSpPr>
            <a:spLocks noChangeArrowheads="1"/>
          </p:cNvSpPr>
          <p:nvPr/>
        </p:nvSpPr>
        <p:spPr bwMode="auto">
          <a:xfrm>
            <a:off x="827584" y="5076221"/>
            <a:ext cx="8065591" cy="1569660"/>
          </a:xfrm>
          <a:prstGeom prst="rect">
            <a:avLst/>
          </a:prstGeom>
          <a:noFill/>
          <a:ln w="9525">
            <a:noFill/>
            <a:miter lim="800000"/>
            <a:headEnd/>
            <a:tailEnd/>
          </a:ln>
        </p:spPr>
        <p:txBody>
          <a:bodyPr wrap="square" anchor="ctr">
            <a:spAutoFit/>
          </a:bodyPr>
          <a:lstStyle/>
          <a:p>
            <a:pPr marL="361950" indent="-266700"/>
            <a:r>
              <a:rPr lang="lv-LV" sz="2400" dirty="0" smtClean="0">
                <a:latin typeface="Tahoma" pitchFamily="34" charset="0"/>
                <a:ea typeface="Tahoma" pitchFamily="34" charset="0"/>
                <a:cs typeface="Tahoma" pitchFamily="34" charset="0"/>
              </a:rPr>
              <a:t>	Negatīvās </a:t>
            </a:r>
            <a:r>
              <a:rPr lang="lv-LV" sz="2400" dirty="0">
                <a:latin typeface="Tahoma" pitchFamily="34" charset="0"/>
                <a:ea typeface="Tahoma" pitchFamily="34" charset="0"/>
                <a:cs typeface="Tahoma" pitchFamily="34" charset="0"/>
              </a:rPr>
              <a:t>kontroles nav negatīvas - students ir sašķaudījis stobriņos – rezultāti nav interpretējami.</a:t>
            </a:r>
          </a:p>
          <a:p>
            <a:pPr marL="361950" indent="-266700">
              <a:buFont typeface="Wingdings" pitchFamily="2" charset="2"/>
              <a:buNone/>
            </a:pPr>
            <a:endParaRPr lang="lv-LV" sz="2400" dirty="0">
              <a:latin typeface="Tahoma" pitchFamily="34" charset="0"/>
              <a:ea typeface="Tahoma" pitchFamily="34" charset="0"/>
              <a:cs typeface="Tahoma" pitchFamily="34" charset="0"/>
              <a:sym typeface="Wingdings" pitchFamily="2" charset="2"/>
            </a:endParaRPr>
          </a:p>
          <a:p>
            <a:pPr marL="361950" indent="-266700" eaLnBrk="0" hangingPunct="0"/>
            <a:r>
              <a:rPr lang="lv-LV" sz="2400" dirty="0" smtClean="0">
                <a:latin typeface="Tahoma" pitchFamily="34" charset="0"/>
                <a:ea typeface="Tahoma" pitchFamily="34" charset="0"/>
                <a:cs typeface="Tahoma" pitchFamily="34" charset="0"/>
                <a:sym typeface="Wingdings" pitchFamily="2" charset="2"/>
              </a:rPr>
              <a:t>	Arī </a:t>
            </a:r>
            <a:r>
              <a:rPr lang="lv-LV" sz="2400" dirty="0">
                <a:latin typeface="Tahoma" pitchFamily="34" charset="0"/>
                <a:ea typeface="Tahoma" pitchFamily="34" charset="0"/>
                <a:cs typeface="Tahoma" pitchFamily="34" charset="0"/>
                <a:sym typeface="Wingdings" pitchFamily="2" charset="2"/>
              </a:rPr>
              <a:t>gēna duplikāti dod atšķirīgus rezultātus </a:t>
            </a:r>
            <a:r>
              <a:rPr lang="lv-LV" sz="2000" dirty="0">
                <a:latin typeface="Tahoma" pitchFamily="34" charset="0"/>
                <a:ea typeface="Tahoma" pitchFamily="34" charset="0"/>
                <a:cs typeface="Tahoma" pitchFamily="34" charset="0"/>
                <a:sym typeface="Wingdings" pitchFamily="2" charset="2"/>
              </a:rPr>
              <a:t>(ievieš kļūdu)</a:t>
            </a:r>
            <a:r>
              <a:rPr lang="lv-LV" sz="2400" dirty="0">
                <a:latin typeface="Tahoma" pitchFamily="34" charset="0"/>
                <a:ea typeface="Tahoma" pitchFamily="34" charset="0"/>
                <a:cs typeface="Tahoma" pitchFamily="34" charset="0"/>
                <a:sym typeface="Wingdings" pitchFamily="2" charset="2"/>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3"/>
          <a:stretch>
            <a:fillRect/>
          </a:stretch>
        </p:blipFill>
        <p:spPr>
          <a:xfrm>
            <a:off x="0" y="260648"/>
            <a:ext cx="9144000" cy="792088"/>
          </a:xfrm>
          <a:prstGeom prst="rect">
            <a:avLst/>
          </a:prstGeom>
        </p:spPr>
      </p:pic>
      <p:pic>
        <p:nvPicPr>
          <p:cNvPr id="93185" name="Picture 4" descr="2plaushas copy"/>
          <p:cNvPicPr>
            <a:picLocks noChangeAspect="1" noChangeArrowheads="1"/>
          </p:cNvPicPr>
          <p:nvPr/>
        </p:nvPicPr>
        <p:blipFill>
          <a:blip r:embed="rId4"/>
          <a:srcRect/>
          <a:stretch>
            <a:fillRect/>
          </a:stretch>
        </p:blipFill>
        <p:spPr bwMode="auto">
          <a:xfrm>
            <a:off x="899592" y="1196752"/>
            <a:ext cx="7201619" cy="3900940"/>
          </a:xfrm>
          <a:prstGeom prst="rect">
            <a:avLst/>
          </a:prstGeom>
          <a:noFill/>
          <a:ln w="9525">
            <a:noFill/>
            <a:miter lim="800000"/>
            <a:headEnd/>
            <a:tailEnd/>
          </a:ln>
        </p:spPr>
      </p:pic>
      <p:sp>
        <p:nvSpPr>
          <p:cNvPr id="93186" name="Text Box 5"/>
          <p:cNvSpPr txBox="1">
            <a:spLocks noGrp="1"/>
          </p:cNvSpPr>
          <p:nvPr>
            <p:ph type="title"/>
          </p:nvPr>
        </p:nvSpPr>
        <p:spPr>
          <a:xfrm>
            <a:off x="323528" y="332656"/>
            <a:ext cx="8229600" cy="549275"/>
          </a:xfrm>
        </p:spPr>
        <p:txBody>
          <a:bodyPr>
            <a:noAutofit/>
          </a:bodyPr>
          <a:lstStyle/>
          <a:p>
            <a:pPr>
              <a:spcBef>
                <a:spcPct val="0"/>
              </a:spcBef>
              <a:buClrTx/>
              <a:buFontTx/>
              <a:buNone/>
            </a:pPr>
            <a:r>
              <a:rPr lang="lv-LV" b="1" dirty="0" smtClean="0">
                <a:solidFill>
                  <a:schemeClr val="bg1"/>
                </a:solidFill>
                <a:latin typeface="Calibri" pitchFamily="34" charset="0"/>
                <a:cs typeface="Arial" charset="0"/>
                <a:sym typeface="Arial" charset="0"/>
              </a:rPr>
              <a:t>Negatīvā kontrole</a:t>
            </a:r>
          </a:p>
        </p:txBody>
      </p:sp>
      <p:sp>
        <p:nvSpPr>
          <p:cNvPr id="93188" name="Rectangle 14"/>
          <p:cNvSpPr>
            <a:spLocks noChangeArrowheads="1"/>
          </p:cNvSpPr>
          <p:nvPr/>
        </p:nvSpPr>
        <p:spPr bwMode="auto">
          <a:xfrm>
            <a:off x="-3703638" y="2341563"/>
            <a:ext cx="9144001" cy="0"/>
          </a:xfrm>
          <a:prstGeom prst="rect">
            <a:avLst/>
          </a:prstGeom>
          <a:noFill/>
          <a:ln w="9525">
            <a:noFill/>
            <a:miter lim="800000"/>
            <a:headEnd/>
            <a:tailEnd/>
          </a:ln>
        </p:spPr>
        <p:txBody>
          <a:bodyPr wrap="none" anchor="ctr">
            <a:spAutoFit/>
          </a:bodyPr>
          <a:lstStyle/>
          <a:p>
            <a:endParaRPr lang="lv-LV"/>
          </a:p>
        </p:txBody>
      </p:sp>
      <p:sp>
        <p:nvSpPr>
          <p:cNvPr id="93189" name="Rectangle 15"/>
          <p:cNvSpPr>
            <a:spLocks noChangeArrowheads="1"/>
          </p:cNvSpPr>
          <p:nvPr/>
        </p:nvSpPr>
        <p:spPr bwMode="auto">
          <a:xfrm>
            <a:off x="251520" y="5165229"/>
            <a:ext cx="8892480" cy="1692771"/>
          </a:xfrm>
          <a:prstGeom prst="rect">
            <a:avLst/>
          </a:prstGeom>
          <a:noFill/>
          <a:ln w="9525">
            <a:noFill/>
            <a:miter lim="800000"/>
            <a:headEnd/>
            <a:tailEnd/>
          </a:ln>
        </p:spPr>
        <p:txBody>
          <a:bodyPr wrap="square" anchor="ctr">
            <a:spAutoFit/>
          </a:bodyPr>
          <a:lstStyle/>
          <a:p>
            <a:pPr marL="361950" indent="-266700"/>
            <a:r>
              <a:rPr lang="lv-LV" sz="2400" dirty="0" smtClean="0">
                <a:latin typeface="Tahoma" pitchFamily="34" charset="0"/>
                <a:ea typeface="Tahoma" pitchFamily="34" charset="0"/>
                <a:cs typeface="Tahoma" pitchFamily="34" charset="0"/>
              </a:rPr>
              <a:t>	</a:t>
            </a:r>
            <a:r>
              <a:rPr lang="lv-LV" sz="2000" dirty="0" smtClean="0">
                <a:latin typeface="Tahoma" pitchFamily="34" charset="0"/>
                <a:ea typeface="Tahoma" pitchFamily="34" charset="0"/>
                <a:cs typeface="Tahoma" pitchFamily="34" charset="0"/>
              </a:rPr>
              <a:t>Negatīvās </a:t>
            </a:r>
            <a:r>
              <a:rPr lang="lv-LV" sz="2000" dirty="0">
                <a:latin typeface="Tahoma" pitchFamily="34" charset="0"/>
                <a:ea typeface="Tahoma" pitchFamily="34" charset="0"/>
                <a:cs typeface="Tahoma" pitchFamily="34" charset="0"/>
              </a:rPr>
              <a:t>kontroles nav negatīvas - students ir sašķaudījis stobriņos, bet tomēr daudz mazāk, jo to fluorescence sasniedz slieksni daudz vēlāk nekā īstajā paraugā (normāli būtu, ja tās būtu detektējamas pie kāda 37 cikla, pie 29. tomēr nav labi).</a:t>
            </a:r>
            <a:endParaRPr lang="lv-LV" sz="2000" dirty="0">
              <a:latin typeface="Tahoma" pitchFamily="34" charset="0"/>
              <a:ea typeface="Tahoma" pitchFamily="34" charset="0"/>
              <a:cs typeface="Tahoma" pitchFamily="34" charset="0"/>
              <a:sym typeface="Wingdings" pitchFamily="2" charset="2"/>
            </a:endParaRPr>
          </a:p>
          <a:p>
            <a:pPr marL="361950" indent="-266700" eaLnBrk="0" hangingPunct="0"/>
            <a:r>
              <a:rPr lang="lv-LV" sz="2000" dirty="0" smtClean="0">
                <a:latin typeface="Tahoma" pitchFamily="34" charset="0"/>
                <a:ea typeface="Tahoma" pitchFamily="34" charset="0"/>
                <a:cs typeface="Tahoma" pitchFamily="34" charset="0"/>
                <a:sym typeface="Wingdings" pitchFamily="2" charset="2"/>
              </a:rPr>
              <a:t>	Duplikāti </a:t>
            </a:r>
            <a:r>
              <a:rPr lang="lv-LV" sz="2000" dirty="0">
                <a:latin typeface="Tahoma" pitchFamily="34" charset="0"/>
                <a:ea typeface="Tahoma" pitchFamily="34" charset="0"/>
                <a:cs typeface="Tahoma" pitchFamily="34" charset="0"/>
                <a:sym typeface="Wingdings" pitchFamily="2" charset="2"/>
              </a:rPr>
              <a:t>ir ļoti labi.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aidu_galvam.png"/>
          <p:cNvPicPr>
            <a:picLocks noChangeAspect="1"/>
          </p:cNvPicPr>
          <p:nvPr/>
        </p:nvPicPr>
        <p:blipFill>
          <a:blip r:embed="rId3"/>
          <a:stretch>
            <a:fillRect/>
          </a:stretch>
        </p:blipFill>
        <p:spPr>
          <a:xfrm>
            <a:off x="0" y="260648"/>
            <a:ext cx="9144000" cy="1440160"/>
          </a:xfrm>
          <a:prstGeom prst="rect">
            <a:avLst/>
          </a:prstGeom>
        </p:spPr>
      </p:pic>
      <p:sp>
        <p:nvSpPr>
          <p:cNvPr id="97281" name="Rectangle 4"/>
          <p:cNvSpPr>
            <a:spLocks noChangeArrowheads="1"/>
          </p:cNvSpPr>
          <p:nvPr/>
        </p:nvSpPr>
        <p:spPr bwMode="auto">
          <a:xfrm>
            <a:off x="1187450" y="0"/>
            <a:ext cx="6697663" cy="1143000"/>
          </a:xfrm>
          <a:prstGeom prst="rect">
            <a:avLst/>
          </a:prstGeom>
          <a:noFill/>
          <a:ln w="9525">
            <a:noFill/>
            <a:miter lim="800000"/>
            <a:headEnd/>
            <a:tailEnd/>
          </a:ln>
        </p:spPr>
        <p:txBody>
          <a:bodyPr anchor="ctr"/>
          <a:lstStyle/>
          <a:p>
            <a:pPr algn="ctr"/>
            <a:r>
              <a:rPr lang="lv-LV" sz="5400" b="1" dirty="0">
                <a:solidFill>
                  <a:schemeClr val="bg1"/>
                </a:solidFill>
                <a:latin typeface="Calibri" pitchFamily="34" charset="0"/>
              </a:rPr>
              <a:t>qPCR dati</a:t>
            </a:r>
            <a:endParaRPr lang="ru-RU" sz="5400" b="1" dirty="0">
              <a:solidFill>
                <a:schemeClr val="bg1"/>
              </a:solidFill>
              <a:latin typeface="Calibri" pitchFamily="34" charset="0"/>
            </a:endParaRPr>
          </a:p>
        </p:txBody>
      </p:sp>
      <p:sp>
        <p:nvSpPr>
          <p:cNvPr id="7" name="Text Box 5"/>
          <p:cNvSpPr txBox="1">
            <a:spLocks noChangeArrowheads="1"/>
          </p:cNvSpPr>
          <p:nvPr/>
        </p:nvSpPr>
        <p:spPr bwMode="auto">
          <a:xfrm>
            <a:off x="468313" y="981075"/>
            <a:ext cx="8229600" cy="1397000"/>
          </a:xfrm>
          <a:prstGeom prst="rect">
            <a:avLst/>
          </a:prstGeom>
          <a:noFill/>
          <a:ln w="9525">
            <a:noFill/>
            <a:miter lim="800000"/>
            <a:headEnd/>
            <a:tailEnd/>
          </a:ln>
        </p:spPr>
        <p:txBody>
          <a:bodyPr lIns="91425" tIns="91425" rIns="91425" bIns="91425"/>
          <a:lstStyle/>
          <a:p>
            <a:pPr marL="342900" indent="-222250" algn="ctr">
              <a:spcBef>
                <a:spcPct val="50000"/>
              </a:spcBef>
              <a:buClr>
                <a:schemeClr val="dk1"/>
              </a:buClr>
              <a:defRPr/>
            </a:pPr>
            <a:r>
              <a:rPr lang="lv-LV" sz="3200" b="1" u="sng" kern="0" dirty="0">
                <a:solidFill>
                  <a:schemeClr val="bg1"/>
                </a:solidFill>
                <a:latin typeface="Calibri"/>
                <a:ea typeface="ＭＳ Ｐゴシック" pitchFamily="34" charset="-128"/>
                <a:cs typeface="Calibri"/>
                <a:sym typeface="Calibri"/>
              </a:rPr>
              <a:t>Kvantificēšanas stratēģijas</a:t>
            </a:r>
          </a:p>
          <a:p>
            <a:pPr marL="342900" indent="-222250" algn="ctr">
              <a:spcBef>
                <a:spcPct val="50000"/>
              </a:spcBef>
              <a:buClr>
                <a:schemeClr val="dk1"/>
              </a:buClr>
              <a:defRPr/>
            </a:pPr>
            <a:r>
              <a:rPr lang="lv-LV" sz="3200" b="1" kern="0" dirty="0">
                <a:solidFill>
                  <a:schemeClr val="dk1"/>
                </a:solidFill>
                <a:latin typeface="Calibri" pitchFamily="34" charset="0"/>
                <a:ea typeface="ＭＳ Ｐゴシック" pitchFamily="34" charset="-128"/>
                <a:cs typeface="Calibri"/>
                <a:sym typeface="Calibri"/>
              </a:rPr>
              <a:t>Absolūtā</a:t>
            </a:r>
            <a:r>
              <a:rPr lang="lv-LV" sz="3200" b="1" kern="0" dirty="0">
                <a:solidFill>
                  <a:schemeClr val="dk1"/>
                </a:solidFill>
                <a:latin typeface="Calibri"/>
                <a:ea typeface="ＭＳ Ｐゴシック" pitchFamily="34" charset="-128"/>
                <a:cs typeface="Calibri"/>
                <a:sym typeface="Calibri"/>
              </a:rPr>
              <a:t>                      </a:t>
            </a:r>
            <a:r>
              <a:rPr lang="lv-LV" sz="3200" b="1" kern="0" dirty="0">
                <a:solidFill>
                  <a:schemeClr val="dk1"/>
                </a:solidFill>
                <a:latin typeface="Calibri" pitchFamily="34" charset="0"/>
                <a:ea typeface="ＭＳ Ｐゴシック" pitchFamily="34" charset="-128"/>
                <a:cs typeface="Calibri"/>
                <a:sym typeface="Calibri"/>
              </a:rPr>
              <a:t> Relatīvā</a:t>
            </a:r>
            <a:endParaRPr lang="en-GB" sz="3200" b="1" kern="0" dirty="0">
              <a:solidFill>
                <a:schemeClr val="dk1"/>
              </a:solidFill>
              <a:latin typeface="Calibri" pitchFamily="34" charset="0"/>
              <a:ea typeface="ＭＳ Ｐゴシック" pitchFamily="34" charset="-128"/>
              <a:cs typeface="Calibri"/>
              <a:sym typeface="Calibri"/>
            </a:endParaRPr>
          </a:p>
        </p:txBody>
      </p:sp>
      <p:sp>
        <p:nvSpPr>
          <p:cNvPr id="97283" name="Text Box 6"/>
          <p:cNvSpPr txBox="1">
            <a:spLocks noChangeArrowheads="1"/>
          </p:cNvSpPr>
          <p:nvPr/>
        </p:nvSpPr>
        <p:spPr bwMode="auto">
          <a:xfrm>
            <a:off x="755650" y="2205038"/>
            <a:ext cx="3744913" cy="3631763"/>
          </a:xfrm>
          <a:prstGeom prst="rect">
            <a:avLst/>
          </a:prstGeom>
          <a:noFill/>
          <a:ln w="9525">
            <a:noFill/>
            <a:miter lim="800000"/>
            <a:headEnd/>
            <a:tailEnd/>
          </a:ln>
        </p:spPr>
        <p:txBody>
          <a:bodyPr>
            <a:spAutoFit/>
          </a:bodyPr>
          <a:lstStyle/>
          <a:p>
            <a:pPr>
              <a:spcBef>
                <a:spcPct val="50000"/>
              </a:spcBef>
            </a:pPr>
            <a:r>
              <a:rPr lang="lv-LV" sz="2000" u="sng" dirty="0">
                <a:latin typeface="Tahoma" pitchFamily="34" charset="0"/>
                <a:ea typeface="Tahoma" pitchFamily="34" charset="0"/>
                <a:cs typeface="Tahoma" pitchFamily="34" charset="0"/>
              </a:rPr>
              <a:t>Mērķis</a:t>
            </a:r>
            <a:r>
              <a:rPr lang="lv-LV" sz="2000" dirty="0">
                <a:latin typeface="Tahoma" pitchFamily="34" charset="0"/>
                <a:ea typeface="Tahoma" pitchFamily="34" charset="0"/>
                <a:cs typeface="Tahoma" pitchFamily="34" charset="0"/>
              </a:rPr>
              <a:t>: noteikt cik molekulu (pg) specifiskās DNS/mRNS ir paraugā</a:t>
            </a:r>
          </a:p>
          <a:p>
            <a:pPr>
              <a:spcBef>
                <a:spcPct val="50000"/>
              </a:spcBef>
            </a:pPr>
            <a:r>
              <a:rPr lang="lv-LV" sz="2000" u="sng" dirty="0">
                <a:latin typeface="Tahoma" pitchFamily="34" charset="0"/>
                <a:ea typeface="Tahoma" pitchFamily="34" charset="0"/>
                <a:cs typeface="Tahoma" pitchFamily="34" charset="0"/>
              </a:rPr>
              <a:t>Līdzekļi</a:t>
            </a:r>
            <a:r>
              <a:rPr lang="lv-LV" sz="2000" dirty="0">
                <a:latin typeface="Tahoma" pitchFamily="34" charset="0"/>
                <a:ea typeface="Tahoma" pitchFamily="34" charset="0"/>
                <a:cs typeface="Tahoma" pitchFamily="34" charset="0"/>
              </a:rPr>
              <a:t>: standartlīkne, kas iegūta no DNS atšķaidījumiem ar precīzi zināmu koncentrāciju</a:t>
            </a:r>
          </a:p>
          <a:p>
            <a:pPr>
              <a:spcBef>
                <a:spcPct val="50000"/>
              </a:spcBef>
            </a:pPr>
            <a:r>
              <a:rPr lang="lv-LV" sz="2000" u="sng" dirty="0">
                <a:latin typeface="Tahoma" pitchFamily="34" charset="0"/>
                <a:ea typeface="Tahoma" pitchFamily="34" charset="0"/>
                <a:cs typeface="Tahoma" pitchFamily="34" charset="0"/>
              </a:rPr>
              <a:t>Rezultāts</a:t>
            </a:r>
            <a:r>
              <a:rPr lang="lv-LV" sz="2000" dirty="0">
                <a:latin typeface="Tahoma" pitchFamily="34" charset="0"/>
                <a:ea typeface="Tahoma" pitchFamily="34" charset="0"/>
                <a:cs typeface="Tahoma" pitchFamily="34" charset="0"/>
              </a:rPr>
              <a:t>: mRNS,DNS kopijas/g audu,/ml asiņu u.c.</a:t>
            </a:r>
          </a:p>
          <a:p>
            <a:pPr>
              <a:spcBef>
                <a:spcPct val="50000"/>
              </a:spcBef>
            </a:pPr>
            <a:r>
              <a:rPr lang="lv-LV" sz="2000" u="sng" dirty="0">
                <a:latin typeface="Tahoma" pitchFamily="34" charset="0"/>
                <a:ea typeface="Tahoma" pitchFamily="34" charset="0"/>
                <a:cs typeface="Tahoma" pitchFamily="34" charset="0"/>
              </a:rPr>
              <a:t>Pielietojums</a:t>
            </a:r>
            <a:r>
              <a:rPr lang="lv-LV" sz="2000" dirty="0">
                <a:latin typeface="Tahoma" pitchFamily="34" charset="0"/>
                <a:ea typeface="Tahoma" pitchFamily="34" charset="0"/>
                <a:cs typeface="Tahoma" pitchFamily="34" charset="0"/>
              </a:rPr>
              <a:t>: </a:t>
            </a:r>
            <a:r>
              <a:rPr lang="lv-LV" sz="2000" dirty="0" smtClean="0">
                <a:latin typeface="Tahoma" pitchFamily="34" charset="0"/>
                <a:ea typeface="Tahoma" pitchFamily="34" charset="0"/>
                <a:cs typeface="Tahoma" pitchFamily="34" charset="0"/>
              </a:rPr>
              <a:t>ĢMO</a:t>
            </a:r>
            <a:r>
              <a:rPr lang="lv-LV" sz="2000" dirty="0">
                <a:latin typeface="Tahoma" pitchFamily="34" charset="0"/>
                <a:ea typeface="Tahoma" pitchFamily="34" charset="0"/>
                <a:cs typeface="Tahoma" pitchFamily="34" charset="0"/>
              </a:rPr>
              <a:t>, vīrusu titra noteikšana u.c.</a:t>
            </a:r>
            <a:endParaRPr lang="en-GB" sz="2000" dirty="0">
              <a:latin typeface="Tahoma" pitchFamily="34" charset="0"/>
              <a:ea typeface="Tahoma" pitchFamily="34" charset="0"/>
              <a:cs typeface="Tahoma" pitchFamily="34" charset="0"/>
            </a:endParaRPr>
          </a:p>
        </p:txBody>
      </p:sp>
      <p:sp>
        <p:nvSpPr>
          <p:cNvPr id="97284" name="Text Box 7"/>
          <p:cNvSpPr txBox="1">
            <a:spLocks noChangeArrowheads="1"/>
          </p:cNvSpPr>
          <p:nvPr/>
        </p:nvSpPr>
        <p:spPr bwMode="auto">
          <a:xfrm>
            <a:off x="4572000" y="2205038"/>
            <a:ext cx="4427538" cy="3939540"/>
          </a:xfrm>
          <a:prstGeom prst="rect">
            <a:avLst/>
          </a:prstGeom>
          <a:noFill/>
          <a:ln w="9525">
            <a:noFill/>
            <a:miter lim="800000"/>
            <a:headEnd/>
            <a:tailEnd/>
          </a:ln>
        </p:spPr>
        <p:txBody>
          <a:bodyPr>
            <a:spAutoFit/>
          </a:bodyPr>
          <a:lstStyle/>
          <a:p>
            <a:pPr>
              <a:spcBef>
                <a:spcPct val="50000"/>
              </a:spcBef>
            </a:pPr>
            <a:r>
              <a:rPr lang="lv-LV" sz="2000" u="sng" dirty="0">
                <a:latin typeface="Tahoma" pitchFamily="34" charset="0"/>
                <a:ea typeface="Tahoma" pitchFamily="34" charset="0"/>
                <a:cs typeface="Tahoma" pitchFamily="34" charset="0"/>
              </a:rPr>
              <a:t>Mērķis</a:t>
            </a:r>
            <a:r>
              <a:rPr lang="lv-LV" sz="2000" dirty="0">
                <a:latin typeface="Tahoma" pitchFamily="34" charset="0"/>
                <a:ea typeface="Tahoma" pitchFamily="34" charset="0"/>
                <a:cs typeface="Tahoma" pitchFamily="34" charset="0"/>
              </a:rPr>
              <a:t>: salīdzināt gēna ekspresijas līmeni dažādos paraugos vai noteikt cik reižu atšķiras divu gēnu ekspresija paraugos </a:t>
            </a:r>
          </a:p>
          <a:p>
            <a:pPr>
              <a:spcBef>
                <a:spcPct val="50000"/>
              </a:spcBef>
            </a:pPr>
            <a:r>
              <a:rPr lang="lv-LV" sz="2000" u="sng" dirty="0">
                <a:latin typeface="Tahoma" pitchFamily="34" charset="0"/>
                <a:ea typeface="Tahoma" pitchFamily="34" charset="0"/>
                <a:cs typeface="Tahoma" pitchFamily="34" charset="0"/>
              </a:rPr>
              <a:t>Līdzekļi</a:t>
            </a:r>
            <a:r>
              <a:rPr lang="lv-LV" sz="2000" dirty="0">
                <a:latin typeface="Tahoma" pitchFamily="34" charset="0"/>
                <a:ea typeface="Tahoma" pitchFamily="34" charset="0"/>
                <a:cs typeface="Tahoma" pitchFamily="34" charset="0"/>
              </a:rPr>
              <a:t>: mērķgēna ekspresijas līmeņa </a:t>
            </a:r>
            <a:r>
              <a:rPr lang="lv-LV" sz="2000" dirty="0" smtClean="0">
                <a:latin typeface="Tahoma" pitchFamily="34" charset="0"/>
                <a:ea typeface="Tahoma" pitchFamily="34" charset="0"/>
                <a:cs typeface="Tahoma" pitchFamily="34" charset="0"/>
              </a:rPr>
              <a:t>normalizēšana </a:t>
            </a:r>
            <a:r>
              <a:rPr lang="lv-LV" sz="2000" dirty="0">
                <a:latin typeface="Tahoma" pitchFamily="34" charset="0"/>
                <a:ea typeface="Tahoma" pitchFamily="34" charset="0"/>
                <a:cs typeface="Tahoma" pitchFamily="34" charset="0"/>
              </a:rPr>
              <a:t>pret references gēna/-u ekspresijas līmeni</a:t>
            </a:r>
          </a:p>
          <a:p>
            <a:pPr>
              <a:spcBef>
                <a:spcPct val="50000"/>
              </a:spcBef>
            </a:pPr>
            <a:r>
              <a:rPr lang="lv-LV" sz="2000" u="sng" dirty="0">
                <a:latin typeface="Tahoma" pitchFamily="34" charset="0"/>
                <a:ea typeface="Tahoma" pitchFamily="34" charset="0"/>
                <a:cs typeface="Tahoma" pitchFamily="34" charset="0"/>
              </a:rPr>
              <a:t>Rezultāts</a:t>
            </a:r>
            <a:r>
              <a:rPr lang="lv-LV" sz="2000" dirty="0">
                <a:latin typeface="Tahoma" pitchFamily="34" charset="0"/>
                <a:ea typeface="Tahoma" pitchFamily="34" charset="0"/>
                <a:cs typeface="Tahoma" pitchFamily="34" charset="0"/>
              </a:rPr>
              <a:t>: X-reižu atšķirīgs ekspresijas līmenis dažādos paraugos </a:t>
            </a:r>
          </a:p>
          <a:p>
            <a:pPr>
              <a:spcBef>
                <a:spcPct val="50000"/>
              </a:spcBef>
            </a:pPr>
            <a:r>
              <a:rPr lang="lv-LV" sz="2000" u="sng" dirty="0">
                <a:latin typeface="Tahoma" pitchFamily="34" charset="0"/>
                <a:ea typeface="Tahoma" pitchFamily="34" charset="0"/>
                <a:cs typeface="Tahoma" pitchFamily="34" charset="0"/>
              </a:rPr>
              <a:t>Pielietojums</a:t>
            </a:r>
            <a:r>
              <a:rPr lang="lv-LV" sz="2000" dirty="0">
                <a:latin typeface="Tahoma" pitchFamily="34" charset="0"/>
                <a:ea typeface="Tahoma" pitchFamily="34" charset="0"/>
                <a:cs typeface="Tahoma" pitchFamily="34" charset="0"/>
              </a:rPr>
              <a:t>: gēnu ekspresijas pētījumi</a:t>
            </a:r>
            <a:endParaRPr lang="en-GB" sz="2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aidu_galvam.png"/>
          <p:cNvPicPr>
            <a:picLocks noChangeAspect="1"/>
          </p:cNvPicPr>
          <p:nvPr/>
        </p:nvPicPr>
        <p:blipFill>
          <a:blip r:embed="rId3"/>
          <a:stretch>
            <a:fillRect/>
          </a:stretch>
        </p:blipFill>
        <p:spPr>
          <a:xfrm>
            <a:off x="0" y="260648"/>
            <a:ext cx="9144000" cy="1440160"/>
          </a:xfrm>
          <a:prstGeom prst="rect">
            <a:avLst/>
          </a:prstGeom>
        </p:spPr>
      </p:pic>
      <p:sp>
        <p:nvSpPr>
          <p:cNvPr id="98305" name="Rectangle 2"/>
          <p:cNvSpPr txBox="1">
            <a:spLocks noGrp="1" noChangeArrowheads="1"/>
          </p:cNvSpPr>
          <p:nvPr>
            <p:ph type="title"/>
          </p:nvPr>
        </p:nvSpPr>
        <p:spPr>
          <a:xfrm>
            <a:off x="467544" y="332656"/>
            <a:ext cx="8229600" cy="1143000"/>
          </a:xfrm>
        </p:spPr>
        <p:txBody>
          <a:bodyPr>
            <a:normAutofit fontScale="90000"/>
          </a:bodyPr>
          <a:lstStyle/>
          <a:p>
            <a:pPr eaLnBrk="1" hangingPunct="1">
              <a:spcBef>
                <a:spcPct val="0"/>
              </a:spcBef>
              <a:buClr>
                <a:srgbClr val="000000"/>
              </a:buClr>
              <a:buFont typeface="Calibri" pitchFamily="34" charset="0"/>
              <a:buNone/>
            </a:pPr>
            <a:r>
              <a:rPr lang="lv-LV" sz="4900" b="1" dirty="0" smtClean="0">
                <a:solidFill>
                  <a:schemeClr val="bg1"/>
                </a:solidFill>
                <a:latin typeface="Calibri" pitchFamily="34" charset="0"/>
                <a:ea typeface="ＭＳ Ｐゴシック"/>
                <a:cs typeface="Calibri" pitchFamily="34" charset="0"/>
                <a:sym typeface="Calibri" pitchFamily="34" charset="0"/>
              </a:rPr>
              <a:t>qPCR dati</a:t>
            </a:r>
            <a:r>
              <a:rPr lang="lv-LV" sz="5400" b="1" dirty="0" smtClean="0">
                <a:solidFill>
                  <a:schemeClr val="bg1"/>
                </a:solidFill>
                <a:latin typeface="Calibri" pitchFamily="34" charset="0"/>
                <a:ea typeface="ＭＳ Ｐゴシック"/>
                <a:cs typeface="Calibri" pitchFamily="34" charset="0"/>
                <a:sym typeface="Calibri" pitchFamily="34" charset="0"/>
              </a:rPr>
              <a:t/>
            </a:r>
            <a:br>
              <a:rPr lang="lv-LV" sz="5400" b="1" dirty="0" smtClean="0">
                <a:solidFill>
                  <a:schemeClr val="bg1"/>
                </a:solidFill>
                <a:latin typeface="Calibri" pitchFamily="34" charset="0"/>
                <a:ea typeface="ＭＳ Ｐゴシック"/>
                <a:cs typeface="Calibri" pitchFamily="34" charset="0"/>
                <a:sym typeface="Calibri" pitchFamily="34" charset="0"/>
              </a:rPr>
            </a:br>
            <a:r>
              <a:rPr lang="lv-LV" sz="4000" b="1" dirty="0" smtClean="0">
                <a:solidFill>
                  <a:schemeClr val="bg1"/>
                </a:solidFill>
                <a:latin typeface="Calibri" pitchFamily="34" charset="0"/>
                <a:ea typeface="ＭＳ Ｐゴシック"/>
                <a:cs typeface="Calibri" pitchFamily="34" charset="0"/>
                <a:sym typeface="Calibri" pitchFamily="34" charset="0"/>
              </a:rPr>
              <a:t>Relatīvā kvantificēšana</a:t>
            </a:r>
            <a:endParaRPr lang="ru-RU" sz="4000" b="1" dirty="0" smtClean="0">
              <a:solidFill>
                <a:schemeClr val="bg1"/>
              </a:solidFill>
              <a:latin typeface="Calibri" pitchFamily="34" charset="0"/>
              <a:ea typeface="ＭＳ Ｐゴシック"/>
              <a:cs typeface="Calibri" pitchFamily="34" charset="0"/>
              <a:sym typeface="Calibri" pitchFamily="34" charset="0"/>
            </a:endParaRPr>
          </a:p>
        </p:txBody>
      </p:sp>
      <p:sp>
        <p:nvSpPr>
          <p:cNvPr id="5" name="Rectangle 3"/>
          <p:cNvSpPr txBox="1">
            <a:spLocks noChangeArrowheads="1"/>
          </p:cNvSpPr>
          <p:nvPr/>
        </p:nvSpPr>
        <p:spPr bwMode="auto">
          <a:xfrm>
            <a:off x="611560" y="2060848"/>
            <a:ext cx="7632848" cy="4330080"/>
          </a:xfrm>
          <a:prstGeom prst="rect">
            <a:avLst/>
          </a:prstGeom>
          <a:noFill/>
          <a:ln w="9525">
            <a:noFill/>
            <a:miter lim="800000"/>
            <a:headEnd/>
            <a:tailEnd/>
          </a:ln>
        </p:spPr>
        <p:txBody>
          <a:bodyPr lIns="91425" tIns="91425" rIns="91425" bIns="91425"/>
          <a:lstStyle/>
          <a:p>
            <a:pPr marL="609600" indent="-609600">
              <a:lnSpc>
                <a:spcPct val="90000"/>
              </a:lnSpc>
              <a:spcBef>
                <a:spcPts val="638"/>
              </a:spcBef>
              <a:buClr>
                <a:srgbClr val="002060"/>
              </a:buClr>
              <a:buFont typeface="Wingdings" pitchFamily="2" charset="2"/>
              <a:buChar char="§"/>
              <a:defRPr/>
            </a:pPr>
            <a:r>
              <a:rPr lang="lv-LV" sz="2800" dirty="0" smtClean="0">
                <a:latin typeface="Tahoma" pitchFamily="34" charset="0"/>
                <a:ea typeface="Tahoma" pitchFamily="34" charset="0"/>
                <a:cs typeface="Tahoma" pitchFamily="34" charset="0"/>
                <a:sym typeface="WP Greek Century"/>
              </a:rPr>
              <a:t>Salīdzinošā Ct metode (delta delta Ct metode)</a:t>
            </a:r>
            <a:endParaRPr lang="lv-LV" sz="2800" dirty="0">
              <a:latin typeface="Tahoma" pitchFamily="34" charset="0"/>
              <a:ea typeface="Tahoma" pitchFamily="34" charset="0"/>
              <a:cs typeface="Tahoma" pitchFamily="34" charset="0"/>
              <a:sym typeface="WP Greek Century"/>
            </a:endParaRPr>
          </a:p>
          <a:p>
            <a:pPr marL="990600" lvl="1" indent="-533400">
              <a:lnSpc>
                <a:spcPct val="90000"/>
              </a:lnSpc>
              <a:spcBef>
                <a:spcPts val="563"/>
              </a:spcBef>
              <a:buClr>
                <a:srgbClr val="000000"/>
              </a:buClr>
              <a:buFontTx/>
              <a:buAutoNum type="arabicParenR"/>
              <a:defRPr/>
            </a:pPr>
            <a:r>
              <a:rPr lang="lv-LV" sz="2800" dirty="0" smtClean="0">
                <a:latin typeface="Tahoma" pitchFamily="34" charset="0"/>
                <a:ea typeface="Tahoma" pitchFamily="34" charset="0"/>
                <a:cs typeface="Tahoma" pitchFamily="34" charset="0"/>
                <a:sym typeface="Calibri" pitchFamily="34" charset="0"/>
              </a:rPr>
              <a:t>Ct </a:t>
            </a:r>
            <a:r>
              <a:rPr lang="lv-LV" sz="2800" baseline="-25000" dirty="0" smtClean="0">
                <a:latin typeface="Tahoma" pitchFamily="34" charset="0"/>
                <a:ea typeface="Tahoma" pitchFamily="34" charset="0"/>
                <a:cs typeface="Tahoma" pitchFamily="34" charset="0"/>
                <a:sym typeface="Calibri" pitchFamily="34" charset="0"/>
              </a:rPr>
              <a:t>mērķa gēns </a:t>
            </a:r>
            <a:r>
              <a:rPr lang="lv-LV" sz="2800" dirty="0" smtClean="0">
                <a:latin typeface="Tahoma" pitchFamily="34" charset="0"/>
                <a:ea typeface="Tahoma" pitchFamily="34" charset="0"/>
                <a:cs typeface="Tahoma" pitchFamily="34" charset="0"/>
                <a:sym typeface="Calibri" pitchFamily="34" charset="0"/>
              </a:rPr>
              <a:t>– Ct </a:t>
            </a:r>
            <a:r>
              <a:rPr lang="lv-LV" sz="2800" baseline="-32000" dirty="0" smtClean="0">
                <a:latin typeface="Tahoma" pitchFamily="34" charset="0"/>
                <a:ea typeface="Tahoma" pitchFamily="34" charset="0"/>
                <a:cs typeface="Tahoma" pitchFamily="34" charset="0"/>
                <a:sym typeface="Calibri" pitchFamily="34" charset="0"/>
              </a:rPr>
              <a:t>references</a:t>
            </a:r>
            <a:r>
              <a:rPr lang="lv-LV" sz="2800" dirty="0" smtClean="0">
                <a:latin typeface="Tahoma" pitchFamily="34" charset="0"/>
                <a:ea typeface="Tahoma" pitchFamily="34" charset="0"/>
                <a:cs typeface="Tahoma" pitchFamily="34" charset="0"/>
                <a:sym typeface="Calibri" pitchFamily="34" charset="0"/>
              </a:rPr>
              <a:t> </a:t>
            </a:r>
            <a:r>
              <a:rPr lang="lv-LV" sz="2800" baseline="-25000" dirty="0" smtClean="0">
                <a:latin typeface="Tahoma" pitchFamily="34" charset="0"/>
                <a:ea typeface="Tahoma" pitchFamily="34" charset="0"/>
                <a:cs typeface="Tahoma" pitchFamily="34" charset="0"/>
                <a:sym typeface="Calibri" pitchFamily="34" charset="0"/>
              </a:rPr>
              <a:t>gēns</a:t>
            </a:r>
            <a:r>
              <a:rPr lang="lv-LV" sz="2800" dirty="0" smtClean="0">
                <a:latin typeface="Tahoma" pitchFamily="34" charset="0"/>
                <a:ea typeface="Tahoma" pitchFamily="34" charset="0"/>
                <a:cs typeface="Tahoma" pitchFamily="34" charset="0"/>
                <a:sym typeface="Calibri" pitchFamily="34" charset="0"/>
              </a:rPr>
              <a:t> = </a:t>
            </a:r>
            <a:r>
              <a:rPr lang="lv-LV" sz="2800" dirty="0" smtClean="0">
                <a:latin typeface="Tahoma" pitchFamily="34" charset="0"/>
                <a:ea typeface="Tahoma" pitchFamily="34" charset="0"/>
                <a:cs typeface="Tahoma" pitchFamily="34" charset="0"/>
                <a:sym typeface="WP Greek Century"/>
              </a:rPr>
              <a:t>deltaCt</a:t>
            </a:r>
          </a:p>
          <a:p>
            <a:pPr marL="990600" lvl="1" indent="-533400">
              <a:lnSpc>
                <a:spcPct val="90000"/>
              </a:lnSpc>
              <a:spcBef>
                <a:spcPts val="563"/>
              </a:spcBef>
              <a:buClr>
                <a:srgbClr val="000000"/>
              </a:buClr>
              <a:buFontTx/>
              <a:buAutoNum type="arabicParenR" startAt="2"/>
              <a:defRPr/>
            </a:pPr>
            <a:r>
              <a:rPr lang="lv-LV" sz="2800" dirty="0" smtClean="0">
                <a:latin typeface="Tahoma" pitchFamily="34" charset="0"/>
                <a:ea typeface="Tahoma" pitchFamily="34" charset="0"/>
                <a:cs typeface="Tahoma" pitchFamily="34" charset="0"/>
                <a:sym typeface="WP Greek Century"/>
              </a:rPr>
              <a:t>Delta delta Ct = delta Ct </a:t>
            </a:r>
            <a:r>
              <a:rPr lang="lv-LV" sz="2800" baseline="-25000" dirty="0" smtClean="0">
                <a:latin typeface="Tahoma" pitchFamily="34" charset="0"/>
                <a:ea typeface="Tahoma" pitchFamily="34" charset="0"/>
                <a:cs typeface="Tahoma" pitchFamily="34" charset="0"/>
                <a:sym typeface="WP Greek Century"/>
              </a:rPr>
              <a:t>paraugam</a:t>
            </a:r>
            <a:r>
              <a:rPr lang="lv-LV" sz="2800" dirty="0" smtClean="0">
                <a:latin typeface="Tahoma" pitchFamily="34" charset="0"/>
                <a:ea typeface="Tahoma" pitchFamily="34" charset="0"/>
                <a:cs typeface="Tahoma" pitchFamily="34" charset="0"/>
                <a:sym typeface="WP Greek Century"/>
              </a:rPr>
              <a:t> – delta Ct </a:t>
            </a:r>
            <a:r>
              <a:rPr lang="lv-LV" sz="2800" baseline="-25000" dirty="0" smtClean="0">
                <a:latin typeface="Tahoma" pitchFamily="34" charset="0"/>
                <a:ea typeface="Tahoma" pitchFamily="34" charset="0"/>
                <a:cs typeface="Tahoma" pitchFamily="34" charset="0"/>
                <a:sym typeface="WP Greek Century"/>
              </a:rPr>
              <a:t>kalibrācijas paraugam</a:t>
            </a:r>
          </a:p>
          <a:p>
            <a:pPr marL="990600" lvl="1" indent="-533400">
              <a:lnSpc>
                <a:spcPct val="90000"/>
              </a:lnSpc>
              <a:spcBef>
                <a:spcPts val="563"/>
              </a:spcBef>
              <a:buClr>
                <a:srgbClr val="000000"/>
              </a:buClr>
              <a:buFontTx/>
              <a:buAutoNum type="arabicParenR" startAt="2"/>
              <a:defRPr/>
            </a:pPr>
            <a:r>
              <a:rPr lang="lv-LV" sz="2800" dirty="0" smtClean="0">
                <a:latin typeface="Tahoma" pitchFamily="34" charset="0"/>
                <a:ea typeface="Tahoma" pitchFamily="34" charset="0"/>
                <a:cs typeface="Tahoma" pitchFamily="34" charset="0"/>
                <a:sym typeface="WP Greek Century"/>
              </a:rPr>
              <a:t>Reižu atšķirības = 2</a:t>
            </a:r>
            <a:r>
              <a:rPr lang="lv-LV" sz="2800" baseline="30000" dirty="0" smtClean="0">
                <a:latin typeface="Tahoma" pitchFamily="34" charset="0"/>
                <a:ea typeface="Tahoma" pitchFamily="34" charset="0"/>
                <a:cs typeface="Tahoma" pitchFamily="34" charset="0"/>
                <a:sym typeface="WP Greek Century"/>
              </a:rPr>
              <a:t>-delta delta Ct</a:t>
            </a:r>
            <a:endParaRPr lang="lv-LV" sz="2800" dirty="0" smtClean="0">
              <a:latin typeface="Tahoma" pitchFamily="34" charset="0"/>
              <a:ea typeface="Tahoma" pitchFamily="34" charset="0"/>
              <a:cs typeface="Tahoma" pitchFamily="34" charset="0"/>
              <a:sym typeface="WP Greek Century"/>
            </a:endParaRPr>
          </a:p>
          <a:p>
            <a:pPr marL="990600" lvl="1" indent="-533400">
              <a:lnSpc>
                <a:spcPct val="90000"/>
              </a:lnSpc>
              <a:spcBef>
                <a:spcPts val="563"/>
              </a:spcBef>
              <a:buClr>
                <a:srgbClr val="000000"/>
              </a:buClr>
              <a:defRPr/>
            </a:pPr>
            <a:endParaRPr lang="lv-LV" sz="2800" b="1" dirty="0">
              <a:solidFill>
                <a:srgbClr val="FF6600"/>
              </a:solidFill>
              <a:effectLst>
                <a:outerShdw blurRad="38100" dist="38100" dir="2700000" algn="tl">
                  <a:srgbClr val="C0C0C0"/>
                </a:outerShdw>
              </a:effectLst>
              <a:latin typeface="Calibri" pitchFamily="34" charset="0"/>
              <a:sym typeface="WP Greek Century"/>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idu_galvam.png"/>
          <p:cNvPicPr>
            <a:picLocks noChangeAspect="1"/>
          </p:cNvPicPr>
          <p:nvPr/>
        </p:nvPicPr>
        <p:blipFill>
          <a:blip r:embed="rId3"/>
          <a:stretch>
            <a:fillRect/>
          </a:stretch>
        </p:blipFill>
        <p:spPr>
          <a:xfrm>
            <a:off x="0" y="260648"/>
            <a:ext cx="9144000" cy="792088"/>
          </a:xfrm>
          <a:prstGeom prst="rect">
            <a:avLst/>
          </a:prstGeom>
        </p:spPr>
      </p:pic>
      <p:sp>
        <p:nvSpPr>
          <p:cNvPr id="2" name="Rectangle 4"/>
          <p:cNvSpPr txBox="1">
            <a:spLocks noChangeArrowheads="1"/>
          </p:cNvSpPr>
          <p:nvPr/>
        </p:nvSpPr>
        <p:spPr>
          <a:xfrm>
            <a:off x="395536" y="260648"/>
            <a:ext cx="8229600" cy="836613"/>
          </a:xfrm>
          <a:prstGeom prst="rect">
            <a:avLst/>
          </a:prstGeom>
        </p:spPr>
        <p:txBody>
          <a:bodyPr/>
          <a:lstStyle/>
          <a:p>
            <a:pPr algn="ctr">
              <a:defRPr/>
            </a:pPr>
            <a:r>
              <a:rPr lang="lv-LV" sz="3600" b="1" kern="0" dirty="0">
                <a:solidFill>
                  <a:schemeClr val="tx1">
                    <a:lumMod val="65000"/>
                    <a:lumOff val="35000"/>
                  </a:schemeClr>
                </a:solidFill>
                <a:latin typeface="Arial"/>
                <a:ea typeface="ＭＳ Ｐゴシック" charset="-128"/>
                <a:cs typeface="Arial"/>
              </a:rPr>
              <a:t> </a:t>
            </a:r>
            <a:r>
              <a:rPr lang="lv-LV" sz="4400" b="1" kern="0" dirty="0" err="1">
                <a:solidFill>
                  <a:schemeClr val="bg1"/>
                </a:solidFill>
                <a:latin typeface="Calibri" pitchFamily="34" charset="0"/>
                <a:ea typeface="ＭＳ Ｐゴシック" charset="-128"/>
                <a:cs typeface="Arial"/>
              </a:rPr>
              <a:t>Real</a:t>
            </a:r>
            <a:r>
              <a:rPr lang="lv-LV" sz="4400" b="1" kern="0" dirty="0">
                <a:solidFill>
                  <a:schemeClr val="bg1"/>
                </a:solidFill>
                <a:latin typeface="Calibri" pitchFamily="34" charset="0"/>
                <a:ea typeface="ＭＳ Ｐゴシック" charset="-128"/>
                <a:cs typeface="Arial"/>
              </a:rPr>
              <a:t> </a:t>
            </a:r>
            <a:r>
              <a:rPr lang="lv-LV" sz="4400" b="1" kern="0" dirty="0" err="1">
                <a:solidFill>
                  <a:schemeClr val="bg1"/>
                </a:solidFill>
                <a:latin typeface="Calibri" pitchFamily="34" charset="0"/>
                <a:ea typeface="ＭＳ Ｐゴシック" charset="-128"/>
                <a:cs typeface="Arial"/>
              </a:rPr>
              <a:t>Time</a:t>
            </a:r>
            <a:r>
              <a:rPr lang="lv-LV" sz="4400" b="1" kern="0" dirty="0">
                <a:solidFill>
                  <a:schemeClr val="bg1"/>
                </a:solidFill>
                <a:latin typeface="Calibri" pitchFamily="34" charset="0"/>
                <a:ea typeface="ＭＳ Ｐゴシック" charset="-128"/>
                <a:cs typeface="Arial"/>
              </a:rPr>
              <a:t> PCR +</a:t>
            </a:r>
            <a:endParaRPr lang="ru-RU" sz="4400" b="1" kern="0" dirty="0">
              <a:solidFill>
                <a:schemeClr val="bg1"/>
              </a:solidFill>
              <a:latin typeface="Calibri" pitchFamily="34" charset="0"/>
              <a:ea typeface="ＭＳ Ｐゴシック" charset="-128"/>
              <a:cs typeface="Arial"/>
            </a:endParaRPr>
          </a:p>
        </p:txBody>
      </p:sp>
      <p:sp>
        <p:nvSpPr>
          <p:cNvPr id="100354" name="Rectangle 3"/>
          <p:cNvSpPr txBox="1">
            <a:spLocks noChangeArrowheads="1"/>
          </p:cNvSpPr>
          <p:nvPr/>
        </p:nvSpPr>
        <p:spPr bwMode="auto">
          <a:xfrm>
            <a:off x="395536" y="1196752"/>
            <a:ext cx="8459787" cy="5256213"/>
          </a:xfrm>
          <a:prstGeom prst="rect">
            <a:avLst/>
          </a:prstGeom>
          <a:noFill/>
          <a:ln w="9525">
            <a:noFill/>
            <a:miter lim="800000"/>
            <a:headEnd/>
            <a:tailEnd/>
          </a:ln>
        </p:spPr>
        <p:txBody>
          <a:bodyPr/>
          <a:lstStyle/>
          <a:p>
            <a:pPr marL="609600" indent="-609600">
              <a:lnSpc>
                <a:spcPct val="90000"/>
              </a:lnSpc>
              <a:buFontTx/>
              <a:buAutoNum type="arabicPeriod"/>
            </a:pPr>
            <a:r>
              <a:rPr lang="lv-LV" sz="2400" dirty="0">
                <a:latin typeface="Tahoma" pitchFamily="34" charset="0"/>
                <a:ea typeface="Tahoma" pitchFamily="34" charset="0"/>
                <a:cs typeface="Tahoma" pitchFamily="34" charset="0"/>
              </a:rPr>
              <a:t>Nav nepieciešama fragmentu pēcreakcijas vizualizācija gēlā.</a:t>
            </a:r>
          </a:p>
          <a:p>
            <a:pPr marL="609600" indent="-609600">
              <a:lnSpc>
                <a:spcPct val="90000"/>
              </a:lnSpc>
              <a:buFontTx/>
              <a:buAutoNum type="arabicPeriod"/>
            </a:pPr>
            <a:endParaRPr lang="lv-LV" sz="2400" dirty="0">
              <a:latin typeface="Tahoma" pitchFamily="34" charset="0"/>
              <a:ea typeface="Tahoma" pitchFamily="34" charset="0"/>
              <a:cs typeface="Tahoma" pitchFamily="34" charset="0"/>
            </a:endParaRPr>
          </a:p>
          <a:p>
            <a:pPr marL="609600" indent="-609600">
              <a:lnSpc>
                <a:spcPct val="90000"/>
              </a:lnSpc>
              <a:buFontTx/>
              <a:buAutoNum type="arabicPeriod"/>
            </a:pPr>
            <a:r>
              <a:rPr lang="lv-LV" sz="2400" dirty="0">
                <a:latin typeface="Tahoma" pitchFamily="34" charset="0"/>
                <a:ea typeface="Tahoma" pitchFamily="34" charset="0"/>
                <a:cs typeface="Tahoma" pitchFamily="34" charset="0"/>
              </a:rPr>
              <a:t>Datorizēta datu </a:t>
            </a:r>
            <a:r>
              <a:rPr lang="lv-LV" sz="2400" dirty="0" smtClean="0">
                <a:latin typeface="Tahoma" pitchFamily="34" charset="0"/>
                <a:ea typeface="Tahoma" pitchFamily="34" charset="0"/>
                <a:cs typeface="Tahoma" pitchFamily="34" charset="0"/>
              </a:rPr>
              <a:t>analīze</a:t>
            </a:r>
            <a:endParaRPr lang="lv-LV" sz="2400" dirty="0">
              <a:latin typeface="Tahoma" pitchFamily="34" charset="0"/>
              <a:ea typeface="Tahoma" pitchFamily="34" charset="0"/>
              <a:cs typeface="Tahoma" pitchFamily="34" charset="0"/>
            </a:endParaRPr>
          </a:p>
          <a:p>
            <a:pPr marL="609600" indent="-609600">
              <a:lnSpc>
                <a:spcPct val="90000"/>
              </a:lnSpc>
              <a:buFontTx/>
              <a:buAutoNum type="arabicPeriod"/>
            </a:pPr>
            <a:endParaRPr lang="lv-LV" sz="2400" dirty="0">
              <a:latin typeface="Tahoma" pitchFamily="34" charset="0"/>
              <a:ea typeface="Tahoma" pitchFamily="34" charset="0"/>
              <a:cs typeface="Tahoma" pitchFamily="34" charset="0"/>
            </a:endParaRPr>
          </a:p>
          <a:p>
            <a:pPr marL="609600" indent="-609600">
              <a:lnSpc>
                <a:spcPct val="90000"/>
              </a:lnSpc>
              <a:buFontTx/>
              <a:buAutoNum type="arabicPeriod"/>
            </a:pPr>
            <a:r>
              <a:rPr lang="lv-LV" sz="2400" dirty="0">
                <a:latin typeface="Tahoma" pitchFamily="34" charset="0"/>
                <a:ea typeface="Tahoma" pitchFamily="34" charset="0"/>
                <a:cs typeface="Tahoma" pitchFamily="34" charset="0"/>
              </a:rPr>
              <a:t>Īsāks analīzes laiks (2 soļu reakcija</a:t>
            </a:r>
            <a:r>
              <a:rPr lang="lv-LV" sz="2400" dirty="0" smtClean="0">
                <a:latin typeface="Tahoma" pitchFamily="34" charset="0"/>
                <a:ea typeface="Tahoma" pitchFamily="34" charset="0"/>
                <a:cs typeface="Tahoma" pitchFamily="34" charset="0"/>
              </a:rPr>
              <a:t>)</a:t>
            </a:r>
            <a:endParaRPr lang="lv-LV" sz="2400" dirty="0">
              <a:latin typeface="Tahoma" pitchFamily="34" charset="0"/>
              <a:ea typeface="Tahoma" pitchFamily="34" charset="0"/>
              <a:cs typeface="Tahoma" pitchFamily="34" charset="0"/>
            </a:endParaRPr>
          </a:p>
          <a:p>
            <a:pPr marL="609600" indent="-609600">
              <a:lnSpc>
                <a:spcPct val="90000"/>
              </a:lnSpc>
              <a:buFontTx/>
              <a:buAutoNum type="arabicPeriod"/>
            </a:pPr>
            <a:endParaRPr lang="lv-LV" sz="2400" dirty="0">
              <a:latin typeface="Tahoma" pitchFamily="34" charset="0"/>
              <a:ea typeface="Tahoma" pitchFamily="34" charset="0"/>
              <a:cs typeface="Tahoma" pitchFamily="34" charset="0"/>
            </a:endParaRPr>
          </a:p>
          <a:p>
            <a:pPr marL="609600" indent="-609600">
              <a:lnSpc>
                <a:spcPct val="90000"/>
              </a:lnSpc>
              <a:buFontTx/>
              <a:buAutoNum type="arabicPeriod"/>
            </a:pPr>
            <a:r>
              <a:rPr lang="lv-LV" sz="2400" dirty="0">
                <a:latin typeface="Tahoma" pitchFamily="34" charset="0"/>
                <a:ea typeface="Tahoma" pitchFamily="34" charset="0"/>
                <a:cs typeface="Tahoma" pitchFamily="34" charset="0"/>
              </a:rPr>
              <a:t>Pietiek ar 1000X mazāk (k,g)DNS (ļoti jutīga</a:t>
            </a:r>
            <a:r>
              <a:rPr lang="lv-LV" sz="2400" dirty="0" smtClean="0">
                <a:latin typeface="Tahoma" pitchFamily="34" charset="0"/>
                <a:ea typeface="Tahoma" pitchFamily="34" charset="0"/>
                <a:cs typeface="Tahoma" pitchFamily="34" charset="0"/>
              </a:rPr>
              <a:t>)</a:t>
            </a: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r>
              <a:rPr lang="lv-LV" sz="2400" dirty="0">
                <a:latin typeface="Tahoma" pitchFamily="34" charset="0"/>
                <a:ea typeface="Tahoma" pitchFamily="34" charset="0"/>
                <a:cs typeface="Tahoma" pitchFamily="34" charset="0"/>
              </a:rPr>
              <a:t>Kvantitatīvi ļoti precīza - spēj detektēt 1.1X mērķmolekulu daudzuma </a:t>
            </a:r>
            <a:r>
              <a:rPr lang="lv-LV" sz="2400" dirty="0" smtClean="0">
                <a:latin typeface="Tahoma" pitchFamily="34" charset="0"/>
                <a:ea typeface="Tahoma" pitchFamily="34" charset="0"/>
                <a:cs typeface="Tahoma" pitchFamily="34" charset="0"/>
              </a:rPr>
              <a:t>atšķirības</a:t>
            </a: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r>
              <a:rPr lang="lv-LV" sz="2400" dirty="0">
                <a:latin typeface="Tahoma" pitchFamily="34" charset="0"/>
                <a:ea typeface="Tahoma" pitchFamily="34" charset="0"/>
                <a:cs typeface="Tahoma" pitchFamily="34" charset="0"/>
              </a:rPr>
              <a:t>Plašs dinamiskais diapazons – līdz pat 10 </a:t>
            </a:r>
            <a:r>
              <a:rPr lang="lv-LV" sz="2400" dirty="0" smtClean="0">
                <a:latin typeface="Tahoma" pitchFamily="34" charset="0"/>
                <a:ea typeface="Tahoma" pitchFamily="34" charset="0"/>
                <a:cs typeface="Tahoma" pitchFamily="34" charset="0"/>
              </a:rPr>
              <a:t>log</a:t>
            </a: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endParaRPr lang="lv-LV" sz="2400" dirty="0">
              <a:latin typeface="Tahoma" pitchFamily="34" charset="0"/>
              <a:ea typeface="Tahoma" pitchFamily="34" charset="0"/>
              <a:cs typeface="Tahoma" pitchFamily="34" charset="0"/>
            </a:endParaRPr>
          </a:p>
          <a:p>
            <a:pPr marL="609600" indent="-609600">
              <a:buFont typeface="Arial" charset="0"/>
              <a:buAutoNum type="arabicPeriod" startAt="5"/>
            </a:pPr>
            <a:r>
              <a:rPr lang="lv-LV" sz="2400" dirty="0">
                <a:latin typeface="Tahoma" pitchFamily="34" charset="0"/>
                <a:ea typeface="Tahoma" pitchFamily="34" charset="0"/>
                <a:cs typeface="Tahoma" pitchFamily="34" charset="0"/>
              </a:rPr>
              <a:t>Specifiskā produkta amplifikācijas pārbaude ar disociācijas līknes metodi (precīza izšķirtspēja</a:t>
            </a:r>
            <a:r>
              <a:rPr lang="lv-LV" sz="2400" dirty="0" smtClean="0">
                <a:latin typeface="Tahoma" pitchFamily="34" charset="0"/>
                <a:ea typeface="Tahoma" pitchFamily="34" charset="0"/>
                <a:cs typeface="Tahoma" pitchFamily="34" charset="0"/>
              </a:rPr>
              <a:t>)</a:t>
            </a:r>
            <a:endParaRPr lang="ru-RU" sz="2400" dirty="0">
              <a:latin typeface="Tahoma" pitchFamily="34" charset="0"/>
              <a:ea typeface="Tahoma" pitchFamily="34" charset="0"/>
              <a:cs typeface="Tahoma" pitchFamily="34" charset="0"/>
            </a:endParaRPr>
          </a:p>
          <a:p>
            <a:pPr marL="609600" indent="-609600">
              <a:lnSpc>
                <a:spcPct val="90000"/>
              </a:lnSpc>
              <a:buFontTx/>
              <a:buAutoNum type="arabicPeriod"/>
            </a:pPr>
            <a:endParaRPr lang="lv-LV" sz="2400" dirty="0">
              <a:ea typeface="ＭＳ Ｐゴシック"/>
              <a:cs typeface="ＭＳ Ｐゴシック"/>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idu_galvam.png"/>
          <p:cNvPicPr>
            <a:picLocks noChangeAspect="1"/>
          </p:cNvPicPr>
          <p:nvPr/>
        </p:nvPicPr>
        <p:blipFill>
          <a:blip r:embed="rId3"/>
          <a:stretch>
            <a:fillRect/>
          </a:stretch>
        </p:blipFill>
        <p:spPr>
          <a:xfrm>
            <a:off x="0" y="260648"/>
            <a:ext cx="9144000" cy="792088"/>
          </a:xfrm>
          <a:prstGeom prst="rect">
            <a:avLst/>
          </a:prstGeom>
        </p:spPr>
      </p:pic>
      <p:sp>
        <p:nvSpPr>
          <p:cNvPr id="2" name="Rectangle 3"/>
          <p:cNvSpPr txBox="1">
            <a:spLocks noChangeArrowheads="1"/>
          </p:cNvSpPr>
          <p:nvPr/>
        </p:nvSpPr>
        <p:spPr>
          <a:xfrm>
            <a:off x="755650" y="1600200"/>
            <a:ext cx="7931150" cy="4852988"/>
          </a:xfrm>
          <a:prstGeom prst="rect">
            <a:avLst/>
          </a:prstGeom>
        </p:spPr>
        <p:txBody>
          <a:bodyPr/>
          <a:lstStyle/>
          <a:p>
            <a:pPr marL="457200" indent="-457200">
              <a:lnSpc>
                <a:spcPct val="90000"/>
              </a:lnSpc>
              <a:buFont typeface="Arial" charset="0"/>
              <a:buAutoNum type="arabicPeriod"/>
              <a:defRPr/>
            </a:pPr>
            <a:r>
              <a:rPr lang="lv-LV" sz="2400" dirty="0">
                <a:latin typeface="Tahoma" pitchFamily="34" charset="0"/>
                <a:ea typeface="Tahoma" pitchFamily="34" charset="0"/>
                <a:cs typeface="Tahoma" pitchFamily="34" charset="0"/>
              </a:rPr>
              <a:t>Dārgāka aparatūra</a:t>
            </a:r>
          </a:p>
          <a:p>
            <a:pPr marL="457200" indent="-457200">
              <a:lnSpc>
                <a:spcPct val="90000"/>
              </a:lnSpc>
              <a:buFont typeface="Arial" charset="0"/>
              <a:buAutoNum type="arabicPeriod"/>
              <a:defRPr/>
            </a:pPr>
            <a:endParaRPr lang="lv-LV" sz="2400" dirty="0">
              <a:latin typeface="Tahoma" pitchFamily="34" charset="0"/>
              <a:ea typeface="Tahoma" pitchFamily="34" charset="0"/>
              <a:cs typeface="Tahoma" pitchFamily="34" charset="0"/>
            </a:endParaRPr>
          </a:p>
          <a:p>
            <a:pPr marL="457200" indent="-457200">
              <a:lnSpc>
                <a:spcPct val="90000"/>
              </a:lnSpc>
              <a:buFont typeface="Arial" charset="0"/>
              <a:buAutoNum type="arabicPeriod"/>
              <a:defRPr/>
            </a:pPr>
            <a:r>
              <a:rPr lang="lv-LV" sz="2400" dirty="0">
                <a:latin typeface="Tahoma" pitchFamily="34" charset="0"/>
                <a:ea typeface="Tahoma" pitchFamily="34" charset="0"/>
                <a:cs typeface="Tahoma" pitchFamily="34" charset="0"/>
              </a:rPr>
              <a:t>Dārgāki reaģenti</a:t>
            </a:r>
          </a:p>
          <a:p>
            <a:pPr marL="457200" indent="-457200">
              <a:lnSpc>
                <a:spcPct val="90000"/>
              </a:lnSpc>
              <a:buFont typeface="Arial" charset="0"/>
              <a:buAutoNum type="arabicPeriod"/>
              <a:defRPr/>
            </a:pPr>
            <a:endParaRPr lang="lv-LV" sz="2400" dirty="0">
              <a:latin typeface="Tahoma" pitchFamily="34" charset="0"/>
              <a:ea typeface="Tahoma" pitchFamily="34" charset="0"/>
              <a:cs typeface="Tahoma" pitchFamily="34" charset="0"/>
            </a:endParaRPr>
          </a:p>
          <a:p>
            <a:pPr marL="457200" indent="-457200">
              <a:lnSpc>
                <a:spcPct val="90000"/>
              </a:lnSpc>
              <a:buFont typeface="Arial" charset="0"/>
              <a:buAutoNum type="arabicPeriod"/>
              <a:defRPr/>
            </a:pPr>
            <a:r>
              <a:rPr lang="lv-LV" sz="2400" dirty="0">
                <a:latin typeface="Tahoma" pitchFamily="34" charset="0"/>
                <a:ea typeface="Tahoma" pitchFamily="34" charset="0"/>
                <a:cs typeface="Tahoma" pitchFamily="34" charset="0"/>
              </a:rPr>
              <a:t>Vairāku gēnu amplificēšanai vienlaicīgi nepieciešams rūpīgs plānojums un bieži neveiksmīgs rezultāts</a:t>
            </a:r>
          </a:p>
          <a:p>
            <a:pPr marL="457200" indent="-457200">
              <a:lnSpc>
                <a:spcPct val="90000"/>
              </a:lnSpc>
              <a:buFont typeface="Arial" charset="0"/>
              <a:buAutoNum type="arabicPeriod"/>
              <a:defRPr/>
            </a:pPr>
            <a:endParaRPr lang="lv-LV" sz="2400" dirty="0">
              <a:latin typeface="Tahoma" pitchFamily="34" charset="0"/>
              <a:ea typeface="Tahoma" pitchFamily="34" charset="0"/>
              <a:cs typeface="Tahoma" pitchFamily="34" charset="0"/>
            </a:endParaRPr>
          </a:p>
          <a:p>
            <a:pPr marL="457200" indent="-457200">
              <a:lnSpc>
                <a:spcPct val="90000"/>
              </a:lnSpc>
              <a:buFont typeface="Arial" charset="0"/>
              <a:buAutoNum type="arabicPeriod"/>
              <a:defRPr/>
            </a:pPr>
            <a:r>
              <a:rPr lang="lv-LV" sz="2400" dirty="0">
                <a:latin typeface="Tahoma" pitchFamily="34" charset="0"/>
                <a:ea typeface="Tahoma" pitchFamily="34" charset="0"/>
                <a:cs typeface="Tahoma" pitchFamily="34" charset="0"/>
              </a:rPr>
              <a:t>Reakcijas sagatavošana prasa lielāku uzmanību un rūpību (īpaši kvantificēšanas eksperimentiem)</a:t>
            </a:r>
          </a:p>
          <a:p>
            <a:pPr marL="457200" indent="-457200">
              <a:lnSpc>
                <a:spcPct val="90000"/>
              </a:lnSpc>
              <a:buFont typeface="Arial" charset="0"/>
              <a:buChar char="•"/>
              <a:defRPr/>
            </a:pPr>
            <a:endParaRPr lang="lv-LV" sz="2400" dirty="0">
              <a:solidFill>
                <a:srgbClr val="FF6600"/>
              </a:solidFill>
              <a:effectLst>
                <a:outerShdw blurRad="38100" dist="38100" dir="2700000" algn="tl">
                  <a:srgbClr val="C0C0C0"/>
                </a:outerShdw>
              </a:effectLst>
              <a:ea typeface="ＭＳ Ｐゴシック"/>
              <a:cs typeface="ＭＳ Ｐゴシック"/>
            </a:endParaRPr>
          </a:p>
          <a:p>
            <a:pPr marL="457200" indent="-457200">
              <a:lnSpc>
                <a:spcPct val="90000"/>
              </a:lnSpc>
              <a:buFont typeface="Arial" charset="0"/>
              <a:buChar char="•"/>
              <a:defRPr/>
            </a:pPr>
            <a:endParaRPr lang="ru-RU" sz="2400" dirty="0">
              <a:solidFill>
                <a:srgbClr val="FF6600"/>
              </a:solidFill>
              <a:effectLst>
                <a:outerShdw blurRad="38100" dist="38100" dir="2700000" algn="tl">
                  <a:srgbClr val="C0C0C0"/>
                </a:outerShdw>
              </a:effectLst>
              <a:ea typeface="ＭＳ Ｐゴシック"/>
              <a:cs typeface="ＭＳ Ｐゴシック"/>
            </a:endParaRPr>
          </a:p>
        </p:txBody>
      </p:sp>
      <p:sp>
        <p:nvSpPr>
          <p:cNvPr id="3" name="Rectangle 5"/>
          <p:cNvSpPr>
            <a:spLocks noChangeArrowheads="1"/>
          </p:cNvSpPr>
          <p:nvPr/>
        </p:nvSpPr>
        <p:spPr bwMode="auto">
          <a:xfrm>
            <a:off x="0" y="260648"/>
            <a:ext cx="8229600" cy="908050"/>
          </a:xfrm>
          <a:prstGeom prst="rect">
            <a:avLst/>
          </a:prstGeom>
          <a:noFill/>
          <a:ln w="9525">
            <a:noFill/>
            <a:miter lim="800000"/>
            <a:headEnd/>
            <a:tailEnd/>
          </a:ln>
        </p:spPr>
        <p:txBody>
          <a:bodyPr anchor="ctr"/>
          <a:lstStyle/>
          <a:p>
            <a:pPr algn="ctr">
              <a:defRPr/>
            </a:pPr>
            <a:r>
              <a:rPr lang="lv-LV" sz="4400" b="1" dirty="0">
                <a:solidFill>
                  <a:schemeClr val="bg1"/>
                </a:solidFill>
                <a:latin typeface="Calibri" pitchFamily="34" charset="0"/>
                <a:ea typeface="ＭＳ Ｐゴシック" charset="-128"/>
              </a:rPr>
              <a:t>Real Time PCR -</a:t>
            </a:r>
            <a:endParaRPr lang="ru-RU" sz="4400" b="1" dirty="0">
              <a:solidFill>
                <a:schemeClr val="bg1"/>
              </a:solidFill>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22"/>
          <p:cNvGrpSpPr>
            <a:grpSpLocks/>
          </p:cNvGrpSpPr>
          <p:nvPr/>
        </p:nvGrpSpPr>
        <p:grpSpPr bwMode="auto">
          <a:xfrm>
            <a:off x="683121" y="692696"/>
            <a:ext cx="7793039" cy="6189334"/>
            <a:chOff x="-91" y="119"/>
            <a:chExt cx="4909" cy="4121"/>
          </a:xfrm>
        </p:grpSpPr>
        <p:grpSp>
          <p:nvGrpSpPr>
            <p:cNvPr id="24578" name="Group 211"/>
            <p:cNvGrpSpPr>
              <a:grpSpLocks/>
            </p:cNvGrpSpPr>
            <p:nvPr/>
          </p:nvGrpSpPr>
          <p:grpSpPr bwMode="auto">
            <a:xfrm>
              <a:off x="-91" y="436"/>
              <a:ext cx="4740" cy="3404"/>
              <a:chOff x="-91" y="436"/>
              <a:chExt cx="4740" cy="3404"/>
            </a:xfrm>
          </p:grpSpPr>
          <p:grpSp>
            <p:nvGrpSpPr>
              <p:cNvPr id="24590" name="Group 207"/>
              <p:cNvGrpSpPr>
                <a:grpSpLocks/>
              </p:cNvGrpSpPr>
              <p:nvPr/>
            </p:nvGrpSpPr>
            <p:grpSpPr bwMode="auto">
              <a:xfrm>
                <a:off x="-91" y="2069"/>
                <a:ext cx="1134" cy="291"/>
                <a:chOff x="113" y="1616"/>
                <a:chExt cx="1134" cy="291"/>
              </a:xfrm>
            </p:grpSpPr>
            <p:sp>
              <p:nvSpPr>
                <p:cNvPr id="24737" name="Line 38"/>
                <p:cNvSpPr>
                  <a:spLocks noChangeShapeType="1"/>
                </p:cNvSpPr>
                <p:nvPr/>
              </p:nvSpPr>
              <p:spPr bwMode="auto">
                <a:xfrm flipH="1">
                  <a:off x="295" y="1616"/>
                  <a:ext cx="317" cy="0"/>
                </a:xfrm>
                <a:prstGeom prst="line">
                  <a:avLst/>
                </a:prstGeom>
                <a:noFill/>
                <a:ln w="9525">
                  <a:solidFill>
                    <a:schemeClr val="tx1"/>
                  </a:solidFill>
                  <a:round/>
                  <a:headEnd/>
                  <a:tailEnd/>
                </a:ln>
              </p:spPr>
              <p:txBody>
                <a:bodyPr/>
                <a:lstStyle/>
                <a:p>
                  <a:endParaRPr lang="lv-LV"/>
                </a:p>
              </p:txBody>
            </p:sp>
            <p:sp>
              <p:nvSpPr>
                <p:cNvPr id="24738" name="Line 39"/>
                <p:cNvSpPr>
                  <a:spLocks noChangeShapeType="1"/>
                </p:cNvSpPr>
                <p:nvPr/>
              </p:nvSpPr>
              <p:spPr bwMode="auto">
                <a:xfrm flipH="1">
                  <a:off x="295" y="1661"/>
                  <a:ext cx="317" cy="0"/>
                </a:xfrm>
                <a:prstGeom prst="line">
                  <a:avLst/>
                </a:prstGeom>
                <a:noFill/>
                <a:ln w="9525">
                  <a:solidFill>
                    <a:schemeClr val="tx1"/>
                  </a:solidFill>
                  <a:round/>
                  <a:headEnd/>
                  <a:tailEnd/>
                </a:ln>
              </p:spPr>
              <p:txBody>
                <a:bodyPr/>
                <a:lstStyle/>
                <a:p>
                  <a:endParaRPr lang="lv-LV"/>
                </a:p>
              </p:txBody>
            </p:sp>
            <p:sp>
              <p:nvSpPr>
                <p:cNvPr id="24739" name="Line 40"/>
                <p:cNvSpPr>
                  <a:spLocks noChangeShapeType="1"/>
                </p:cNvSpPr>
                <p:nvPr/>
              </p:nvSpPr>
              <p:spPr bwMode="auto">
                <a:xfrm>
                  <a:off x="975" y="1616"/>
                  <a:ext cx="181" cy="0"/>
                </a:xfrm>
                <a:prstGeom prst="line">
                  <a:avLst/>
                </a:prstGeom>
                <a:noFill/>
                <a:ln w="9525">
                  <a:solidFill>
                    <a:schemeClr val="tx1"/>
                  </a:solidFill>
                  <a:round/>
                  <a:headEnd/>
                  <a:tailEnd/>
                </a:ln>
              </p:spPr>
              <p:txBody>
                <a:bodyPr/>
                <a:lstStyle/>
                <a:p>
                  <a:endParaRPr lang="lv-LV"/>
                </a:p>
              </p:txBody>
            </p:sp>
            <p:sp>
              <p:nvSpPr>
                <p:cNvPr id="24740" name="Line 41"/>
                <p:cNvSpPr>
                  <a:spLocks noChangeShapeType="1"/>
                </p:cNvSpPr>
                <p:nvPr/>
              </p:nvSpPr>
              <p:spPr bwMode="auto">
                <a:xfrm>
                  <a:off x="1066" y="1661"/>
                  <a:ext cx="90" cy="0"/>
                </a:xfrm>
                <a:prstGeom prst="line">
                  <a:avLst/>
                </a:prstGeom>
                <a:noFill/>
                <a:ln w="9525">
                  <a:solidFill>
                    <a:schemeClr val="tx1"/>
                  </a:solidFill>
                  <a:round/>
                  <a:headEnd/>
                  <a:tailEnd/>
                </a:ln>
              </p:spPr>
              <p:txBody>
                <a:bodyPr/>
                <a:lstStyle/>
                <a:p>
                  <a:endParaRPr lang="lv-LV"/>
                </a:p>
              </p:txBody>
            </p:sp>
            <p:sp>
              <p:nvSpPr>
                <p:cNvPr id="24741" name="Text Box 22"/>
                <p:cNvSpPr txBox="1">
                  <a:spLocks noChangeArrowheads="1"/>
                </p:cNvSpPr>
                <p:nvPr/>
              </p:nvSpPr>
              <p:spPr bwMode="auto">
                <a:xfrm>
                  <a:off x="113" y="1661"/>
                  <a:ext cx="1134" cy="246"/>
                </a:xfrm>
                <a:prstGeom prst="rect">
                  <a:avLst/>
                </a:prstGeom>
                <a:noFill/>
                <a:ln w="9525">
                  <a:noFill/>
                  <a:miter lim="800000"/>
                  <a:headEnd/>
                  <a:tailEnd/>
                </a:ln>
              </p:spPr>
              <p:txBody>
                <a:bodyPr wrap="square">
                  <a:spAutoFit/>
                </a:bodyPr>
                <a:lstStyle/>
                <a:p>
                  <a:r>
                    <a:rPr lang="lv-LV" sz="1800" b="1" dirty="0">
                      <a:latin typeface="Tahoma" pitchFamily="34" charset="0"/>
                      <a:ea typeface="Tahoma" pitchFamily="34" charset="0"/>
                      <a:cs typeface="Tahoma" pitchFamily="34" charset="0"/>
                    </a:rPr>
                    <a:t>DNS paraugs</a:t>
                  </a:r>
                </a:p>
              </p:txBody>
            </p:sp>
            <p:grpSp>
              <p:nvGrpSpPr>
                <p:cNvPr id="24742" name="Group 35"/>
                <p:cNvGrpSpPr>
                  <a:grpSpLocks/>
                </p:cNvGrpSpPr>
                <p:nvPr/>
              </p:nvGrpSpPr>
              <p:grpSpPr bwMode="auto">
                <a:xfrm>
                  <a:off x="612" y="1616"/>
                  <a:ext cx="454" cy="46"/>
                  <a:chOff x="2154" y="436"/>
                  <a:chExt cx="408" cy="46"/>
                </a:xfrm>
              </p:grpSpPr>
              <p:sp>
                <p:nvSpPr>
                  <p:cNvPr id="24743" name="Line 3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44" name="Line 3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1" name="Group 31"/>
              <p:cNvGrpSpPr>
                <a:grpSpLocks/>
              </p:cNvGrpSpPr>
              <p:nvPr/>
            </p:nvGrpSpPr>
            <p:grpSpPr bwMode="auto">
              <a:xfrm>
                <a:off x="1519" y="1162"/>
                <a:ext cx="408" cy="46"/>
                <a:chOff x="2154" y="436"/>
                <a:chExt cx="408" cy="46"/>
              </a:xfrm>
            </p:grpSpPr>
            <p:sp>
              <p:nvSpPr>
                <p:cNvPr id="24735" name="Line 3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6" name="Line 3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592" name="Group 42"/>
              <p:cNvGrpSpPr>
                <a:grpSpLocks/>
              </p:cNvGrpSpPr>
              <p:nvPr/>
            </p:nvGrpSpPr>
            <p:grpSpPr bwMode="auto">
              <a:xfrm>
                <a:off x="1519" y="2976"/>
                <a:ext cx="408" cy="46"/>
                <a:chOff x="2154" y="436"/>
                <a:chExt cx="408" cy="46"/>
              </a:xfrm>
            </p:grpSpPr>
            <p:sp>
              <p:nvSpPr>
                <p:cNvPr id="24733" name="Line 4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4" name="Line 4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593" name="Group 139"/>
              <p:cNvGrpSpPr>
                <a:grpSpLocks/>
              </p:cNvGrpSpPr>
              <p:nvPr/>
            </p:nvGrpSpPr>
            <p:grpSpPr bwMode="auto">
              <a:xfrm>
                <a:off x="3334" y="527"/>
                <a:ext cx="408" cy="500"/>
                <a:chOff x="3334" y="527"/>
                <a:chExt cx="408" cy="500"/>
              </a:xfrm>
            </p:grpSpPr>
            <p:grpSp>
              <p:nvGrpSpPr>
                <p:cNvPr id="24727" name="Group 50"/>
                <p:cNvGrpSpPr>
                  <a:grpSpLocks/>
                </p:cNvGrpSpPr>
                <p:nvPr/>
              </p:nvGrpSpPr>
              <p:grpSpPr bwMode="auto">
                <a:xfrm>
                  <a:off x="3334" y="527"/>
                  <a:ext cx="408" cy="46"/>
                  <a:chOff x="2154" y="436"/>
                  <a:chExt cx="408" cy="46"/>
                </a:xfrm>
              </p:grpSpPr>
              <p:sp>
                <p:nvSpPr>
                  <p:cNvPr id="24731" name="Line 5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2" name="Line 5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28" name="Group 65"/>
                <p:cNvGrpSpPr>
                  <a:grpSpLocks/>
                </p:cNvGrpSpPr>
                <p:nvPr/>
              </p:nvGrpSpPr>
              <p:grpSpPr bwMode="auto">
                <a:xfrm>
                  <a:off x="3334" y="981"/>
                  <a:ext cx="408" cy="46"/>
                  <a:chOff x="2154" y="436"/>
                  <a:chExt cx="408" cy="46"/>
                </a:xfrm>
              </p:grpSpPr>
              <p:sp>
                <p:nvSpPr>
                  <p:cNvPr id="24729" name="Line 6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0" name="Line 6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4" name="Group 86"/>
              <p:cNvGrpSpPr>
                <a:grpSpLocks/>
              </p:cNvGrpSpPr>
              <p:nvPr/>
            </p:nvGrpSpPr>
            <p:grpSpPr bwMode="auto">
              <a:xfrm>
                <a:off x="4241" y="436"/>
                <a:ext cx="408" cy="228"/>
                <a:chOff x="4241" y="436"/>
                <a:chExt cx="408" cy="228"/>
              </a:xfrm>
            </p:grpSpPr>
            <p:grpSp>
              <p:nvGrpSpPr>
                <p:cNvPr id="24721" name="Group 68"/>
                <p:cNvGrpSpPr>
                  <a:grpSpLocks/>
                </p:cNvGrpSpPr>
                <p:nvPr/>
              </p:nvGrpSpPr>
              <p:grpSpPr bwMode="auto">
                <a:xfrm>
                  <a:off x="4241" y="618"/>
                  <a:ext cx="408" cy="46"/>
                  <a:chOff x="2154" y="436"/>
                  <a:chExt cx="408" cy="46"/>
                </a:xfrm>
              </p:grpSpPr>
              <p:sp>
                <p:nvSpPr>
                  <p:cNvPr id="24725" name="Line 6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6" name="Line 7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22" name="Group 71"/>
                <p:cNvGrpSpPr>
                  <a:grpSpLocks/>
                </p:cNvGrpSpPr>
                <p:nvPr/>
              </p:nvGrpSpPr>
              <p:grpSpPr bwMode="auto">
                <a:xfrm>
                  <a:off x="4241" y="436"/>
                  <a:ext cx="408" cy="46"/>
                  <a:chOff x="2154" y="436"/>
                  <a:chExt cx="408" cy="46"/>
                </a:xfrm>
              </p:grpSpPr>
              <p:sp>
                <p:nvSpPr>
                  <p:cNvPr id="24723" name="Line 7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4" name="Line 7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5" name="Group 87"/>
              <p:cNvGrpSpPr>
                <a:grpSpLocks/>
              </p:cNvGrpSpPr>
              <p:nvPr/>
            </p:nvGrpSpPr>
            <p:grpSpPr bwMode="auto">
              <a:xfrm>
                <a:off x="4241" y="890"/>
                <a:ext cx="408" cy="228"/>
                <a:chOff x="4241" y="436"/>
                <a:chExt cx="408" cy="228"/>
              </a:xfrm>
            </p:grpSpPr>
            <p:grpSp>
              <p:nvGrpSpPr>
                <p:cNvPr id="24715" name="Group 88"/>
                <p:cNvGrpSpPr>
                  <a:grpSpLocks/>
                </p:cNvGrpSpPr>
                <p:nvPr/>
              </p:nvGrpSpPr>
              <p:grpSpPr bwMode="auto">
                <a:xfrm>
                  <a:off x="4241" y="618"/>
                  <a:ext cx="408" cy="46"/>
                  <a:chOff x="2154" y="436"/>
                  <a:chExt cx="408" cy="46"/>
                </a:xfrm>
              </p:grpSpPr>
              <p:sp>
                <p:nvSpPr>
                  <p:cNvPr id="24719" name="Line 8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0" name="Line 9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16" name="Group 91"/>
                <p:cNvGrpSpPr>
                  <a:grpSpLocks/>
                </p:cNvGrpSpPr>
                <p:nvPr/>
              </p:nvGrpSpPr>
              <p:grpSpPr bwMode="auto">
                <a:xfrm>
                  <a:off x="4241" y="436"/>
                  <a:ext cx="408" cy="46"/>
                  <a:chOff x="2154" y="436"/>
                  <a:chExt cx="408" cy="46"/>
                </a:xfrm>
              </p:grpSpPr>
              <p:sp>
                <p:nvSpPr>
                  <p:cNvPr id="24717" name="Line 9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8" name="Line 9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6" name="Group 94"/>
              <p:cNvGrpSpPr>
                <a:grpSpLocks/>
              </p:cNvGrpSpPr>
              <p:nvPr/>
            </p:nvGrpSpPr>
            <p:grpSpPr bwMode="auto">
              <a:xfrm>
                <a:off x="4241" y="1344"/>
                <a:ext cx="408" cy="228"/>
                <a:chOff x="4241" y="436"/>
                <a:chExt cx="408" cy="228"/>
              </a:xfrm>
            </p:grpSpPr>
            <p:grpSp>
              <p:nvGrpSpPr>
                <p:cNvPr id="24709" name="Group 95"/>
                <p:cNvGrpSpPr>
                  <a:grpSpLocks/>
                </p:cNvGrpSpPr>
                <p:nvPr/>
              </p:nvGrpSpPr>
              <p:grpSpPr bwMode="auto">
                <a:xfrm>
                  <a:off x="4241" y="618"/>
                  <a:ext cx="408" cy="46"/>
                  <a:chOff x="2154" y="436"/>
                  <a:chExt cx="408" cy="46"/>
                </a:xfrm>
              </p:grpSpPr>
              <p:sp>
                <p:nvSpPr>
                  <p:cNvPr id="24713" name="Line 9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4" name="Line 9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10" name="Group 98"/>
                <p:cNvGrpSpPr>
                  <a:grpSpLocks/>
                </p:cNvGrpSpPr>
                <p:nvPr/>
              </p:nvGrpSpPr>
              <p:grpSpPr bwMode="auto">
                <a:xfrm>
                  <a:off x="4241" y="436"/>
                  <a:ext cx="408" cy="46"/>
                  <a:chOff x="2154" y="436"/>
                  <a:chExt cx="408" cy="46"/>
                </a:xfrm>
              </p:grpSpPr>
              <p:sp>
                <p:nvSpPr>
                  <p:cNvPr id="24711" name="Line 9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2" name="Line 10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7" name="Group 101"/>
              <p:cNvGrpSpPr>
                <a:grpSpLocks/>
              </p:cNvGrpSpPr>
              <p:nvPr/>
            </p:nvGrpSpPr>
            <p:grpSpPr bwMode="auto">
              <a:xfrm>
                <a:off x="4241" y="1797"/>
                <a:ext cx="408" cy="228"/>
                <a:chOff x="4241" y="436"/>
                <a:chExt cx="408" cy="228"/>
              </a:xfrm>
            </p:grpSpPr>
            <p:grpSp>
              <p:nvGrpSpPr>
                <p:cNvPr id="24703" name="Group 102"/>
                <p:cNvGrpSpPr>
                  <a:grpSpLocks/>
                </p:cNvGrpSpPr>
                <p:nvPr/>
              </p:nvGrpSpPr>
              <p:grpSpPr bwMode="auto">
                <a:xfrm>
                  <a:off x="4241" y="618"/>
                  <a:ext cx="408" cy="46"/>
                  <a:chOff x="2154" y="436"/>
                  <a:chExt cx="408" cy="46"/>
                </a:xfrm>
              </p:grpSpPr>
              <p:sp>
                <p:nvSpPr>
                  <p:cNvPr id="24707" name="Line 10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8" name="Line 10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04" name="Group 105"/>
                <p:cNvGrpSpPr>
                  <a:grpSpLocks/>
                </p:cNvGrpSpPr>
                <p:nvPr/>
              </p:nvGrpSpPr>
              <p:grpSpPr bwMode="auto">
                <a:xfrm>
                  <a:off x="4241" y="436"/>
                  <a:ext cx="408" cy="46"/>
                  <a:chOff x="2154" y="436"/>
                  <a:chExt cx="408" cy="46"/>
                </a:xfrm>
              </p:grpSpPr>
              <p:sp>
                <p:nvSpPr>
                  <p:cNvPr id="24705" name="Line 10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6" name="Line 10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8" name="Group 108"/>
              <p:cNvGrpSpPr>
                <a:grpSpLocks/>
              </p:cNvGrpSpPr>
              <p:nvPr/>
            </p:nvGrpSpPr>
            <p:grpSpPr bwMode="auto">
              <a:xfrm>
                <a:off x="4241" y="2251"/>
                <a:ext cx="408" cy="228"/>
                <a:chOff x="4241" y="436"/>
                <a:chExt cx="408" cy="228"/>
              </a:xfrm>
            </p:grpSpPr>
            <p:grpSp>
              <p:nvGrpSpPr>
                <p:cNvPr id="24697" name="Group 109"/>
                <p:cNvGrpSpPr>
                  <a:grpSpLocks/>
                </p:cNvGrpSpPr>
                <p:nvPr/>
              </p:nvGrpSpPr>
              <p:grpSpPr bwMode="auto">
                <a:xfrm>
                  <a:off x="4241" y="618"/>
                  <a:ext cx="408" cy="46"/>
                  <a:chOff x="2154" y="436"/>
                  <a:chExt cx="408" cy="46"/>
                </a:xfrm>
              </p:grpSpPr>
              <p:sp>
                <p:nvSpPr>
                  <p:cNvPr id="24701" name="Line 11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2" name="Line 11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98" name="Group 112"/>
                <p:cNvGrpSpPr>
                  <a:grpSpLocks/>
                </p:cNvGrpSpPr>
                <p:nvPr/>
              </p:nvGrpSpPr>
              <p:grpSpPr bwMode="auto">
                <a:xfrm>
                  <a:off x="4241" y="436"/>
                  <a:ext cx="408" cy="46"/>
                  <a:chOff x="2154" y="436"/>
                  <a:chExt cx="408" cy="46"/>
                </a:xfrm>
              </p:grpSpPr>
              <p:sp>
                <p:nvSpPr>
                  <p:cNvPr id="24699" name="Line 11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0" name="Line 11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9" name="Group 115"/>
              <p:cNvGrpSpPr>
                <a:grpSpLocks/>
              </p:cNvGrpSpPr>
              <p:nvPr/>
            </p:nvGrpSpPr>
            <p:grpSpPr bwMode="auto">
              <a:xfrm>
                <a:off x="4241" y="2704"/>
                <a:ext cx="408" cy="228"/>
                <a:chOff x="4241" y="436"/>
                <a:chExt cx="408" cy="228"/>
              </a:xfrm>
            </p:grpSpPr>
            <p:grpSp>
              <p:nvGrpSpPr>
                <p:cNvPr id="24691" name="Group 116"/>
                <p:cNvGrpSpPr>
                  <a:grpSpLocks/>
                </p:cNvGrpSpPr>
                <p:nvPr/>
              </p:nvGrpSpPr>
              <p:grpSpPr bwMode="auto">
                <a:xfrm>
                  <a:off x="4241" y="618"/>
                  <a:ext cx="408" cy="46"/>
                  <a:chOff x="2154" y="436"/>
                  <a:chExt cx="408" cy="46"/>
                </a:xfrm>
              </p:grpSpPr>
              <p:sp>
                <p:nvSpPr>
                  <p:cNvPr id="24695" name="Line 11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6" name="Line 11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92" name="Group 119"/>
                <p:cNvGrpSpPr>
                  <a:grpSpLocks/>
                </p:cNvGrpSpPr>
                <p:nvPr/>
              </p:nvGrpSpPr>
              <p:grpSpPr bwMode="auto">
                <a:xfrm>
                  <a:off x="4241" y="436"/>
                  <a:ext cx="408" cy="46"/>
                  <a:chOff x="2154" y="436"/>
                  <a:chExt cx="408" cy="46"/>
                </a:xfrm>
              </p:grpSpPr>
              <p:sp>
                <p:nvSpPr>
                  <p:cNvPr id="24693" name="Line 12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4" name="Line 12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0" name="Group 122"/>
              <p:cNvGrpSpPr>
                <a:grpSpLocks/>
              </p:cNvGrpSpPr>
              <p:nvPr/>
            </p:nvGrpSpPr>
            <p:grpSpPr bwMode="auto">
              <a:xfrm>
                <a:off x="4241" y="3158"/>
                <a:ext cx="408" cy="228"/>
                <a:chOff x="4241" y="436"/>
                <a:chExt cx="408" cy="228"/>
              </a:xfrm>
            </p:grpSpPr>
            <p:grpSp>
              <p:nvGrpSpPr>
                <p:cNvPr id="24685" name="Group 123"/>
                <p:cNvGrpSpPr>
                  <a:grpSpLocks/>
                </p:cNvGrpSpPr>
                <p:nvPr/>
              </p:nvGrpSpPr>
              <p:grpSpPr bwMode="auto">
                <a:xfrm>
                  <a:off x="4241" y="618"/>
                  <a:ext cx="408" cy="46"/>
                  <a:chOff x="2154" y="436"/>
                  <a:chExt cx="408" cy="46"/>
                </a:xfrm>
              </p:grpSpPr>
              <p:sp>
                <p:nvSpPr>
                  <p:cNvPr id="24689" name="Line 12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0" name="Line 12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86" name="Group 126"/>
                <p:cNvGrpSpPr>
                  <a:grpSpLocks/>
                </p:cNvGrpSpPr>
                <p:nvPr/>
              </p:nvGrpSpPr>
              <p:grpSpPr bwMode="auto">
                <a:xfrm>
                  <a:off x="4241" y="436"/>
                  <a:ext cx="408" cy="46"/>
                  <a:chOff x="2154" y="436"/>
                  <a:chExt cx="408" cy="46"/>
                </a:xfrm>
              </p:grpSpPr>
              <p:sp>
                <p:nvSpPr>
                  <p:cNvPr id="24687" name="Line 12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8" name="Line 12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1" name="Group 129"/>
              <p:cNvGrpSpPr>
                <a:grpSpLocks/>
              </p:cNvGrpSpPr>
              <p:nvPr/>
            </p:nvGrpSpPr>
            <p:grpSpPr bwMode="auto">
              <a:xfrm>
                <a:off x="4241" y="3612"/>
                <a:ext cx="408" cy="228"/>
                <a:chOff x="4241" y="436"/>
                <a:chExt cx="408" cy="228"/>
              </a:xfrm>
            </p:grpSpPr>
            <p:grpSp>
              <p:nvGrpSpPr>
                <p:cNvPr id="24679" name="Group 130"/>
                <p:cNvGrpSpPr>
                  <a:grpSpLocks/>
                </p:cNvGrpSpPr>
                <p:nvPr/>
              </p:nvGrpSpPr>
              <p:grpSpPr bwMode="auto">
                <a:xfrm>
                  <a:off x="4241" y="618"/>
                  <a:ext cx="408" cy="46"/>
                  <a:chOff x="2154" y="436"/>
                  <a:chExt cx="408" cy="46"/>
                </a:xfrm>
              </p:grpSpPr>
              <p:sp>
                <p:nvSpPr>
                  <p:cNvPr id="24683" name="Line 13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4" name="Line 13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80" name="Group 133"/>
                <p:cNvGrpSpPr>
                  <a:grpSpLocks/>
                </p:cNvGrpSpPr>
                <p:nvPr/>
              </p:nvGrpSpPr>
              <p:grpSpPr bwMode="auto">
                <a:xfrm>
                  <a:off x="4241" y="436"/>
                  <a:ext cx="408" cy="46"/>
                  <a:chOff x="2154" y="436"/>
                  <a:chExt cx="408" cy="46"/>
                </a:xfrm>
              </p:grpSpPr>
              <p:sp>
                <p:nvSpPr>
                  <p:cNvPr id="24681" name="Line 13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2" name="Line 13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2" name="Group 138"/>
              <p:cNvGrpSpPr>
                <a:grpSpLocks/>
              </p:cNvGrpSpPr>
              <p:nvPr/>
            </p:nvGrpSpPr>
            <p:grpSpPr bwMode="auto">
              <a:xfrm>
                <a:off x="3787" y="436"/>
                <a:ext cx="408" cy="182"/>
                <a:chOff x="3787" y="436"/>
                <a:chExt cx="408" cy="182"/>
              </a:xfrm>
            </p:grpSpPr>
            <p:sp>
              <p:nvSpPr>
                <p:cNvPr id="24677" name="Line 136"/>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78" name="Line 137"/>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3" name="Group 140"/>
              <p:cNvGrpSpPr>
                <a:grpSpLocks/>
              </p:cNvGrpSpPr>
              <p:nvPr/>
            </p:nvGrpSpPr>
            <p:grpSpPr bwMode="auto">
              <a:xfrm>
                <a:off x="3334" y="1434"/>
                <a:ext cx="408" cy="500"/>
                <a:chOff x="3334" y="527"/>
                <a:chExt cx="408" cy="500"/>
              </a:xfrm>
            </p:grpSpPr>
            <p:grpSp>
              <p:nvGrpSpPr>
                <p:cNvPr id="24671" name="Group 141"/>
                <p:cNvGrpSpPr>
                  <a:grpSpLocks/>
                </p:cNvGrpSpPr>
                <p:nvPr/>
              </p:nvGrpSpPr>
              <p:grpSpPr bwMode="auto">
                <a:xfrm>
                  <a:off x="3334" y="527"/>
                  <a:ext cx="408" cy="46"/>
                  <a:chOff x="2154" y="436"/>
                  <a:chExt cx="408" cy="46"/>
                </a:xfrm>
              </p:grpSpPr>
              <p:sp>
                <p:nvSpPr>
                  <p:cNvPr id="24675" name="Line 14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6" name="Line 14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72" name="Group 144"/>
                <p:cNvGrpSpPr>
                  <a:grpSpLocks/>
                </p:cNvGrpSpPr>
                <p:nvPr/>
              </p:nvGrpSpPr>
              <p:grpSpPr bwMode="auto">
                <a:xfrm>
                  <a:off x="3334" y="981"/>
                  <a:ext cx="408" cy="46"/>
                  <a:chOff x="2154" y="436"/>
                  <a:chExt cx="408" cy="46"/>
                </a:xfrm>
              </p:grpSpPr>
              <p:sp>
                <p:nvSpPr>
                  <p:cNvPr id="24673" name="Line 145"/>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4" name="Line 146"/>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4" name="Group 147"/>
              <p:cNvGrpSpPr>
                <a:grpSpLocks/>
              </p:cNvGrpSpPr>
              <p:nvPr/>
            </p:nvGrpSpPr>
            <p:grpSpPr bwMode="auto">
              <a:xfrm>
                <a:off x="3334" y="2341"/>
                <a:ext cx="408" cy="500"/>
                <a:chOff x="3334" y="527"/>
                <a:chExt cx="408" cy="500"/>
              </a:xfrm>
            </p:grpSpPr>
            <p:grpSp>
              <p:nvGrpSpPr>
                <p:cNvPr id="24665" name="Group 148"/>
                <p:cNvGrpSpPr>
                  <a:grpSpLocks/>
                </p:cNvGrpSpPr>
                <p:nvPr/>
              </p:nvGrpSpPr>
              <p:grpSpPr bwMode="auto">
                <a:xfrm>
                  <a:off x="3334" y="527"/>
                  <a:ext cx="408" cy="46"/>
                  <a:chOff x="2154" y="436"/>
                  <a:chExt cx="408" cy="46"/>
                </a:xfrm>
              </p:grpSpPr>
              <p:sp>
                <p:nvSpPr>
                  <p:cNvPr id="24669" name="Line 14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0" name="Line 15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66" name="Group 151"/>
                <p:cNvGrpSpPr>
                  <a:grpSpLocks/>
                </p:cNvGrpSpPr>
                <p:nvPr/>
              </p:nvGrpSpPr>
              <p:grpSpPr bwMode="auto">
                <a:xfrm>
                  <a:off x="3334" y="981"/>
                  <a:ext cx="408" cy="46"/>
                  <a:chOff x="2154" y="436"/>
                  <a:chExt cx="408" cy="46"/>
                </a:xfrm>
              </p:grpSpPr>
              <p:sp>
                <p:nvSpPr>
                  <p:cNvPr id="24667" name="Line 15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8" name="Line 15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5" name="Group 154"/>
              <p:cNvGrpSpPr>
                <a:grpSpLocks/>
              </p:cNvGrpSpPr>
              <p:nvPr/>
            </p:nvGrpSpPr>
            <p:grpSpPr bwMode="auto">
              <a:xfrm>
                <a:off x="3334" y="3249"/>
                <a:ext cx="408" cy="500"/>
                <a:chOff x="3334" y="527"/>
                <a:chExt cx="408" cy="500"/>
              </a:xfrm>
            </p:grpSpPr>
            <p:grpSp>
              <p:nvGrpSpPr>
                <p:cNvPr id="24659" name="Group 155"/>
                <p:cNvGrpSpPr>
                  <a:grpSpLocks/>
                </p:cNvGrpSpPr>
                <p:nvPr/>
              </p:nvGrpSpPr>
              <p:grpSpPr bwMode="auto">
                <a:xfrm>
                  <a:off x="3334" y="527"/>
                  <a:ext cx="408" cy="46"/>
                  <a:chOff x="2154" y="436"/>
                  <a:chExt cx="408" cy="46"/>
                </a:xfrm>
              </p:grpSpPr>
              <p:sp>
                <p:nvSpPr>
                  <p:cNvPr id="24663" name="Line 15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4" name="Line 15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60" name="Group 158"/>
                <p:cNvGrpSpPr>
                  <a:grpSpLocks/>
                </p:cNvGrpSpPr>
                <p:nvPr/>
              </p:nvGrpSpPr>
              <p:grpSpPr bwMode="auto">
                <a:xfrm>
                  <a:off x="3334" y="981"/>
                  <a:ext cx="408" cy="46"/>
                  <a:chOff x="2154" y="436"/>
                  <a:chExt cx="408" cy="46"/>
                </a:xfrm>
              </p:grpSpPr>
              <p:sp>
                <p:nvSpPr>
                  <p:cNvPr id="24661" name="Line 15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2" name="Line 16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6" name="Group 161"/>
              <p:cNvGrpSpPr>
                <a:grpSpLocks/>
              </p:cNvGrpSpPr>
              <p:nvPr/>
            </p:nvGrpSpPr>
            <p:grpSpPr bwMode="auto">
              <a:xfrm>
                <a:off x="3787" y="890"/>
                <a:ext cx="408" cy="182"/>
                <a:chOff x="3787" y="436"/>
                <a:chExt cx="408" cy="182"/>
              </a:xfrm>
            </p:grpSpPr>
            <p:sp>
              <p:nvSpPr>
                <p:cNvPr id="24657" name="Line 162"/>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8" name="Line 163"/>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7" name="Group 164"/>
              <p:cNvGrpSpPr>
                <a:grpSpLocks/>
              </p:cNvGrpSpPr>
              <p:nvPr/>
            </p:nvGrpSpPr>
            <p:grpSpPr bwMode="auto">
              <a:xfrm>
                <a:off x="3787" y="1344"/>
                <a:ext cx="408" cy="182"/>
                <a:chOff x="3787" y="436"/>
                <a:chExt cx="408" cy="182"/>
              </a:xfrm>
            </p:grpSpPr>
            <p:sp>
              <p:nvSpPr>
                <p:cNvPr id="24655" name="Line 165"/>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6" name="Line 166"/>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8" name="Group 167"/>
              <p:cNvGrpSpPr>
                <a:grpSpLocks/>
              </p:cNvGrpSpPr>
              <p:nvPr/>
            </p:nvGrpSpPr>
            <p:grpSpPr bwMode="auto">
              <a:xfrm>
                <a:off x="3787" y="1797"/>
                <a:ext cx="408" cy="182"/>
                <a:chOff x="3787" y="436"/>
                <a:chExt cx="408" cy="182"/>
              </a:xfrm>
            </p:grpSpPr>
            <p:sp>
              <p:nvSpPr>
                <p:cNvPr id="24653" name="Line 168"/>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4" name="Line 169"/>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9" name="Group 170"/>
              <p:cNvGrpSpPr>
                <a:grpSpLocks/>
              </p:cNvGrpSpPr>
              <p:nvPr/>
            </p:nvGrpSpPr>
            <p:grpSpPr bwMode="auto">
              <a:xfrm>
                <a:off x="3787" y="2251"/>
                <a:ext cx="408" cy="182"/>
                <a:chOff x="3787" y="436"/>
                <a:chExt cx="408" cy="182"/>
              </a:xfrm>
            </p:grpSpPr>
            <p:sp>
              <p:nvSpPr>
                <p:cNvPr id="24651" name="Line 171"/>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2" name="Line 172"/>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0" name="Group 173"/>
              <p:cNvGrpSpPr>
                <a:grpSpLocks/>
              </p:cNvGrpSpPr>
              <p:nvPr/>
            </p:nvGrpSpPr>
            <p:grpSpPr bwMode="auto">
              <a:xfrm>
                <a:off x="3787" y="2704"/>
                <a:ext cx="408" cy="182"/>
                <a:chOff x="3787" y="436"/>
                <a:chExt cx="408" cy="182"/>
              </a:xfrm>
            </p:grpSpPr>
            <p:sp>
              <p:nvSpPr>
                <p:cNvPr id="24649" name="Line 174"/>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0" name="Line 175"/>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1" name="Group 176"/>
              <p:cNvGrpSpPr>
                <a:grpSpLocks/>
              </p:cNvGrpSpPr>
              <p:nvPr/>
            </p:nvGrpSpPr>
            <p:grpSpPr bwMode="auto">
              <a:xfrm>
                <a:off x="3787" y="3158"/>
                <a:ext cx="408" cy="182"/>
                <a:chOff x="3787" y="436"/>
                <a:chExt cx="408" cy="182"/>
              </a:xfrm>
            </p:grpSpPr>
            <p:sp>
              <p:nvSpPr>
                <p:cNvPr id="24647" name="Line 177"/>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48" name="Line 178"/>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2" name="Group 179"/>
              <p:cNvGrpSpPr>
                <a:grpSpLocks/>
              </p:cNvGrpSpPr>
              <p:nvPr/>
            </p:nvGrpSpPr>
            <p:grpSpPr bwMode="auto">
              <a:xfrm>
                <a:off x="3787" y="3612"/>
                <a:ext cx="408" cy="182"/>
                <a:chOff x="3787" y="436"/>
                <a:chExt cx="408" cy="182"/>
              </a:xfrm>
            </p:grpSpPr>
            <p:sp>
              <p:nvSpPr>
                <p:cNvPr id="24645" name="Line 180"/>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46" name="Line 181"/>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3" name="Group 188"/>
              <p:cNvGrpSpPr>
                <a:grpSpLocks/>
              </p:cNvGrpSpPr>
              <p:nvPr/>
            </p:nvGrpSpPr>
            <p:grpSpPr bwMode="auto">
              <a:xfrm>
                <a:off x="2426" y="572"/>
                <a:ext cx="862" cy="1317"/>
                <a:chOff x="2426" y="572"/>
                <a:chExt cx="862" cy="1317"/>
              </a:xfrm>
            </p:grpSpPr>
            <p:grpSp>
              <p:nvGrpSpPr>
                <p:cNvPr id="24633" name="Group 47"/>
                <p:cNvGrpSpPr>
                  <a:grpSpLocks/>
                </p:cNvGrpSpPr>
                <p:nvPr/>
              </p:nvGrpSpPr>
              <p:grpSpPr bwMode="auto">
                <a:xfrm>
                  <a:off x="2426" y="754"/>
                  <a:ext cx="408" cy="46"/>
                  <a:chOff x="2154" y="436"/>
                  <a:chExt cx="408" cy="46"/>
                </a:xfrm>
              </p:grpSpPr>
              <p:sp>
                <p:nvSpPr>
                  <p:cNvPr id="24643" name="Line 48"/>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44" name="Line 49"/>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34" name="Group 56"/>
                <p:cNvGrpSpPr>
                  <a:grpSpLocks/>
                </p:cNvGrpSpPr>
                <p:nvPr/>
              </p:nvGrpSpPr>
              <p:grpSpPr bwMode="auto">
                <a:xfrm>
                  <a:off x="2426" y="1661"/>
                  <a:ext cx="408" cy="46"/>
                  <a:chOff x="2154" y="436"/>
                  <a:chExt cx="408" cy="46"/>
                </a:xfrm>
              </p:grpSpPr>
              <p:sp>
                <p:nvSpPr>
                  <p:cNvPr id="24641" name="Line 5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42" name="Line 5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35" name="Group 184"/>
                <p:cNvGrpSpPr>
                  <a:grpSpLocks/>
                </p:cNvGrpSpPr>
                <p:nvPr/>
              </p:nvGrpSpPr>
              <p:grpSpPr bwMode="auto">
                <a:xfrm>
                  <a:off x="2880" y="572"/>
                  <a:ext cx="408" cy="409"/>
                  <a:chOff x="2880" y="572"/>
                  <a:chExt cx="408" cy="409"/>
                </a:xfrm>
              </p:grpSpPr>
              <p:sp>
                <p:nvSpPr>
                  <p:cNvPr id="24639" name="Line 182"/>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40" name="Line 183"/>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nvGrpSpPr>
                <p:cNvPr id="24636" name="Group 185"/>
                <p:cNvGrpSpPr>
                  <a:grpSpLocks/>
                </p:cNvGrpSpPr>
                <p:nvPr/>
              </p:nvGrpSpPr>
              <p:grpSpPr bwMode="auto">
                <a:xfrm>
                  <a:off x="2880" y="1480"/>
                  <a:ext cx="408" cy="409"/>
                  <a:chOff x="2880" y="572"/>
                  <a:chExt cx="408" cy="409"/>
                </a:xfrm>
              </p:grpSpPr>
              <p:sp>
                <p:nvSpPr>
                  <p:cNvPr id="24637" name="Line 186"/>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38" name="Line 187"/>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grpSp>
            <p:nvGrpSpPr>
              <p:cNvPr id="24614" name="Group 189"/>
              <p:cNvGrpSpPr>
                <a:grpSpLocks/>
              </p:cNvGrpSpPr>
              <p:nvPr/>
            </p:nvGrpSpPr>
            <p:grpSpPr bwMode="auto">
              <a:xfrm>
                <a:off x="2426" y="2387"/>
                <a:ext cx="862" cy="1317"/>
                <a:chOff x="2426" y="572"/>
                <a:chExt cx="862" cy="1317"/>
              </a:xfrm>
            </p:grpSpPr>
            <p:grpSp>
              <p:nvGrpSpPr>
                <p:cNvPr id="24621" name="Group 190"/>
                <p:cNvGrpSpPr>
                  <a:grpSpLocks/>
                </p:cNvGrpSpPr>
                <p:nvPr/>
              </p:nvGrpSpPr>
              <p:grpSpPr bwMode="auto">
                <a:xfrm>
                  <a:off x="2426" y="754"/>
                  <a:ext cx="408" cy="46"/>
                  <a:chOff x="2154" y="436"/>
                  <a:chExt cx="408" cy="46"/>
                </a:xfrm>
              </p:grpSpPr>
              <p:sp>
                <p:nvSpPr>
                  <p:cNvPr id="24631" name="Line 19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32" name="Line 19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22" name="Group 193"/>
                <p:cNvGrpSpPr>
                  <a:grpSpLocks/>
                </p:cNvGrpSpPr>
                <p:nvPr/>
              </p:nvGrpSpPr>
              <p:grpSpPr bwMode="auto">
                <a:xfrm>
                  <a:off x="2426" y="1661"/>
                  <a:ext cx="408" cy="46"/>
                  <a:chOff x="2154" y="436"/>
                  <a:chExt cx="408" cy="46"/>
                </a:xfrm>
              </p:grpSpPr>
              <p:sp>
                <p:nvSpPr>
                  <p:cNvPr id="24629" name="Line 19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30" name="Line 19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23" name="Group 196"/>
                <p:cNvGrpSpPr>
                  <a:grpSpLocks/>
                </p:cNvGrpSpPr>
                <p:nvPr/>
              </p:nvGrpSpPr>
              <p:grpSpPr bwMode="auto">
                <a:xfrm>
                  <a:off x="2880" y="572"/>
                  <a:ext cx="408" cy="409"/>
                  <a:chOff x="2880" y="572"/>
                  <a:chExt cx="408" cy="409"/>
                </a:xfrm>
              </p:grpSpPr>
              <p:sp>
                <p:nvSpPr>
                  <p:cNvPr id="24627" name="Line 197"/>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28" name="Line 198"/>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nvGrpSpPr>
                <p:cNvPr id="24624" name="Group 199"/>
                <p:cNvGrpSpPr>
                  <a:grpSpLocks/>
                </p:cNvGrpSpPr>
                <p:nvPr/>
              </p:nvGrpSpPr>
              <p:grpSpPr bwMode="auto">
                <a:xfrm>
                  <a:off x="2880" y="1480"/>
                  <a:ext cx="408" cy="409"/>
                  <a:chOff x="2880" y="572"/>
                  <a:chExt cx="408" cy="409"/>
                </a:xfrm>
              </p:grpSpPr>
              <p:sp>
                <p:nvSpPr>
                  <p:cNvPr id="24625" name="Line 200"/>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26" name="Line 201"/>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sp>
            <p:nvSpPr>
              <p:cNvPr id="24615" name="Line 203"/>
              <p:cNvSpPr>
                <a:spLocks noChangeShapeType="1"/>
              </p:cNvSpPr>
              <p:nvPr/>
            </p:nvSpPr>
            <p:spPr bwMode="auto">
              <a:xfrm flipV="1">
                <a:off x="1973" y="799"/>
                <a:ext cx="363" cy="363"/>
              </a:xfrm>
              <a:prstGeom prst="line">
                <a:avLst/>
              </a:prstGeom>
              <a:noFill/>
              <a:ln w="9525">
                <a:solidFill>
                  <a:schemeClr val="tx1"/>
                </a:solidFill>
                <a:round/>
                <a:headEnd/>
                <a:tailEnd type="triangle" w="med" len="med"/>
              </a:ln>
            </p:spPr>
            <p:txBody>
              <a:bodyPr/>
              <a:lstStyle/>
              <a:p>
                <a:endParaRPr lang="lv-LV"/>
              </a:p>
            </p:txBody>
          </p:sp>
          <p:sp>
            <p:nvSpPr>
              <p:cNvPr id="24616" name="Line 204"/>
              <p:cNvSpPr>
                <a:spLocks noChangeShapeType="1"/>
              </p:cNvSpPr>
              <p:nvPr/>
            </p:nvSpPr>
            <p:spPr bwMode="auto">
              <a:xfrm>
                <a:off x="1973" y="1162"/>
                <a:ext cx="363" cy="499"/>
              </a:xfrm>
              <a:prstGeom prst="line">
                <a:avLst/>
              </a:prstGeom>
              <a:noFill/>
              <a:ln w="9525">
                <a:solidFill>
                  <a:schemeClr val="tx1"/>
                </a:solidFill>
                <a:round/>
                <a:headEnd/>
                <a:tailEnd type="triangle" w="med" len="med"/>
              </a:ln>
            </p:spPr>
            <p:txBody>
              <a:bodyPr/>
              <a:lstStyle/>
              <a:p>
                <a:endParaRPr lang="lv-LV"/>
              </a:p>
            </p:txBody>
          </p:sp>
          <p:sp>
            <p:nvSpPr>
              <p:cNvPr id="24617" name="Line 205"/>
              <p:cNvSpPr>
                <a:spLocks noChangeShapeType="1"/>
              </p:cNvSpPr>
              <p:nvPr/>
            </p:nvSpPr>
            <p:spPr bwMode="auto">
              <a:xfrm flipV="1">
                <a:off x="1973" y="2568"/>
                <a:ext cx="363" cy="408"/>
              </a:xfrm>
              <a:prstGeom prst="line">
                <a:avLst/>
              </a:prstGeom>
              <a:noFill/>
              <a:ln w="9525">
                <a:solidFill>
                  <a:schemeClr val="tx1"/>
                </a:solidFill>
                <a:round/>
                <a:headEnd/>
                <a:tailEnd type="triangle" w="med" len="med"/>
              </a:ln>
            </p:spPr>
            <p:txBody>
              <a:bodyPr/>
              <a:lstStyle/>
              <a:p>
                <a:endParaRPr lang="lv-LV"/>
              </a:p>
            </p:txBody>
          </p:sp>
          <p:sp>
            <p:nvSpPr>
              <p:cNvPr id="24618" name="Line 206"/>
              <p:cNvSpPr>
                <a:spLocks noChangeShapeType="1"/>
              </p:cNvSpPr>
              <p:nvPr/>
            </p:nvSpPr>
            <p:spPr bwMode="auto">
              <a:xfrm>
                <a:off x="1973" y="2976"/>
                <a:ext cx="363" cy="499"/>
              </a:xfrm>
              <a:prstGeom prst="line">
                <a:avLst/>
              </a:prstGeom>
              <a:noFill/>
              <a:ln w="9525">
                <a:solidFill>
                  <a:schemeClr val="tx1"/>
                </a:solidFill>
                <a:round/>
                <a:headEnd/>
                <a:tailEnd type="triangle" w="med" len="med"/>
              </a:ln>
            </p:spPr>
            <p:txBody>
              <a:bodyPr/>
              <a:lstStyle/>
              <a:p>
                <a:endParaRPr lang="lv-LV"/>
              </a:p>
            </p:txBody>
          </p:sp>
          <p:sp>
            <p:nvSpPr>
              <p:cNvPr id="24619" name="Line 209"/>
              <p:cNvSpPr>
                <a:spLocks noChangeShapeType="1"/>
              </p:cNvSpPr>
              <p:nvPr/>
            </p:nvSpPr>
            <p:spPr bwMode="auto">
              <a:xfrm flipV="1">
                <a:off x="1020" y="1207"/>
                <a:ext cx="409" cy="862"/>
              </a:xfrm>
              <a:prstGeom prst="line">
                <a:avLst/>
              </a:prstGeom>
              <a:noFill/>
              <a:ln w="9525">
                <a:solidFill>
                  <a:schemeClr val="tx1"/>
                </a:solidFill>
                <a:round/>
                <a:headEnd/>
                <a:tailEnd type="triangle" w="med" len="med"/>
              </a:ln>
            </p:spPr>
            <p:txBody>
              <a:bodyPr/>
              <a:lstStyle/>
              <a:p>
                <a:endParaRPr lang="lv-LV"/>
              </a:p>
            </p:txBody>
          </p:sp>
          <p:sp>
            <p:nvSpPr>
              <p:cNvPr id="24620" name="Line 210"/>
              <p:cNvSpPr>
                <a:spLocks noChangeShapeType="1"/>
              </p:cNvSpPr>
              <p:nvPr/>
            </p:nvSpPr>
            <p:spPr bwMode="auto">
              <a:xfrm>
                <a:off x="1020" y="2069"/>
                <a:ext cx="409" cy="907"/>
              </a:xfrm>
              <a:prstGeom prst="line">
                <a:avLst/>
              </a:prstGeom>
              <a:noFill/>
              <a:ln w="9525">
                <a:solidFill>
                  <a:schemeClr val="tx1"/>
                </a:solidFill>
                <a:round/>
                <a:headEnd/>
                <a:tailEnd type="triangle" w="med" len="med"/>
              </a:ln>
            </p:spPr>
            <p:txBody>
              <a:bodyPr/>
              <a:lstStyle/>
              <a:p>
                <a:endParaRPr lang="lv-LV"/>
              </a:p>
            </p:txBody>
          </p:sp>
        </p:grpSp>
        <p:sp>
          <p:nvSpPr>
            <p:cNvPr id="24579" name="Text Box 212"/>
            <p:cNvSpPr txBox="1">
              <a:spLocks noChangeArrowheads="1"/>
            </p:cNvSpPr>
            <p:nvPr/>
          </p:nvSpPr>
          <p:spPr bwMode="auto">
            <a:xfrm>
              <a:off x="1474" y="2024"/>
              <a:ext cx="623" cy="246"/>
            </a:xfrm>
            <a:prstGeom prst="rect">
              <a:avLst/>
            </a:prstGeom>
            <a:noFill/>
            <a:ln w="9525">
              <a:noFill/>
              <a:miter lim="800000"/>
              <a:headEnd/>
              <a:tailEnd/>
            </a:ln>
          </p:spPr>
          <p:txBody>
            <a:bodyPr wrap="none">
              <a:spAutoFit/>
            </a:bodyPr>
            <a:lstStyle/>
            <a:p>
              <a:r>
                <a:rPr lang="lv-LV" sz="1800" b="1" dirty="0">
                  <a:latin typeface="Tahoma" pitchFamily="34" charset="0"/>
                  <a:ea typeface="Tahoma" pitchFamily="34" charset="0"/>
                  <a:cs typeface="Tahoma" pitchFamily="34" charset="0"/>
                </a:rPr>
                <a:t>1. cikls</a:t>
              </a:r>
            </a:p>
          </p:txBody>
        </p:sp>
        <p:sp>
          <p:nvSpPr>
            <p:cNvPr id="24580" name="Text Box 213"/>
            <p:cNvSpPr txBox="1">
              <a:spLocks noChangeArrowheads="1"/>
            </p:cNvSpPr>
            <p:nvPr/>
          </p:nvSpPr>
          <p:spPr bwMode="auto">
            <a:xfrm>
              <a:off x="2381" y="1117"/>
              <a:ext cx="623" cy="246"/>
            </a:xfrm>
            <a:prstGeom prst="rect">
              <a:avLst/>
            </a:prstGeom>
            <a:noFill/>
            <a:ln w="9525">
              <a:noFill/>
              <a:miter lim="800000"/>
              <a:headEnd/>
              <a:tailEnd/>
            </a:ln>
          </p:spPr>
          <p:txBody>
            <a:bodyPr wrap="none">
              <a:spAutoFit/>
            </a:bodyPr>
            <a:lstStyle/>
            <a:p>
              <a:r>
                <a:rPr lang="lv-LV" sz="1800" b="1" dirty="0">
                  <a:latin typeface="Tahoma" pitchFamily="34" charset="0"/>
                  <a:ea typeface="Tahoma" pitchFamily="34" charset="0"/>
                  <a:cs typeface="Tahoma" pitchFamily="34" charset="0"/>
                </a:rPr>
                <a:t>2. cikls</a:t>
              </a:r>
            </a:p>
          </p:txBody>
        </p:sp>
        <p:sp>
          <p:nvSpPr>
            <p:cNvPr id="24581" name="Text Box 214"/>
            <p:cNvSpPr txBox="1">
              <a:spLocks noChangeArrowheads="1"/>
            </p:cNvSpPr>
            <p:nvPr/>
          </p:nvSpPr>
          <p:spPr bwMode="auto">
            <a:xfrm>
              <a:off x="4195" y="119"/>
              <a:ext cx="623" cy="246"/>
            </a:xfrm>
            <a:prstGeom prst="rect">
              <a:avLst/>
            </a:prstGeom>
            <a:noFill/>
            <a:ln w="9525">
              <a:noFill/>
              <a:miter lim="800000"/>
              <a:headEnd/>
              <a:tailEnd/>
            </a:ln>
          </p:spPr>
          <p:txBody>
            <a:bodyPr wrap="none">
              <a:spAutoFit/>
            </a:bodyPr>
            <a:lstStyle/>
            <a:p>
              <a:r>
                <a:rPr lang="lv-LV" sz="1800" b="1" dirty="0">
                  <a:latin typeface="Tahoma" pitchFamily="34" charset="0"/>
                  <a:ea typeface="Tahoma" pitchFamily="34" charset="0"/>
                  <a:cs typeface="Tahoma" pitchFamily="34" charset="0"/>
                </a:rPr>
                <a:t>4. cikls</a:t>
              </a:r>
            </a:p>
          </p:txBody>
        </p:sp>
        <p:sp>
          <p:nvSpPr>
            <p:cNvPr id="24582" name="Text Box 215"/>
            <p:cNvSpPr txBox="1">
              <a:spLocks noChangeArrowheads="1"/>
            </p:cNvSpPr>
            <p:nvPr/>
          </p:nvSpPr>
          <p:spPr bwMode="auto">
            <a:xfrm>
              <a:off x="3288" y="663"/>
              <a:ext cx="623" cy="246"/>
            </a:xfrm>
            <a:prstGeom prst="rect">
              <a:avLst/>
            </a:prstGeom>
            <a:noFill/>
            <a:ln w="9525">
              <a:noFill/>
              <a:miter lim="800000"/>
              <a:headEnd/>
              <a:tailEnd/>
            </a:ln>
          </p:spPr>
          <p:txBody>
            <a:bodyPr wrap="none">
              <a:spAutoFit/>
            </a:bodyPr>
            <a:lstStyle/>
            <a:p>
              <a:r>
                <a:rPr lang="lv-LV" sz="1800" b="1" dirty="0">
                  <a:latin typeface="Tahoma" pitchFamily="34" charset="0"/>
                  <a:ea typeface="Tahoma" pitchFamily="34" charset="0"/>
                  <a:cs typeface="Tahoma" pitchFamily="34" charset="0"/>
                </a:rPr>
                <a:t>3. cikls</a:t>
              </a:r>
            </a:p>
          </p:txBody>
        </p:sp>
        <p:grpSp>
          <p:nvGrpSpPr>
            <p:cNvPr id="24583" name="Group 217"/>
            <p:cNvGrpSpPr>
              <a:grpSpLocks/>
            </p:cNvGrpSpPr>
            <p:nvPr/>
          </p:nvGrpSpPr>
          <p:grpSpPr bwMode="auto">
            <a:xfrm>
              <a:off x="158" y="346"/>
              <a:ext cx="1021" cy="430"/>
              <a:chOff x="158" y="346"/>
              <a:chExt cx="1021" cy="430"/>
            </a:xfrm>
          </p:grpSpPr>
          <p:sp>
            <p:nvSpPr>
              <p:cNvPr id="24588" name="Line 20"/>
              <p:cNvSpPr>
                <a:spLocks noChangeShapeType="1"/>
              </p:cNvSpPr>
              <p:nvPr/>
            </p:nvSpPr>
            <p:spPr bwMode="auto">
              <a:xfrm>
                <a:off x="204" y="346"/>
                <a:ext cx="408" cy="0"/>
              </a:xfrm>
              <a:prstGeom prst="line">
                <a:avLst/>
              </a:prstGeom>
              <a:noFill/>
              <a:ln w="38100">
                <a:solidFill>
                  <a:srgbClr val="FF0000"/>
                </a:solidFill>
                <a:round/>
                <a:headEnd/>
                <a:tailEnd/>
              </a:ln>
            </p:spPr>
            <p:txBody>
              <a:bodyPr/>
              <a:lstStyle/>
              <a:p>
                <a:endParaRPr lang="lv-LV"/>
              </a:p>
            </p:txBody>
          </p:sp>
          <p:sp>
            <p:nvSpPr>
              <p:cNvPr id="24589" name="Text Box 216"/>
              <p:cNvSpPr txBox="1">
                <a:spLocks noChangeArrowheads="1"/>
              </p:cNvSpPr>
              <p:nvPr/>
            </p:nvSpPr>
            <p:spPr bwMode="auto">
              <a:xfrm>
                <a:off x="158" y="346"/>
                <a:ext cx="1021" cy="430"/>
              </a:xfrm>
              <a:prstGeom prst="rect">
                <a:avLst/>
              </a:prstGeom>
              <a:noFill/>
              <a:ln w="9525">
                <a:noFill/>
                <a:miter lim="800000"/>
                <a:headEnd/>
                <a:tailEnd/>
              </a:ln>
            </p:spPr>
            <p:txBody>
              <a:bodyPr wrap="square">
                <a:spAutoFit/>
              </a:bodyPr>
              <a:lstStyle/>
              <a:p>
                <a:r>
                  <a:rPr lang="lv-LV" sz="1800" b="1" dirty="0">
                    <a:latin typeface="Tahoma" pitchFamily="34" charset="0"/>
                    <a:ea typeface="Tahoma" pitchFamily="34" charset="0"/>
                    <a:cs typeface="Tahoma" pitchFamily="34" charset="0"/>
                  </a:rPr>
                  <a:t>mērķa </a:t>
                </a:r>
                <a:endParaRPr lang="lv-LV" sz="1800" b="1" dirty="0" smtClean="0">
                  <a:latin typeface="Tahoma" pitchFamily="34" charset="0"/>
                  <a:ea typeface="Tahoma" pitchFamily="34" charset="0"/>
                  <a:cs typeface="Tahoma" pitchFamily="34" charset="0"/>
                </a:endParaRPr>
              </a:p>
              <a:p>
                <a:r>
                  <a:rPr lang="lv-LV" sz="1800" b="1" dirty="0" smtClean="0">
                    <a:latin typeface="Tahoma" pitchFamily="34" charset="0"/>
                    <a:ea typeface="Tahoma" pitchFamily="34" charset="0"/>
                    <a:cs typeface="Tahoma" pitchFamily="34" charset="0"/>
                  </a:rPr>
                  <a:t>fragments</a:t>
                </a:r>
                <a:endParaRPr lang="lv-LV" sz="1800" b="1" dirty="0">
                  <a:latin typeface="Tahoma" pitchFamily="34" charset="0"/>
                  <a:ea typeface="Tahoma" pitchFamily="34" charset="0"/>
                  <a:cs typeface="Tahoma" pitchFamily="34" charset="0"/>
                </a:endParaRPr>
              </a:p>
            </p:txBody>
          </p:sp>
        </p:grpSp>
        <p:sp>
          <p:nvSpPr>
            <p:cNvPr id="24584" name="Text Box 218"/>
            <p:cNvSpPr txBox="1">
              <a:spLocks noChangeArrowheads="1"/>
            </p:cNvSpPr>
            <p:nvPr/>
          </p:nvSpPr>
          <p:spPr bwMode="auto">
            <a:xfrm>
              <a:off x="1519" y="3974"/>
              <a:ext cx="288" cy="266"/>
            </a:xfrm>
            <a:prstGeom prst="rect">
              <a:avLst/>
            </a:prstGeom>
            <a:noFill/>
            <a:ln w="9525">
              <a:noFill/>
              <a:miter lim="800000"/>
              <a:headEnd/>
              <a:tailEnd/>
            </a:ln>
          </p:spPr>
          <p:txBody>
            <a:bodyPr wrap="none">
              <a:spAutoFit/>
            </a:bodyPr>
            <a:lstStyle/>
            <a:p>
              <a:r>
                <a:rPr lang="lv-LV" sz="2000" b="1" dirty="0">
                  <a:latin typeface="Tahoma" pitchFamily="34" charset="0"/>
                  <a:ea typeface="Tahoma" pitchFamily="34" charset="0"/>
                  <a:cs typeface="Tahoma" pitchFamily="34" charset="0"/>
                </a:rPr>
                <a:t>2</a:t>
              </a:r>
              <a:r>
                <a:rPr lang="lv-LV" sz="2000" b="1" baseline="60000" dirty="0">
                  <a:latin typeface="Tahoma" pitchFamily="34" charset="0"/>
                  <a:ea typeface="Tahoma" pitchFamily="34" charset="0"/>
                  <a:cs typeface="Tahoma" pitchFamily="34" charset="0"/>
                </a:rPr>
                <a:t>2</a:t>
              </a:r>
            </a:p>
          </p:txBody>
        </p:sp>
        <p:sp>
          <p:nvSpPr>
            <p:cNvPr id="24585" name="Text Box 219"/>
            <p:cNvSpPr txBox="1">
              <a:spLocks noChangeArrowheads="1"/>
            </p:cNvSpPr>
            <p:nvPr/>
          </p:nvSpPr>
          <p:spPr bwMode="auto">
            <a:xfrm>
              <a:off x="2426" y="3974"/>
              <a:ext cx="288" cy="266"/>
            </a:xfrm>
            <a:prstGeom prst="rect">
              <a:avLst/>
            </a:prstGeom>
            <a:noFill/>
            <a:ln w="9525">
              <a:noFill/>
              <a:miter lim="800000"/>
              <a:headEnd/>
              <a:tailEnd/>
            </a:ln>
          </p:spPr>
          <p:txBody>
            <a:bodyPr wrap="none">
              <a:spAutoFit/>
            </a:bodyPr>
            <a:lstStyle/>
            <a:p>
              <a:r>
                <a:rPr lang="lv-LV" sz="2000" b="1" dirty="0">
                  <a:latin typeface="Tahoma" pitchFamily="34" charset="0"/>
                  <a:ea typeface="Tahoma" pitchFamily="34" charset="0"/>
                  <a:cs typeface="Tahoma" pitchFamily="34" charset="0"/>
                </a:rPr>
                <a:t>2</a:t>
              </a:r>
              <a:r>
                <a:rPr lang="lv-LV" sz="2000" b="1" baseline="60000" dirty="0">
                  <a:latin typeface="Tahoma" pitchFamily="34" charset="0"/>
                  <a:ea typeface="Tahoma" pitchFamily="34" charset="0"/>
                  <a:cs typeface="Tahoma" pitchFamily="34" charset="0"/>
                </a:rPr>
                <a:t>3</a:t>
              </a:r>
            </a:p>
          </p:txBody>
        </p:sp>
        <p:sp>
          <p:nvSpPr>
            <p:cNvPr id="24586" name="Text Box 220"/>
            <p:cNvSpPr txBox="1">
              <a:spLocks noChangeArrowheads="1"/>
            </p:cNvSpPr>
            <p:nvPr/>
          </p:nvSpPr>
          <p:spPr bwMode="auto">
            <a:xfrm>
              <a:off x="3334" y="3974"/>
              <a:ext cx="288" cy="266"/>
            </a:xfrm>
            <a:prstGeom prst="rect">
              <a:avLst/>
            </a:prstGeom>
            <a:noFill/>
            <a:ln w="9525">
              <a:noFill/>
              <a:miter lim="800000"/>
              <a:headEnd/>
              <a:tailEnd/>
            </a:ln>
          </p:spPr>
          <p:txBody>
            <a:bodyPr wrap="none">
              <a:spAutoFit/>
            </a:bodyPr>
            <a:lstStyle/>
            <a:p>
              <a:r>
                <a:rPr lang="lv-LV" sz="2000" b="1" dirty="0">
                  <a:latin typeface="Tahoma" pitchFamily="34" charset="0"/>
                  <a:ea typeface="Tahoma" pitchFamily="34" charset="0"/>
                  <a:cs typeface="Tahoma" pitchFamily="34" charset="0"/>
                </a:rPr>
                <a:t>2</a:t>
              </a:r>
              <a:r>
                <a:rPr lang="lv-LV" sz="2000" b="1" baseline="60000" dirty="0">
                  <a:latin typeface="Tahoma" pitchFamily="34" charset="0"/>
                  <a:ea typeface="Tahoma" pitchFamily="34" charset="0"/>
                  <a:cs typeface="Tahoma" pitchFamily="34" charset="0"/>
                </a:rPr>
                <a:t>4</a:t>
              </a:r>
            </a:p>
          </p:txBody>
        </p:sp>
        <p:sp>
          <p:nvSpPr>
            <p:cNvPr id="24587" name="Text Box 221"/>
            <p:cNvSpPr txBox="1">
              <a:spLocks noChangeArrowheads="1"/>
            </p:cNvSpPr>
            <p:nvPr/>
          </p:nvSpPr>
          <p:spPr bwMode="auto">
            <a:xfrm>
              <a:off x="4241" y="3974"/>
              <a:ext cx="288" cy="266"/>
            </a:xfrm>
            <a:prstGeom prst="rect">
              <a:avLst/>
            </a:prstGeom>
            <a:noFill/>
            <a:ln w="9525">
              <a:noFill/>
              <a:miter lim="800000"/>
              <a:headEnd/>
              <a:tailEnd/>
            </a:ln>
          </p:spPr>
          <p:txBody>
            <a:bodyPr wrap="none">
              <a:spAutoFit/>
            </a:bodyPr>
            <a:lstStyle/>
            <a:p>
              <a:r>
                <a:rPr lang="lv-LV" sz="2000" b="1" dirty="0">
                  <a:latin typeface="Tahoma" pitchFamily="34" charset="0"/>
                  <a:ea typeface="Tahoma" pitchFamily="34" charset="0"/>
                  <a:cs typeface="Tahoma" pitchFamily="34" charset="0"/>
                </a:rPr>
                <a:t>2</a:t>
              </a:r>
              <a:r>
                <a:rPr lang="lv-LV" sz="2000" b="1" baseline="60000" dirty="0">
                  <a:latin typeface="Tahoma" pitchFamily="34" charset="0"/>
                  <a:ea typeface="Tahoma" pitchFamily="34" charset="0"/>
                  <a:cs typeface="Tahoma" pitchFamily="34" charset="0"/>
                </a:rPr>
                <a:t>5</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193" name="Group 521"/>
          <p:cNvGraphicFramePr>
            <a:graphicFrameLocks noGrp="1"/>
          </p:cNvGraphicFramePr>
          <p:nvPr>
            <p:ph/>
          </p:nvPr>
        </p:nvGraphicFramePr>
        <p:xfrm>
          <a:off x="323850" y="404813"/>
          <a:ext cx="8640763" cy="5851530"/>
        </p:xfrm>
        <a:graphic>
          <a:graphicData uri="http://schemas.openxmlformats.org/drawingml/2006/table">
            <a:tbl>
              <a:tblPr>
                <a:tableStyleId>{793D81CF-94F2-401A-BA57-92F5A7B2D0C5}</a:tableStyleId>
              </a:tblPr>
              <a:tblGrid>
                <a:gridCol w="755650"/>
                <a:gridCol w="1760538"/>
                <a:gridCol w="403225"/>
                <a:gridCol w="744537"/>
                <a:gridCol w="1733550"/>
                <a:gridCol w="401638"/>
                <a:gridCol w="744537"/>
                <a:gridCol w="2097088"/>
              </a:tblGrid>
              <a:tr h="838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Cikls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Kopiju skaits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Cikls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Kopiju skaits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Cikls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Kopiju skaits</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1</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4</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13</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16384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25</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67108864</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8</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32768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134217728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15</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65536</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27</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268435456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91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131072</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28</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536870912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5</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64</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17</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262144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29</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1073741824</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128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524288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30</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2147483648</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7</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256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19</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1048576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31</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4294967296</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512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20</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2097152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8589934592</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9</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1024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21</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4194304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33</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17179869184</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91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10</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2048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8388608</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latin typeface="Tahoma" pitchFamily="34" charset="0"/>
                          <a:ea typeface="Tahoma" pitchFamily="34" charset="0"/>
                          <a:cs typeface="Tahoma" pitchFamily="34" charset="0"/>
                          <a:sym typeface="Arial" charset="0"/>
                        </a:rPr>
                        <a:t>34359738368</a:t>
                      </a: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11</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4096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23</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16777216</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b="1" u="none" strike="noStrike" cap="none" normalizeH="0" baseline="0" dirty="0" smtClean="0">
                          <a:ln>
                            <a:noFill/>
                          </a:ln>
                          <a:solidFill>
                            <a:srgbClr val="0070C0"/>
                          </a:solidFill>
                          <a:effectLst/>
                          <a:latin typeface="Tahoma" pitchFamily="34" charset="0"/>
                          <a:ea typeface="Tahoma" pitchFamily="34" charset="0"/>
                          <a:cs typeface="Tahoma" pitchFamily="34" charset="0"/>
                          <a:sym typeface="Arial" charset="0"/>
                        </a:rPr>
                        <a:t>35</a:t>
                      </a:r>
                      <a:endParaRPr kumimoji="0" lang="lv-LV" sz="2000" b="1" i="0" u="none" strike="noStrike" cap="none" normalizeH="0" baseline="0" dirty="0" smtClean="0">
                        <a:ln>
                          <a:noFill/>
                        </a:ln>
                        <a:solidFill>
                          <a:srgbClr val="0070C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b="1" u="none" strike="noStrike" cap="none" normalizeH="0" baseline="0" dirty="0" smtClean="0">
                          <a:ln>
                            <a:noFill/>
                          </a:ln>
                          <a:solidFill>
                            <a:srgbClr val="0070C0"/>
                          </a:solidFill>
                          <a:effectLst/>
                          <a:latin typeface="Tahoma" pitchFamily="34" charset="0"/>
                          <a:ea typeface="Tahoma" pitchFamily="34" charset="0"/>
                          <a:cs typeface="Tahoma" pitchFamily="34" charset="0"/>
                          <a:sym typeface="Arial" charset="0"/>
                        </a:rPr>
                        <a:t>68719476736</a:t>
                      </a:r>
                      <a:endParaRPr kumimoji="0" lang="lv-LV" sz="2000" b="1" i="0" u="none" strike="noStrike" cap="none" normalizeH="0" baseline="0" dirty="0" smtClean="0">
                        <a:ln>
                          <a:noFill/>
                        </a:ln>
                        <a:solidFill>
                          <a:srgbClr val="0070C0"/>
                        </a:solidFill>
                        <a:effectLst/>
                        <a:latin typeface="Tahoma" pitchFamily="34" charset="0"/>
                        <a:ea typeface="Tahoma" pitchFamily="34" charset="0"/>
                        <a:cs typeface="Tahoma" pitchFamily="34"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12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8192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24</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latin typeface="Tahoma" pitchFamily="34" charset="0"/>
                          <a:ea typeface="Tahoma" pitchFamily="34" charset="0"/>
                          <a:cs typeface="Tahoma" pitchFamily="34" charset="0"/>
                          <a:sym typeface="Arial" charset="0"/>
                        </a:rPr>
                        <a:t>33554432</a:t>
                      </a: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sym typeface="Arial" charset="0"/>
                      </a:endParaRPr>
                    </a:p>
                  </a:txBody>
                  <a:tcPr anchor="b" horzOverflow="overflow"/>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aidu_galvam.png"/>
          <p:cNvPicPr>
            <a:picLocks noChangeAspect="1"/>
          </p:cNvPicPr>
          <p:nvPr/>
        </p:nvPicPr>
        <p:blipFill>
          <a:blip r:embed="rId3"/>
          <a:stretch>
            <a:fillRect/>
          </a:stretch>
        </p:blipFill>
        <p:spPr>
          <a:xfrm>
            <a:off x="0" y="260648"/>
            <a:ext cx="9144000" cy="792088"/>
          </a:xfrm>
          <a:prstGeom prst="rect">
            <a:avLst/>
          </a:prstGeom>
        </p:spPr>
      </p:pic>
      <p:sp>
        <p:nvSpPr>
          <p:cNvPr id="26625" name="Text Box 5"/>
          <p:cNvSpPr txBox="1">
            <a:spLocks noGrp="1"/>
          </p:cNvSpPr>
          <p:nvPr>
            <p:ph type="title"/>
          </p:nvPr>
        </p:nvSpPr>
        <p:spPr>
          <a:xfrm>
            <a:off x="467544" y="332656"/>
            <a:ext cx="8229600" cy="765175"/>
          </a:xfrm>
        </p:spPr>
        <p:txBody>
          <a:bodyPr>
            <a:normAutofit/>
          </a:bodyPr>
          <a:lstStyle/>
          <a:p>
            <a:pPr algn="ctr"/>
            <a:r>
              <a:rPr lang="lv-LV" b="1" dirty="0" smtClean="0">
                <a:solidFill>
                  <a:schemeClr val="bg1"/>
                </a:solidFill>
                <a:latin typeface="Calibri" pitchFamily="34" charset="0"/>
                <a:cs typeface="Arial" charset="0"/>
              </a:rPr>
              <a:t>PCR pielietojums</a:t>
            </a:r>
          </a:p>
        </p:txBody>
      </p:sp>
      <p:pic>
        <p:nvPicPr>
          <p:cNvPr id="26627" name="Picture 9" descr="agar"/>
          <p:cNvPicPr>
            <a:picLocks noGrp="1" noChangeAspect="1" noChangeArrowheads="1"/>
          </p:cNvPicPr>
          <p:nvPr>
            <p:ph sz="half" idx="1"/>
          </p:nvPr>
        </p:nvPicPr>
        <p:blipFill>
          <a:blip r:embed="rId4"/>
          <a:srcRect/>
          <a:stretch>
            <a:fillRect/>
          </a:stretch>
        </p:blipFill>
        <p:spPr>
          <a:xfrm>
            <a:off x="755650" y="1733550"/>
            <a:ext cx="3816350" cy="3471863"/>
          </a:xfrm>
        </p:spPr>
      </p:pic>
      <p:sp>
        <p:nvSpPr>
          <p:cNvPr id="26626" name="Text Box 8"/>
          <p:cNvSpPr txBox="1">
            <a:spLocks noGrp="1"/>
          </p:cNvSpPr>
          <p:nvPr>
            <p:ph type="body" sz="half" idx="2"/>
          </p:nvPr>
        </p:nvSpPr>
        <p:spPr>
          <a:xfrm>
            <a:off x="4648200" y="1600200"/>
            <a:ext cx="4495800" cy="4525963"/>
          </a:xfrm>
        </p:spPr>
        <p:txBody>
          <a:bodyPr/>
          <a:lstStyle/>
          <a:p>
            <a:pPr marL="261938" indent="-261938">
              <a:buClr>
                <a:srgbClr val="002060"/>
              </a:buClr>
              <a:buFont typeface="Wingdings" pitchFamily="2" charset="2"/>
              <a:buChar char="§"/>
            </a:pPr>
            <a:r>
              <a:rPr lang="lv-LV" sz="2400" dirty="0" smtClean="0">
                <a:latin typeface="Tahoma" pitchFamily="34" charset="0"/>
                <a:ea typeface="Tahoma" pitchFamily="34" charset="0"/>
                <a:cs typeface="Tahoma" pitchFamily="34" charset="0"/>
              </a:rPr>
              <a:t>kvalitatīva DNS pavairošana;</a:t>
            </a:r>
          </a:p>
          <a:p>
            <a:pPr marL="261938" indent="-261938">
              <a:buClr>
                <a:srgbClr val="002060"/>
              </a:buClr>
              <a:buFont typeface="Wingdings" pitchFamily="2" charset="2"/>
              <a:buChar char="§"/>
            </a:pPr>
            <a:r>
              <a:rPr lang="lv-LV" sz="2400" dirty="0" smtClean="0">
                <a:latin typeface="Tahoma" pitchFamily="34" charset="0"/>
                <a:ea typeface="Tahoma" pitchFamily="34" charset="0"/>
                <a:cs typeface="Tahoma" pitchFamily="34" charset="0"/>
              </a:rPr>
              <a:t>infekciju slimību diagnostika;</a:t>
            </a:r>
          </a:p>
          <a:p>
            <a:pPr marL="261938" indent="-261938">
              <a:buClr>
                <a:srgbClr val="002060"/>
              </a:buClr>
              <a:buFont typeface="Wingdings" pitchFamily="2" charset="2"/>
              <a:buChar char="§"/>
            </a:pPr>
            <a:r>
              <a:rPr lang="lv-LV" sz="2400" dirty="0" smtClean="0">
                <a:latin typeface="Tahoma" pitchFamily="34" charset="0"/>
                <a:ea typeface="Tahoma" pitchFamily="34" charset="0"/>
                <a:cs typeface="Tahoma" pitchFamily="34" charset="0"/>
              </a:rPr>
              <a:t>tiesu medicīna;</a:t>
            </a:r>
          </a:p>
          <a:p>
            <a:pPr marL="261938" indent="-261938">
              <a:buClr>
                <a:srgbClr val="002060"/>
              </a:buClr>
              <a:buFont typeface="Wingdings" pitchFamily="2" charset="2"/>
              <a:buChar char="§"/>
            </a:pPr>
            <a:r>
              <a:rPr lang="lv-LV" sz="2400" dirty="0" smtClean="0">
                <a:latin typeface="Tahoma" pitchFamily="34" charset="0"/>
                <a:ea typeface="Tahoma" pitchFamily="34" charset="0"/>
                <a:cs typeface="Tahoma" pitchFamily="34" charset="0"/>
              </a:rPr>
              <a:t>mutāciju detektēšana;</a:t>
            </a:r>
          </a:p>
          <a:p>
            <a:pPr marL="261938" indent="-261938">
              <a:buClr>
                <a:srgbClr val="002060"/>
              </a:buClr>
              <a:buFont typeface="Wingdings" pitchFamily="2" charset="2"/>
              <a:buChar char="§"/>
            </a:pPr>
            <a:r>
              <a:rPr lang="lv-LV" sz="2400" dirty="0" smtClean="0">
                <a:latin typeface="Tahoma" pitchFamily="34" charset="0"/>
                <a:ea typeface="Tahoma" pitchFamily="34" charset="0"/>
                <a:cs typeface="Tahoma" pitchFamily="34" charset="0"/>
              </a:rPr>
              <a:t>ĢMO detektēšana;</a:t>
            </a:r>
          </a:p>
          <a:p>
            <a:pPr marL="261938" indent="-261938">
              <a:buClr>
                <a:srgbClr val="002060"/>
              </a:buClr>
              <a:buFont typeface="Wingdings" pitchFamily="2" charset="2"/>
              <a:buChar char="§"/>
            </a:pPr>
            <a:r>
              <a:rPr lang="lv-LV" sz="2400" dirty="0" smtClean="0">
                <a:latin typeface="Arial" charset="0"/>
                <a:cs typeface="Arial"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idu_galvam.png"/>
          <p:cNvPicPr>
            <a:picLocks noChangeAspect="1"/>
          </p:cNvPicPr>
          <p:nvPr/>
        </p:nvPicPr>
        <p:blipFill>
          <a:blip r:embed="rId3"/>
          <a:stretch>
            <a:fillRect/>
          </a:stretch>
        </p:blipFill>
        <p:spPr>
          <a:xfrm>
            <a:off x="0" y="260648"/>
            <a:ext cx="9144000" cy="792088"/>
          </a:xfrm>
          <a:prstGeom prst="rect">
            <a:avLst/>
          </a:prstGeom>
        </p:spPr>
      </p:pic>
      <p:sp>
        <p:nvSpPr>
          <p:cNvPr id="27649" name="Text Box 5"/>
          <p:cNvSpPr txBox="1">
            <a:spLocks/>
          </p:cNvSpPr>
          <p:nvPr/>
        </p:nvSpPr>
        <p:spPr bwMode="auto">
          <a:xfrm>
            <a:off x="0" y="0"/>
            <a:ext cx="9144000" cy="1268413"/>
          </a:xfrm>
          <a:prstGeom prst="rect">
            <a:avLst/>
          </a:prstGeom>
          <a:noFill/>
          <a:ln w="9525">
            <a:noFill/>
            <a:miter lim="800000"/>
            <a:headEnd/>
            <a:tailEnd/>
          </a:ln>
        </p:spPr>
        <p:txBody>
          <a:bodyPr lIns="91425" tIns="91425" rIns="91425" bIns="91425" anchor="ctr"/>
          <a:lstStyle/>
          <a:p>
            <a:pPr algn="ctr" eaLnBrk="0" hangingPunct="0"/>
            <a:r>
              <a:rPr lang="lv-LV" sz="2800" b="1" dirty="0">
                <a:solidFill>
                  <a:schemeClr val="bg1"/>
                </a:solidFill>
                <a:latin typeface="Calibri" pitchFamily="34" charset="0"/>
              </a:rPr>
              <a:t>PCR produkta vizualizēšana / kvantificēšana agarozes gēlā</a:t>
            </a:r>
          </a:p>
        </p:txBody>
      </p:sp>
      <p:sp>
        <p:nvSpPr>
          <p:cNvPr id="27650" name="Text Box 10"/>
          <p:cNvSpPr txBox="1">
            <a:spLocks noGrp="1"/>
          </p:cNvSpPr>
          <p:nvPr>
            <p:ph type="body" sz="half" idx="1"/>
          </p:nvPr>
        </p:nvSpPr>
        <p:spPr>
          <a:xfrm>
            <a:off x="467544" y="1528763"/>
            <a:ext cx="8229600" cy="5329237"/>
          </a:xfrm>
        </p:spPr>
        <p:txBody>
          <a:bodyPr>
            <a:normAutofit/>
          </a:bodyPr>
          <a:lstStyle/>
          <a:p>
            <a:pPr marL="361950" indent="-266700">
              <a:spcBef>
                <a:spcPts val="0"/>
              </a:spcBef>
              <a:spcAft>
                <a:spcPts val="1200"/>
              </a:spcAft>
              <a:buClr>
                <a:srgbClr val="002060"/>
              </a:buClr>
              <a:buFont typeface="Wingdings" pitchFamily="2" charset="2"/>
              <a:buChar char="§"/>
            </a:pPr>
            <a:r>
              <a:rPr lang="lv-LV" sz="2400" dirty="0" smtClean="0">
                <a:latin typeface="Tahoma" pitchFamily="34" charset="0"/>
                <a:ea typeface="Tahoma" pitchFamily="34" charset="0"/>
                <a:cs typeface="Tahoma" pitchFamily="34" charset="0"/>
              </a:rPr>
              <a:t>Vāja precizitāte</a:t>
            </a:r>
            <a:r>
              <a:rPr lang="lv-LV" sz="2800" dirty="0" smtClean="0">
                <a:latin typeface="Tahoma" pitchFamily="34" charset="0"/>
                <a:ea typeface="Tahoma" pitchFamily="34" charset="0"/>
                <a:cs typeface="Tahoma" pitchFamily="34" charset="0"/>
              </a:rPr>
              <a:t> </a:t>
            </a:r>
            <a:r>
              <a:rPr lang="lv-LV" sz="2000" dirty="0" smtClean="0">
                <a:latin typeface="Tahoma" pitchFamily="34" charset="0"/>
                <a:ea typeface="Tahoma" pitchFamily="34" charset="0"/>
                <a:cs typeface="Tahoma" pitchFamily="34" charset="0"/>
              </a:rPr>
              <a:t>(etīdija bromīda krāsošana spēj izšķirt tikai lielas daudzuma atšķirības).</a:t>
            </a:r>
          </a:p>
          <a:p>
            <a:pPr marL="361950" indent="-266700">
              <a:spcBef>
                <a:spcPts val="0"/>
              </a:spcBef>
              <a:spcAft>
                <a:spcPts val="1200"/>
              </a:spcAft>
              <a:buClr>
                <a:srgbClr val="002060"/>
              </a:buClr>
              <a:buFont typeface="Wingdings" pitchFamily="2" charset="2"/>
              <a:buChar char="§"/>
            </a:pPr>
            <a:r>
              <a:rPr lang="lv-LV" sz="2400" dirty="0" smtClean="0">
                <a:latin typeface="Tahoma" pitchFamily="34" charset="0"/>
                <a:ea typeface="Tahoma" pitchFamily="34" charset="0"/>
                <a:cs typeface="Tahoma" pitchFamily="34" charset="0"/>
              </a:rPr>
              <a:t>Relatīvi zema jutība </a:t>
            </a:r>
            <a:r>
              <a:rPr lang="lv-LV" sz="2000" dirty="0" smtClean="0">
                <a:latin typeface="Tahoma" pitchFamily="34" charset="0"/>
                <a:ea typeface="Tahoma" pitchFamily="34" charset="0"/>
                <a:cs typeface="Tahoma" pitchFamily="34" charset="0"/>
              </a:rPr>
              <a:t>(nepieciešams liels daudzums izejmateriāla).</a:t>
            </a:r>
          </a:p>
          <a:p>
            <a:pPr marL="361950" indent="-266700">
              <a:spcBef>
                <a:spcPts val="0"/>
              </a:spcBef>
              <a:spcAft>
                <a:spcPts val="1200"/>
              </a:spcAft>
              <a:buClr>
                <a:srgbClr val="002060"/>
              </a:buClr>
              <a:buFont typeface="Wingdings" pitchFamily="2" charset="2"/>
              <a:buChar char="§"/>
            </a:pPr>
            <a:r>
              <a:rPr lang="lv-LV" sz="2400" dirty="0" smtClean="0">
                <a:latin typeface="Tahoma" pitchFamily="34" charset="0"/>
                <a:ea typeface="Tahoma" pitchFamily="34" charset="0"/>
                <a:cs typeface="Tahoma" pitchFamily="34" charset="0"/>
              </a:rPr>
              <a:t>Šaurs dinamiskais diapazons</a:t>
            </a:r>
            <a:r>
              <a:rPr lang="lv-LV" sz="2000" dirty="0" smtClean="0">
                <a:latin typeface="Tahoma" pitchFamily="34" charset="0"/>
                <a:ea typeface="Tahoma" pitchFamily="34" charset="0"/>
                <a:cs typeface="Tahoma" pitchFamily="34" charset="0"/>
              </a:rPr>
              <a:t> </a:t>
            </a:r>
            <a:r>
              <a:rPr lang="lv-LV" sz="2000" dirty="0" smtClean="0">
                <a:solidFill>
                  <a:srgbClr val="262626"/>
                </a:solidFill>
                <a:latin typeface="Tahoma" pitchFamily="34" charset="0"/>
                <a:ea typeface="Tahoma" pitchFamily="34" charset="0"/>
                <a:cs typeface="Tahoma" pitchFamily="34" charset="0"/>
              </a:rPr>
              <a:t>(mērķa molekulu izejas koncentrācijas izmaiņu diapazons, kurā iegūtais rezultāts ir precīzs / ticams (&lt;2log)).</a:t>
            </a:r>
            <a:endParaRPr lang="lv-LV" sz="2000" dirty="0" smtClean="0">
              <a:latin typeface="Tahoma" pitchFamily="34" charset="0"/>
              <a:ea typeface="Tahoma" pitchFamily="34" charset="0"/>
              <a:cs typeface="Tahoma" pitchFamily="34" charset="0"/>
            </a:endParaRPr>
          </a:p>
          <a:p>
            <a:pPr marL="361950" indent="-266700">
              <a:spcBef>
                <a:spcPts val="0"/>
              </a:spcBef>
              <a:spcAft>
                <a:spcPts val="1200"/>
              </a:spcAft>
              <a:buClr>
                <a:srgbClr val="002060"/>
              </a:buClr>
              <a:buFont typeface="Wingdings" pitchFamily="2" charset="2"/>
              <a:buChar char="§"/>
            </a:pPr>
            <a:r>
              <a:rPr lang="lv-LV" sz="2400" dirty="0" smtClean="0">
                <a:latin typeface="Tahoma" pitchFamily="34" charset="0"/>
                <a:ea typeface="Tahoma" pitchFamily="34" charset="0"/>
                <a:cs typeface="Tahoma" pitchFamily="34" charset="0"/>
              </a:rPr>
              <a:t>Iegūtais rezultāts nav kvantitatīvs</a:t>
            </a:r>
            <a:r>
              <a:rPr lang="lv-LV" sz="2000" dirty="0" smtClean="0">
                <a:latin typeface="Tahoma" pitchFamily="34" charset="0"/>
                <a:ea typeface="Tahoma" pitchFamily="34" charset="0"/>
                <a:cs typeface="Tahoma" pitchFamily="34" charset="0"/>
              </a:rPr>
              <a:t> (ir datorprogrammas, kas spēj zonu spilgtumu pārvērst skaitļos, bet ar zemu precizitāti).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8016</TotalTime>
  <Words>2444</Words>
  <Application>Microsoft Office PowerPoint</Application>
  <PresentationFormat>On-screen Show (4:3)</PresentationFormat>
  <Paragraphs>431</Paragraphs>
  <Slides>59</Slides>
  <Notes>55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Reālā laika PCR</vt:lpstr>
      <vt:lpstr>Slide 2</vt:lpstr>
      <vt:lpstr>PCR reakcijas sastāvs</vt:lpstr>
      <vt:lpstr>PCR aparatūra</vt:lpstr>
      <vt:lpstr>Slide 5</vt:lpstr>
      <vt:lpstr>Slide 6</vt:lpstr>
      <vt:lpstr>Slide 7</vt:lpstr>
      <vt:lpstr>PCR pielietojums</vt:lpstr>
      <vt:lpstr>Slide 9</vt:lpstr>
      <vt:lpstr>Slide 10</vt:lpstr>
      <vt:lpstr>Reālā laika PCR (qPCR) – kādēļ?</vt:lpstr>
      <vt:lpstr>Reālā laika PCR</vt:lpstr>
      <vt:lpstr>Amplifikācijas grafiks</vt:lpstr>
      <vt:lpstr>Reālā laika PCR (qPCR)</vt:lpstr>
      <vt:lpstr>Slide 15</vt:lpstr>
      <vt:lpstr>Slide 16</vt:lpstr>
      <vt:lpstr>Slide 17</vt:lpstr>
      <vt:lpstr>Slide 18</vt:lpstr>
      <vt:lpstr>SYBR GREEN (fluorescējoša krāsviela)</vt:lpstr>
      <vt:lpstr>SYBR GREEN (fluorescējoša krāsviela)</vt:lpstr>
      <vt:lpstr>Disociācija</vt:lpstr>
      <vt:lpstr>Disociācija</vt:lpstr>
      <vt:lpstr>Slide 23</vt:lpstr>
      <vt:lpstr>FRET princips </vt:lpstr>
      <vt:lpstr>Slide 25</vt:lpstr>
      <vt:lpstr>TaqMan (hidrolīzes zondes)</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Real Time PCR vs PCR</vt:lpstr>
      <vt:lpstr>HRM (high resolution meltcurve) </vt:lpstr>
      <vt:lpstr>HRM uzdevums</vt:lpstr>
      <vt:lpstr>PCR SNP genotipēšanas dati</vt:lpstr>
      <vt:lpstr>Slide 48</vt:lpstr>
      <vt:lpstr>Slide 49</vt:lpstr>
      <vt:lpstr>Slide 50</vt:lpstr>
      <vt:lpstr>Slide 51</vt:lpstr>
      <vt:lpstr>Slide 52</vt:lpstr>
      <vt:lpstr>Negatīvā kontrole</vt:lpstr>
      <vt:lpstr>Negatīvā kontrole</vt:lpstr>
      <vt:lpstr>Negatīvā kontrole</vt:lpstr>
      <vt:lpstr>Slide 56</vt:lpstr>
      <vt:lpstr>qPCR dati Relatīvā kvantificēšana</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Adenohipofīzes adenomu funkcionālais profils un to ietekmējošie faktori</dc:title>
  <dc:creator>Laila</dc:creator>
  <cp:lastModifiedBy>Laila</cp:lastModifiedBy>
  <cp:revision>154</cp:revision>
  <dcterms:modified xsi:type="dcterms:W3CDTF">2014-10-07T11:45:00Z</dcterms:modified>
</cp:coreProperties>
</file>